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</p:sldMasterIdLst>
  <p:notesMasterIdLst>
    <p:notesMasterId r:id="rId9"/>
  </p:notesMasterIdLst>
  <p:sldIdLst>
    <p:sldId id="377" r:id="rId2"/>
    <p:sldId id="372" r:id="rId3"/>
    <p:sldId id="373" r:id="rId4"/>
    <p:sldId id="374" r:id="rId5"/>
    <p:sldId id="375" r:id="rId6"/>
    <p:sldId id="376" r:id="rId7"/>
    <p:sldId id="378" r:id="rId8"/>
  </p:sldIdLst>
  <p:sldSz cx="9144000" cy="5143500" type="screen16x9"/>
  <p:notesSz cx="6888163" cy="10020300"/>
  <p:embeddedFontLst>
    <p:embeddedFont>
      <p:font typeface="PT Sans" panose="020B0604020202020204" charset="-52"/>
      <p:regular r:id="rId10"/>
      <p:bold r:id="rId11"/>
      <p:italic r:id="rId12"/>
      <p:boldItalic r:id="rId13"/>
    </p:embeddedFont>
    <p:embeddedFont>
      <p:font typeface="Calibri" panose="020F0502020204030204" pitchFamily="34" charset="0"/>
      <p:regular r:id="rId14"/>
      <p:bold r:id="rId15"/>
      <p:italic r:id="rId16"/>
      <p:boldItalic r:id="rId17"/>
    </p:embeddedFont>
    <p:embeddedFont>
      <p:font typeface="Calibri Light" panose="020F0302020204030204" pitchFamily="34" charset="0"/>
      <p:regular r:id="rId18"/>
      <p:italic r:id="rId19"/>
    </p:embeddedFont>
    <p:embeddedFont>
      <p:font typeface="Arial Narrow" panose="020B0606020202030204" pitchFamily="34" charset="0"/>
      <p:regular r:id="rId20"/>
      <p:bold r:id="rId21"/>
      <p:italic r:id="rId22"/>
      <p:boldItalic r:id="rId23"/>
    </p:embeddedFont>
  </p:embeddedFontLst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  <p15:guide id="3" orient="horz" pos="345">
          <p15:clr>
            <a:srgbClr val="A4A3A4"/>
          </p15:clr>
        </p15:guide>
        <p15:guide id="4" pos="176">
          <p15:clr>
            <a:srgbClr val="A4A3A4"/>
          </p15:clr>
        </p15:guide>
        <p15:guide id="5" pos="554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E69C4"/>
    <a:srgbClr val="288AA8"/>
    <a:srgbClr val="CCE4FC"/>
    <a:srgbClr val="7EBAF6"/>
    <a:srgbClr val="B3D0EB"/>
    <a:srgbClr val="375075"/>
    <a:srgbClr val="094481"/>
    <a:srgbClr val="449BF2"/>
    <a:srgbClr val="000000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D7AC3CCA-C797-4891-BE02-D94E43425B78}" styleName="Средний стиль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263" autoAdjust="0"/>
    <p:restoredTop sz="86384" autoAdjust="0"/>
  </p:normalViewPr>
  <p:slideViewPr>
    <p:cSldViewPr snapToGrid="0">
      <p:cViewPr>
        <p:scale>
          <a:sx n="150" d="100"/>
          <a:sy n="150" d="100"/>
        </p:scale>
        <p:origin x="-552" y="-192"/>
      </p:cViewPr>
      <p:guideLst>
        <p:guide orient="horz" pos="1620"/>
        <p:guide orient="horz" pos="345"/>
        <p:guide pos="2880"/>
        <p:guide pos="176"/>
        <p:guide pos="554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4.fntdata"/><Relationship Id="rId18" Type="http://schemas.openxmlformats.org/officeDocument/2006/relationships/font" Target="fonts/font9.fntdata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font" Target="fonts/font12.fntdata"/><Relationship Id="rId7" Type="http://schemas.openxmlformats.org/officeDocument/2006/relationships/slide" Target="slides/slide6.xml"/><Relationship Id="rId12" Type="http://schemas.openxmlformats.org/officeDocument/2006/relationships/font" Target="fonts/font3.fntdata"/><Relationship Id="rId17" Type="http://schemas.openxmlformats.org/officeDocument/2006/relationships/font" Target="fonts/font8.fntdata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font" Target="fonts/font7.fntdata"/><Relationship Id="rId20" Type="http://schemas.openxmlformats.org/officeDocument/2006/relationships/font" Target="fonts/font11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2.fntdata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font" Target="fonts/font6.fntdata"/><Relationship Id="rId23" Type="http://schemas.openxmlformats.org/officeDocument/2006/relationships/font" Target="fonts/font14.fntdata"/><Relationship Id="rId10" Type="http://schemas.openxmlformats.org/officeDocument/2006/relationships/font" Target="fonts/font1.fntdata"/><Relationship Id="rId19" Type="http://schemas.openxmlformats.org/officeDocument/2006/relationships/font" Target="fonts/font10.fntdata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font" Target="fonts/font5.fntdata"/><Relationship Id="rId22" Type="http://schemas.openxmlformats.org/officeDocument/2006/relationships/font" Target="fonts/font13.fntdata"/><Relationship Id="rId27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 dirty="0" smtClean="0">
                <a:solidFill>
                  <a:schemeClr val="tx2"/>
                </a:solidFill>
                <a:latin typeface="Arial Narrow" panose="020B0606020202030204" pitchFamily="34" charset="0"/>
              </a:rPr>
              <a:t>Работодатели</a:t>
            </a:r>
            <a:r>
              <a:rPr lang="ru-RU" baseline="0" dirty="0" smtClean="0">
                <a:solidFill>
                  <a:schemeClr val="tx2"/>
                </a:solidFill>
                <a:latin typeface="Arial Narrow" panose="020B0606020202030204" pitchFamily="34" charset="0"/>
              </a:rPr>
              <a:t> 2020</a:t>
            </a:r>
            <a:endParaRPr lang="ru-RU" dirty="0">
              <a:solidFill>
                <a:schemeClr val="tx2"/>
              </a:solidFill>
              <a:latin typeface="Arial Narrow" panose="020B0606020202030204" pitchFamily="34" charset="0"/>
            </a:endParaRPr>
          </a:p>
        </c:rich>
      </c:tx>
      <c:layout>
        <c:manualLayout>
          <c:xMode val="edge"/>
          <c:yMode val="edge"/>
          <c:x val="0.14145361039530174"/>
          <c:y val="0.11250339673913043"/>
        </c:manualLayout>
      </c:layout>
      <c:overlay val="0"/>
    </c:title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4652286251730756"/>
          <c:y val="0.44926120923913043"/>
          <c:w val="0.41061975065616807"/>
          <c:h val="0.50198425196850383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Столбец2</c:v>
                </c:pt>
              </c:strCache>
            </c:strRef>
          </c:tx>
          <c:explosion val="25"/>
          <c:dLbls>
            <c:dLbl>
              <c:idx val="0"/>
              <c:layout>
                <c:manualLayout>
                  <c:x val="-2.9108605122518576E-3"/>
                  <c:y val="-2.0642549818840578E-2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3"/>
              <c:layout>
                <c:manualLayout>
                  <c:x val="3.4930326147022295E-2"/>
                  <c:y val="0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</c:dLbl>
            <c:dLblPos val="outEnd"/>
            <c:showLegendKey val="0"/>
            <c:showVal val="0"/>
            <c:showCatName val="0"/>
            <c:showSerName val="0"/>
            <c:showPercent val="1"/>
            <c:showBubbleSize val="0"/>
            <c:showLeaderLines val="0"/>
          </c:dLbls>
          <c:cat>
            <c:strRef>
              <c:f>Лист1!$A$2:$A$5</c:f>
              <c:strCache>
                <c:ptCount val="4"/>
                <c:pt idx="0">
                  <c:v>Школы</c:v>
                </c:pt>
                <c:pt idx="1">
                  <c:v>Детские сады</c:v>
                </c:pt>
                <c:pt idx="2">
                  <c:v>ДСЮШ</c:v>
                </c:pt>
                <c:pt idx="3">
                  <c:v>Организации дополнительного образования детей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73</c:v>
                </c:pt>
                <c:pt idx="1">
                  <c:v>17</c:v>
                </c:pt>
                <c:pt idx="2">
                  <c:v>7</c:v>
                </c:pt>
                <c:pt idx="3">
                  <c:v>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</c:plotArea>
    <c:legend>
      <c:legendPos val="r"/>
      <c:layout>
        <c:manualLayout>
          <c:xMode val="edge"/>
          <c:yMode val="edge"/>
          <c:x val="0.6953750225598444"/>
          <c:y val="2.6205842391304559E-3"/>
          <c:w val="0.29104898421461184"/>
          <c:h val="0.99737941576086953"/>
        </c:manualLayout>
      </c:layout>
      <c:overlay val="1"/>
      <c:txPr>
        <a:bodyPr/>
        <a:lstStyle/>
        <a:p>
          <a:pPr>
            <a:defRPr sz="1000">
              <a:latin typeface="Arial Narrow" panose="020B0606020202030204" pitchFamily="34" charset="0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85621" cy="503098"/>
          </a:xfrm>
          <a:prstGeom prst="rect">
            <a:avLst/>
          </a:prstGeom>
        </p:spPr>
        <p:txBody>
          <a:bodyPr vert="horz" lIns="92738" tIns="46369" rIns="92738" bIns="46369" rtlCol="0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900934" y="1"/>
            <a:ext cx="2985621" cy="503098"/>
          </a:xfrm>
          <a:prstGeom prst="rect">
            <a:avLst/>
          </a:prstGeom>
        </p:spPr>
        <p:txBody>
          <a:bodyPr vert="horz" lIns="92738" tIns="46369" rIns="92738" bIns="46369" rtlCol="0"/>
          <a:lstStyle>
            <a:lvl1pPr algn="r">
              <a:defRPr sz="1200"/>
            </a:lvl1pPr>
          </a:lstStyle>
          <a:p>
            <a:pPr>
              <a:defRPr/>
            </a:pPr>
            <a:fld id="{D439A8ED-FA9F-451A-8AE2-5C91AE7CF1EB}" type="datetimeFigureOut">
              <a:rPr lang="ru-RU"/>
              <a:pPr>
                <a:defRPr/>
              </a:pPr>
              <a:t>19.03.2021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41325" y="1254125"/>
            <a:ext cx="6005513" cy="33797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738" tIns="46369" rIns="92738" bIns="46369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8495" y="4822690"/>
            <a:ext cx="5511174" cy="3944672"/>
          </a:xfrm>
          <a:prstGeom prst="rect">
            <a:avLst/>
          </a:prstGeom>
        </p:spPr>
        <p:txBody>
          <a:bodyPr vert="horz" lIns="92738" tIns="46369" rIns="92738" bIns="46369" rtlCol="0"/>
          <a:lstStyle/>
          <a:p>
            <a:pPr lvl="0"/>
            <a:r>
              <a:rPr lang="ru-RU" noProof="0"/>
              <a:t>Образец текста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517203"/>
            <a:ext cx="2985621" cy="503098"/>
          </a:xfrm>
          <a:prstGeom prst="rect">
            <a:avLst/>
          </a:prstGeom>
        </p:spPr>
        <p:txBody>
          <a:bodyPr vert="horz" lIns="92738" tIns="46369" rIns="92738" bIns="46369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900934" y="9517203"/>
            <a:ext cx="2985621" cy="503098"/>
          </a:xfrm>
          <a:prstGeom prst="rect">
            <a:avLst/>
          </a:prstGeom>
        </p:spPr>
        <p:txBody>
          <a:bodyPr vert="horz" wrap="square" lIns="92738" tIns="46369" rIns="92738" bIns="46369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A029028D-7FF9-4535-8F9C-E12AB0809878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91248744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80546E-8B63-4156-B56B-1D462853136A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542815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841772"/>
            <a:ext cx="7772400" cy="17907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901CC1-D46C-48DF-9CF2-E093E66CFA51}" type="datetimeFigureOut">
              <a:rPr lang="ru-RU"/>
              <a:pPr>
                <a:defRPr/>
              </a:pPr>
              <a:t>19.03.2021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B3A37E7-48C8-466F-AFF1-B23B4E7B4ACD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A3E6E1-3D2D-4999-98FD-007BCE39A216}" type="datetimeFigureOut">
              <a:rPr lang="ru-RU"/>
              <a:pPr>
                <a:defRPr/>
              </a:pPr>
              <a:t>19.03.2021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87F3F1-9772-44AD-976B-2F081DAF99B4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273844"/>
            <a:ext cx="1971675" cy="4358879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1" y="273844"/>
            <a:ext cx="5800725" cy="4358879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3A6E47-8F92-4683-A76E-B54A78995D05}" type="datetimeFigureOut">
              <a:rPr lang="ru-RU"/>
              <a:pPr>
                <a:defRPr/>
              </a:pPr>
              <a:t>19.03.2021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0837723-FE78-4065-A0AF-3D6528DF2E9D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C5FE23-9C52-45DD-B14B-D6F2C83A649E}" type="datetimeFigureOut">
              <a:rPr lang="ru-RU"/>
              <a:pPr>
                <a:defRPr/>
              </a:pPr>
              <a:t>19.03.2021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28099F3-A107-4C58-9DC6-B890B98C9AEB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5"/>
            <a:ext cx="7886700" cy="2139553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9"/>
            <a:ext cx="7886700" cy="1125140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C73AC9-25D3-4202-97EB-9970FC69D595}" type="datetimeFigureOut">
              <a:rPr lang="ru-RU"/>
              <a:pPr>
                <a:defRPr/>
              </a:pPr>
              <a:t>19.03.2021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8A704FB-A4D7-450C-8ED8-7C3AE3D982DC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EE478C-C902-48B9-9D4E-000818196A55}" type="datetimeFigureOut">
              <a:rPr lang="ru-RU"/>
              <a:pPr>
                <a:defRPr/>
              </a:pPr>
              <a:t>19.03.2021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DBCA79E-160C-4944-8701-FDEA1EB4F862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5"/>
            <a:ext cx="7886700" cy="994172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1" y="1260872"/>
            <a:ext cx="3887391" cy="617934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1" y="1878806"/>
            <a:ext cx="3887391" cy="2763441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DC9165-3C13-498E-AE7B-F3F00F68F494}" type="datetimeFigureOut">
              <a:rPr lang="ru-RU"/>
              <a:pPr>
                <a:defRPr/>
              </a:pPr>
              <a:t>19.03.2021</a:t>
            </a:fld>
            <a:endParaRPr 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3ED1064-74BE-4F0D-9DCE-1AB2D961FE0B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74FAC6-5E9B-4D40-B9A8-2F754615DF21}" type="datetimeFigureOut">
              <a:rPr lang="ru-RU"/>
              <a:pPr>
                <a:defRPr/>
              </a:pPr>
              <a:t>19.03.2021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D40B965-024C-42BA-B5FD-884888BCB0DA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66967B-5A6F-4622-BEF6-31C9366AF016}" type="datetimeFigureOut">
              <a:rPr lang="ru-RU"/>
              <a:pPr>
                <a:defRPr/>
              </a:pPr>
              <a:t>19.03.2021</a:t>
            </a:fld>
            <a:endParaRPr lang="ru-RU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E8E6FA1-533D-4095-B02F-A744A9FD9F0E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70"/>
            <a:ext cx="4629150" cy="3655219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3A8DD5-DA67-4B70-AF5F-4F309A2E04E6}" type="datetimeFigureOut">
              <a:rPr lang="ru-RU"/>
              <a:pPr>
                <a:defRPr/>
              </a:pPr>
              <a:t>19.03.2021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5EFF7FA-68E9-4A61-AC82-3E4FAF95589D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70"/>
            <a:ext cx="4629150" cy="3655219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0D5313-3181-4B9C-926E-CFA22D7F371B}" type="datetimeFigureOut">
              <a:rPr lang="ru-RU"/>
              <a:pPr>
                <a:defRPr/>
              </a:pPr>
              <a:t>19.03.2021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A03DB73-CEDE-4793-BE9C-75AE10F34288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28650" y="274638"/>
            <a:ext cx="7886700" cy="993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заголовка</a:t>
            </a:r>
            <a:endParaRPr lang="en-US" altLang="ru-RU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28650" y="1370013"/>
            <a:ext cx="7886700" cy="3262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текста</a:t>
            </a:r>
          </a:p>
          <a:p>
            <a:pPr lvl="1"/>
            <a:r>
              <a:rPr lang="ru-RU" altLang="ru-RU"/>
              <a:t>Второй уровень</a:t>
            </a:r>
          </a:p>
          <a:p>
            <a:pPr lvl="2"/>
            <a:r>
              <a:rPr lang="ru-RU" altLang="ru-RU"/>
              <a:t>Третий уровень</a:t>
            </a:r>
          </a:p>
          <a:p>
            <a:pPr lvl="3"/>
            <a:r>
              <a:rPr lang="ru-RU" altLang="ru-RU"/>
              <a:t>Четвертый уровень</a:t>
            </a:r>
          </a:p>
          <a:p>
            <a:pPr lvl="4"/>
            <a:r>
              <a:rPr lang="ru-RU" altLang="ru-RU"/>
              <a:t>Пятый уровень</a:t>
            </a:r>
            <a:endParaRPr lang="en-US" alt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440C452D-E5E3-4C9F-91CD-2F375562CCD6}" type="datetimeFigureOut">
              <a:rPr lang="ru-RU"/>
              <a:pPr>
                <a:defRPr/>
              </a:pPr>
              <a:t>19.03.2021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4637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fld id="{3C4C7B2B-FA3E-4245-884C-CF5CFE420C31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4300"/>
            <a:ext cx="9144000" cy="502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25343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78" r="48436"/>
          <a:stretch/>
        </p:blipFill>
        <p:spPr>
          <a:xfrm>
            <a:off x="0" y="876300"/>
            <a:ext cx="2579077" cy="4267201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0" y="0"/>
            <a:ext cx="9144000" cy="638907"/>
          </a:xfrm>
          <a:prstGeom prst="rect">
            <a:avLst/>
          </a:prstGeom>
          <a:solidFill>
            <a:srgbClr val="09448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2661138" y="1547394"/>
            <a:ext cx="6107969" cy="25391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rgbClr val="375075"/>
                </a:solidFill>
                <a:latin typeface="PT Sans" panose="020B0503020203020204" pitchFamily="34" charset="-52"/>
                <a:cs typeface="Times New Roman" panose="02020603050405020304" pitchFamily="18" charset="0"/>
              </a:rPr>
              <a:t>координация взаимодействия государственных органов управления образованием </a:t>
            </a:r>
            <a:r>
              <a:rPr lang="ru-RU" sz="1600" dirty="0" smtClean="0">
                <a:solidFill>
                  <a:srgbClr val="375075"/>
                </a:solidFill>
                <a:latin typeface="PT Sans" panose="020B0503020203020204" pitchFamily="34" charset="-52"/>
                <a:cs typeface="Times New Roman" panose="02020603050405020304" pitchFamily="18" charset="0"/>
              </a:rPr>
              <a:t>и </a:t>
            </a:r>
            <a:r>
              <a:rPr lang="ru-RU" sz="1600" dirty="0">
                <a:solidFill>
                  <a:srgbClr val="375075"/>
                </a:solidFill>
                <a:latin typeface="PT Sans" panose="020B0503020203020204" pitchFamily="34" charset="-52"/>
                <a:cs typeface="Times New Roman" panose="02020603050405020304" pitchFamily="18" charset="0"/>
              </a:rPr>
              <a:t>педагогических образовательных организаций разного уровня</a:t>
            </a:r>
            <a:r>
              <a:rPr lang="ru-RU" sz="1600" dirty="0" smtClean="0">
                <a:solidFill>
                  <a:srgbClr val="375075"/>
                </a:solidFill>
                <a:latin typeface="PT Sans" panose="020B0503020203020204" pitchFamily="34" charset="-52"/>
                <a:cs typeface="Times New Roman" panose="02020603050405020304" pitchFamily="18" charset="0"/>
              </a:rPr>
              <a:t>;</a:t>
            </a:r>
          </a:p>
          <a:p>
            <a:pPr marL="171450" indent="-1714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ru-RU" sz="1600" dirty="0" smtClean="0">
                <a:solidFill>
                  <a:srgbClr val="375075"/>
                </a:solidFill>
                <a:latin typeface="PT Sans" panose="020B0503020203020204" pitchFamily="34" charset="-52"/>
                <a:cs typeface="Times New Roman" panose="02020603050405020304" pitchFamily="18" charset="0"/>
              </a:rPr>
              <a:t>выработка </a:t>
            </a:r>
            <a:r>
              <a:rPr lang="ru-RU" sz="1600" dirty="0">
                <a:solidFill>
                  <a:srgbClr val="375075"/>
                </a:solidFill>
                <a:latin typeface="PT Sans" panose="020B0503020203020204" pitchFamily="34" charset="-52"/>
                <a:cs typeface="Times New Roman" panose="02020603050405020304" pitchFamily="18" charset="0"/>
              </a:rPr>
              <a:t>эффективного механизма взаимодействия в части подготовки педагогических кадров; </a:t>
            </a:r>
            <a:endParaRPr lang="ru-RU" sz="1600" dirty="0" smtClean="0">
              <a:solidFill>
                <a:srgbClr val="375075"/>
              </a:solidFill>
              <a:latin typeface="PT Sans" panose="020B0503020203020204" pitchFamily="34" charset="-52"/>
              <a:cs typeface="Times New Roman" panose="02020603050405020304" pitchFamily="18" charset="0"/>
            </a:endParaRPr>
          </a:p>
          <a:p>
            <a:pPr marL="171450" indent="-1714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ru-RU" sz="1600" dirty="0" smtClean="0">
                <a:solidFill>
                  <a:srgbClr val="375075"/>
                </a:solidFill>
                <a:latin typeface="PT Sans" panose="020B0503020203020204" pitchFamily="34" charset="-52"/>
                <a:cs typeface="Times New Roman" panose="02020603050405020304" pitchFamily="18" charset="0"/>
              </a:rPr>
              <a:t>формирование </a:t>
            </a:r>
            <a:r>
              <a:rPr lang="ru-RU" sz="1600" dirty="0">
                <a:solidFill>
                  <a:srgbClr val="375075"/>
                </a:solidFill>
                <a:latin typeface="PT Sans" panose="020B0503020203020204" pitchFamily="34" charset="-52"/>
                <a:cs typeface="Times New Roman" panose="02020603050405020304" pitchFamily="18" charset="0"/>
              </a:rPr>
              <a:t>сети «базовых» образовательных организаций </a:t>
            </a:r>
            <a:r>
              <a:rPr lang="ru-RU" sz="1600" dirty="0" smtClean="0">
                <a:solidFill>
                  <a:srgbClr val="375075"/>
                </a:solidFill>
                <a:latin typeface="PT Sans" panose="020B0503020203020204" pitchFamily="34" charset="-52"/>
                <a:cs typeface="Times New Roman" panose="02020603050405020304" pitchFamily="18" charset="0"/>
              </a:rPr>
              <a:t>педагогического университета;</a:t>
            </a:r>
          </a:p>
          <a:p>
            <a:pPr marL="171450" indent="-1714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ru-RU" sz="1600" dirty="0" smtClean="0">
                <a:solidFill>
                  <a:srgbClr val="375075"/>
                </a:solidFill>
                <a:latin typeface="PT Sans" panose="020B0503020203020204" pitchFamily="34" charset="-52"/>
                <a:cs typeface="Times New Roman" panose="02020603050405020304" pitchFamily="18" charset="0"/>
              </a:rPr>
              <a:t>способствование </a:t>
            </a:r>
            <a:r>
              <a:rPr lang="ru-RU" sz="1600" dirty="0">
                <a:solidFill>
                  <a:srgbClr val="375075"/>
                </a:solidFill>
                <a:latin typeface="PT Sans" panose="020B0503020203020204" pitchFamily="34" charset="-52"/>
                <a:cs typeface="Times New Roman" panose="02020603050405020304" pitchFamily="18" charset="0"/>
              </a:rPr>
              <a:t>расширению практики заключения договоров о целевом </a:t>
            </a:r>
            <a:r>
              <a:rPr lang="ru-RU" sz="1600" dirty="0" smtClean="0">
                <a:solidFill>
                  <a:srgbClr val="375075"/>
                </a:solidFill>
                <a:latin typeface="PT Sans" panose="020B0503020203020204" pitchFamily="34" charset="-52"/>
                <a:cs typeface="Times New Roman" panose="02020603050405020304" pitchFamily="18" charset="0"/>
              </a:rPr>
              <a:t>обучении</a:t>
            </a:r>
            <a:r>
              <a:rPr lang="ru-RU" sz="1600" dirty="0">
                <a:solidFill>
                  <a:srgbClr val="375075"/>
                </a:solidFill>
                <a:latin typeface="PT Sans" panose="020B0503020203020204" pitchFamily="34" charset="-52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46292" y="181708"/>
            <a:ext cx="854637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МОРДОВСКИЙ ГОСУДАРСТВЕННЫЙ ПЕДАГОГИЧЕСКИЙ УНИВЕРСИТЕТ ИМЕНИ М.Е. ЕВСЕВЬЕВА</a:t>
            </a:r>
            <a:endParaRPr lang="ru-RU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79396" y="644768"/>
            <a:ext cx="77827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solidFill>
                  <a:srgbClr val="075EAD"/>
                </a:solidFill>
                <a:latin typeface="PT Sans" panose="020B0503020203020204" pitchFamily="34" charset="-52"/>
                <a:cs typeface="Times New Roman" panose="02020603050405020304" pitchFamily="18" charset="0"/>
              </a:rPr>
              <a:t>СТРАТЕГИЧЕСКИЕ НАПРАВЛЕНИЯ</a:t>
            </a:r>
            <a:r>
              <a:rPr lang="en-US" sz="2000" b="1" dirty="0">
                <a:solidFill>
                  <a:srgbClr val="075EAD"/>
                </a:solidFill>
                <a:latin typeface="PT Sans" panose="020B0503020203020204" pitchFamily="34" charset="-52"/>
                <a:cs typeface="Times New Roman" panose="02020603050405020304" pitchFamily="18" charset="0"/>
              </a:rPr>
              <a:t>   </a:t>
            </a:r>
            <a:endParaRPr lang="ru-RU" sz="2000" b="1" dirty="0">
              <a:solidFill>
                <a:srgbClr val="075EAD"/>
              </a:solidFill>
              <a:latin typeface="PT Sans" panose="020B0503020203020204" pitchFamily="34" charset="-52"/>
              <a:cs typeface="Times New Roman" panose="02020603050405020304" pitchFamily="18" charset="0"/>
            </a:endParaRPr>
          </a:p>
          <a:p>
            <a:endParaRPr lang="ru-RU" sz="800" b="1" dirty="0" smtClean="0">
              <a:solidFill>
                <a:srgbClr val="375075"/>
              </a:solidFill>
              <a:latin typeface="PT Sans" panose="020B0503020203020204" pitchFamily="34" charset="-52"/>
              <a:cs typeface="Times New Roman" panose="02020603050405020304" pitchFamily="18" charset="0"/>
            </a:endParaRPr>
          </a:p>
          <a:p>
            <a:r>
              <a:rPr lang="ru-RU" sz="1200" b="1" dirty="0" smtClean="0">
                <a:solidFill>
                  <a:srgbClr val="375075"/>
                </a:solidFill>
                <a:latin typeface="PT Sans" panose="020B0503020203020204" pitchFamily="34" charset="-52"/>
                <a:cs typeface="Times New Roman" panose="02020603050405020304" pitchFamily="18" charset="0"/>
              </a:rPr>
              <a:t>ФОРМИРОВАНИЕ </a:t>
            </a:r>
            <a:r>
              <a:rPr lang="ru-RU" sz="1200" b="1" dirty="0">
                <a:solidFill>
                  <a:srgbClr val="375075"/>
                </a:solidFill>
                <a:latin typeface="PT Sans" panose="020B0503020203020204" pitchFamily="34" charset="-52"/>
                <a:cs typeface="Times New Roman" panose="02020603050405020304" pitchFamily="18" charset="0"/>
              </a:rPr>
              <a:t>ЦЕЛОСТНОГО ОБРАЗОВАТЕЛЬНОГО </a:t>
            </a:r>
            <a:r>
              <a:rPr lang="ru-RU" sz="1200" b="1" dirty="0" smtClean="0">
                <a:solidFill>
                  <a:srgbClr val="375075"/>
                </a:solidFill>
                <a:latin typeface="PT Sans" panose="020B0503020203020204" pitchFamily="34" charset="-52"/>
                <a:cs typeface="Times New Roman" panose="02020603050405020304" pitchFamily="18" charset="0"/>
              </a:rPr>
              <a:t>ПРОСТРАНСТВА</a:t>
            </a:r>
            <a:endParaRPr lang="ru-RU" sz="1200" b="1" dirty="0">
              <a:solidFill>
                <a:srgbClr val="375075"/>
              </a:solidFill>
              <a:latin typeface="PT Sans" panose="020B0503020203020204" pitchFamily="34" charset="-5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1924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Кольцо 10"/>
          <p:cNvSpPr/>
          <p:nvPr/>
        </p:nvSpPr>
        <p:spPr>
          <a:xfrm>
            <a:off x="2693854" y="1661425"/>
            <a:ext cx="2033587" cy="1941890"/>
          </a:xfrm>
          <a:prstGeom prst="don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cxnSp>
        <p:nvCxnSpPr>
          <p:cNvPr id="16" name="Прямая соединительная линия 15"/>
          <p:cNvCxnSpPr/>
          <p:nvPr/>
        </p:nvCxnSpPr>
        <p:spPr>
          <a:xfrm>
            <a:off x="2786564" y="1503931"/>
            <a:ext cx="649740" cy="742319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 flipV="1">
            <a:off x="2725302" y="2842685"/>
            <a:ext cx="492566" cy="359781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/>
          <p:nvPr/>
        </p:nvCxnSpPr>
        <p:spPr>
          <a:xfrm>
            <a:off x="4032534" y="2955775"/>
            <a:ext cx="397095" cy="447485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>
            <a:stCxn id="11" idx="7"/>
          </p:cNvCxnSpPr>
          <p:nvPr/>
        </p:nvCxnSpPr>
        <p:spPr>
          <a:xfrm flipH="1">
            <a:off x="4032534" y="1945808"/>
            <a:ext cx="397095" cy="300697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780189" y="1423832"/>
            <a:ext cx="105028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u="sng" dirty="0" smtClean="0">
                <a:latin typeface="Arial Narrow" panose="020B0606020202030204" pitchFamily="34" charset="0"/>
              </a:rPr>
              <a:t>Заказчик</a:t>
            </a:r>
          </a:p>
          <a:p>
            <a:endParaRPr lang="ru-RU" sz="2000" u="sng" dirty="0">
              <a:latin typeface="Arial Narrow" panose="020B0606020202030204" pitchFamily="34" charset="0"/>
            </a:endParaRPr>
          </a:p>
        </p:txBody>
      </p:sp>
      <p:cxnSp>
        <p:nvCxnSpPr>
          <p:cNvPr id="25" name="Прямая соединительная линия 24"/>
          <p:cNvCxnSpPr>
            <a:endCxn id="27" idx="0"/>
          </p:cNvCxnSpPr>
          <p:nvPr/>
        </p:nvCxnSpPr>
        <p:spPr>
          <a:xfrm>
            <a:off x="1731835" y="1751951"/>
            <a:ext cx="1298579" cy="46364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Блок-схема: узел 26"/>
          <p:cNvSpPr/>
          <p:nvPr/>
        </p:nvSpPr>
        <p:spPr>
          <a:xfrm>
            <a:off x="2908589" y="2215592"/>
            <a:ext cx="243650" cy="249907"/>
          </a:xfrm>
          <a:prstGeom prst="flowChartConnector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TextBox 27"/>
          <p:cNvSpPr txBox="1"/>
          <p:nvPr/>
        </p:nvSpPr>
        <p:spPr>
          <a:xfrm>
            <a:off x="230227" y="1911501"/>
            <a:ext cx="24636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7800" indent="-177800">
              <a:buFont typeface="Wingdings" panose="05000000000000000000" pitchFamily="2" charset="2"/>
              <a:buChar char="ü"/>
            </a:pPr>
            <a:r>
              <a:rPr lang="ru-RU" sz="1200" dirty="0" smtClean="0">
                <a:latin typeface="Arial Narrow" panose="020B0606020202030204" pitchFamily="34" charset="0"/>
              </a:rPr>
              <a:t>Органы государственной власти</a:t>
            </a:r>
          </a:p>
          <a:p>
            <a:pPr marL="177800" indent="-177800">
              <a:buFont typeface="Wingdings" panose="05000000000000000000" pitchFamily="2" charset="2"/>
              <a:buChar char="ü"/>
            </a:pPr>
            <a:r>
              <a:rPr lang="ru-RU" sz="1200" dirty="0" smtClean="0">
                <a:latin typeface="Arial Narrow" panose="020B0606020202030204" pitchFamily="34" charset="0"/>
              </a:rPr>
              <a:t>Юридические лица</a:t>
            </a:r>
          </a:p>
          <a:p>
            <a:pPr marL="177800" indent="-177800">
              <a:buFont typeface="Wingdings" panose="05000000000000000000" pitchFamily="2" charset="2"/>
              <a:buChar char="ü"/>
            </a:pPr>
            <a:r>
              <a:rPr lang="ru-RU" sz="1200" dirty="0" smtClean="0">
                <a:latin typeface="Arial Narrow" panose="020B0606020202030204" pitchFamily="34" charset="0"/>
              </a:rPr>
              <a:t>Индивидуальные предприниматели</a:t>
            </a:r>
            <a:endParaRPr lang="ru-RU" sz="1200" dirty="0">
              <a:latin typeface="Arial Narrow" panose="020B0606020202030204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67424" y="2557206"/>
            <a:ext cx="23665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196850">
              <a:buFont typeface="Arial" panose="020B0604020202020204" pitchFamily="34" charset="0"/>
              <a:buChar char="•"/>
            </a:pPr>
            <a:r>
              <a:rPr lang="ru-RU" sz="1200" dirty="0" smtClean="0">
                <a:latin typeface="Arial Narrow" panose="020B0606020202030204" pitchFamily="34" charset="0"/>
              </a:rPr>
              <a:t>Меры социальной поддержки</a:t>
            </a:r>
          </a:p>
          <a:p>
            <a:pPr marL="285750" indent="-196850">
              <a:buFont typeface="Arial" panose="020B0604020202020204" pitchFamily="34" charset="0"/>
              <a:buChar char="•"/>
            </a:pPr>
            <a:r>
              <a:rPr lang="ru-RU" sz="1200" dirty="0" smtClean="0">
                <a:latin typeface="Arial Narrow" panose="020B0606020202030204" pitchFamily="34" charset="0"/>
              </a:rPr>
              <a:t>Трудоустройство</a:t>
            </a:r>
            <a:endParaRPr lang="ru-RU" sz="1200" dirty="0">
              <a:latin typeface="Arial Narrow" panose="020B0606020202030204" pitchFamily="34" charset="0"/>
            </a:endParaRPr>
          </a:p>
        </p:txBody>
      </p:sp>
      <p:sp>
        <p:nvSpPr>
          <p:cNvPr id="30" name="Блок-схема: узел 29"/>
          <p:cNvSpPr/>
          <p:nvPr/>
        </p:nvSpPr>
        <p:spPr>
          <a:xfrm>
            <a:off x="3494621" y="3202466"/>
            <a:ext cx="269965" cy="226948"/>
          </a:xfrm>
          <a:prstGeom prst="flowChartConnector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Блок-схема: узел 30"/>
          <p:cNvSpPr/>
          <p:nvPr/>
        </p:nvSpPr>
        <p:spPr>
          <a:xfrm>
            <a:off x="4321616" y="2543240"/>
            <a:ext cx="250383" cy="244798"/>
          </a:xfrm>
          <a:prstGeom prst="flowChartConnector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Блок-схема: узел 31"/>
          <p:cNvSpPr/>
          <p:nvPr/>
        </p:nvSpPr>
        <p:spPr>
          <a:xfrm>
            <a:off x="3631251" y="1854864"/>
            <a:ext cx="266671" cy="241291"/>
          </a:xfrm>
          <a:prstGeom prst="flowChartConnector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34" name="Прямая соединительная линия 33"/>
          <p:cNvCxnSpPr>
            <a:stCxn id="31" idx="0"/>
          </p:cNvCxnSpPr>
          <p:nvPr/>
        </p:nvCxnSpPr>
        <p:spPr>
          <a:xfrm flipV="1">
            <a:off x="4446808" y="1661426"/>
            <a:ext cx="468510" cy="88181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Прямая соединительная линия 34"/>
          <p:cNvCxnSpPr>
            <a:endCxn id="30" idx="3"/>
          </p:cNvCxnSpPr>
          <p:nvPr/>
        </p:nvCxnSpPr>
        <p:spPr>
          <a:xfrm flipV="1">
            <a:off x="2290920" y="3396178"/>
            <a:ext cx="1243236" cy="30493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Прямая соединительная линия 35"/>
          <p:cNvCxnSpPr>
            <a:stCxn id="32" idx="0"/>
          </p:cNvCxnSpPr>
          <p:nvPr/>
        </p:nvCxnSpPr>
        <p:spPr>
          <a:xfrm flipV="1">
            <a:off x="3764587" y="1201618"/>
            <a:ext cx="591285" cy="65324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extBox 38"/>
          <p:cNvSpPr txBox="1"/>
          <p:nvPr/>
        </p:nvSpPr>
        <p:spPr>
          <a:xfrm>
            <a:off x="4803396" y="1330165"/>
            <a:ext cx="125867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u="sng" dirty="0" smtClean="0">
                <a:latin typeface="Arial Narrow" panose="020B0606020202030204" pitchFamily="34" charset="0"/>
              </a:rPr>
              <a:t>Гражданин</a:t>
            </a:r>
            <a:endParaRPr lang="ru-RU" sz="2000" u="sng" dirty="0">
              <a:latin typeface="Arial Narrow" panose="020B0606020202030204" pitchFamily="34" charset="0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4915318" y="2003835"/>
            <a:ext cx="32548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7800" indent="-177800">
              <a:buFont typeface="Wingdings" panose="05000000000000000000" pitchFamily="2" charset="2"/>
              <a:buChar char="ü"/>
            </a:pPr>
            <a:r>
              <a:rPr lang="ru-RU" sz="1200" dirty="0" smtClean="0">
                <a:latin typeface="Arial Narrow" panose="020B0606020202030204" pitchFamily="34" charset="0"/>
              </a:rPr>
              <a:t>Поступающий на обучение </a:t>
            </a:r>
          </a:p>
          <a:p>
            <a:pPr marL="177800" indent="-177800">
              <a:buFont typeface="Wingdings" panose="05000000000000000000" pitchFamily="2" charset="2"/>
              <a:buChar char="ü"/>
            </a:pPr>
            <a:r>
              <a:rPr lang="ru-RU" sz="1200" dirty="0" smtClean="0">
                <a:latin typeface="Arial Narrow" panose="020B0606020202030204" pitchFamily="34" charset="0"/>
              </a:rPr>
              <a:t>Обучающийся по образовательной программе</a:t>
            </a:r>
            <a:endParaRPr lang="ru-RU" sz="1200" dirty="0">
              <a:latin typeface="Arial Narrow" panose="020B0606020202030204" pitchFamily="34" charset="0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166469" y="3680259"/>
            <a:ext cx="294655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7800" indent="-177800">
              <a:buFont typeface="Wingdings" panose="05000000000000000000" pitchFamily="2" charset="2"/>
              <a:buChar char="ü"/>
              <a:tabLst>
                <a:tab pos="177800" algn="l"/>
              </a:tabLst>
            </a:pPr>
            <a:r>
              <a:rPr lang="ru-RU" sz="1200" dirty="0" smtClean="0">
                <a:latin typeface="Arial Narrow" panose="020B0606020202030204" pitchFamily="34" charset="0"/>
              </a:rPr>
              <a:t>Школы</a:t>
            </a:r>
          </a:p>
          <a:p>
            <a:pPr marL="177800" indent="-177800">
              <a:buFont typeface="Wingdings" panose="05000000000000000000" pitchFamily="2" charset="2"/>
              <a:buChar char="ü"/>
              <a:tabLst>
                <a:tab pos="177800" algn="l"/>
              </a:tabLst>
            </a:pPr>
            <a:r>
              <a:rPr lang="ru-RU" sz="1200" dirty="0" smtClean="0">
                <a:latin typeface="Arial Narrow" panose="020B0606020202030204" pitchFamily="34" charset="0"/>
              </a:rPr>
              <a:t>Детские сады</a:t>
            </a:r>
          </a:p>
          <a:p>
            <a:pPr marL="177800" indent="-177800">
              <a:buFont typeface="Wingdings" panose="05000000000000000000" pitchFamily="2" charset="2"/>
              <a:buChar char="ü"/>
              <a:tabLst>
                <a:tab pos="177800" algn="l"/>
              </a:tabLst>
            </a:pPr>
            <a:r>
              <a:rPr lang="ru-RU" sz="1200" dirty="0" smtClean="0">
                <a:latin typeface="Arial Narrow" panose="020B0606020202030204" pitchFamily="34" charset="0"/>
              </a:rPr>
              <a:t>Детские юношеские спортивные школы</a:t>
            </a:r>
          </a:p>
          <a:p>
            <a:pPr marL="177800" indent="-177800">
              <a:buFont typeface="Wingdings" panose="05000000000000000000" pitchFamily="2" charset="2"/>
              <a:buChar char="ü"/>
              <a:tabLst>
                <a:tab pos="177800" algn="l"/>
              </a:tabLst>
            </a:pPr>
            <a:r>
              <a:rPr lang="ru-RU" sz="1200" dirty="0" smtClean="0">
                <a:latin typeface="Arial Narrow" panose="020B0606020202030204" pitchFamily="34" charset="0"/>
              </a:rPr>
              <a:t>Организации дополнительного образования детей </a:t>
            </a:r>
          </a:p>
          <a:p>
            <a:pPr marL="285750" indent="-285750">
              <a:buFont typeface="Wingdings" panose="05000000000000000000" pitchFamily="2" charset="2"/>
              <a:buChar char="ü"/>
              <a:tabLst>
                <a:tab pos="177800" algn="l"/>
              </a:tabLst>
            </a:pPr>
            <a:endParaRPr lang="ru-RU" sz="1200" dirty="0">
              <a:latin typeface="Arial Narrow" panose="020B0606020202030204" pitchFamily="34" charset="0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4867231" y="2502436"/>
            <a:ext cx="30491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7800" indent="-177800">
              <a:buFont typeface="Arial" panose="020B0604020202020204" pitchFamily="34" charset="0"/>
              <a:buChar char="•"/>
            </a:pPr>
            <a:r>
              <a:rPr lang="ru-RU" sz="1200" dirty="0" smtClean="0">
                <a:latin typeface="Arial Narrow" panose="020B0606020202030204" pitchFamily="34" charset="0"/>
              </a:rPr>
              <a:t>Освоение образовательной программы</a:t>
            </a:r>
          </a:p>
          <a:p>
            <a:pPr marL="177800" indent="-177800">
              <a:buFont typeface="Arial" panose="020B0604020202020204" pitchFamily="34" charset="0"/>
              <a:buChar char="•"/>
            </a:pPr>
            <a:r>
              <a:rPr lang="ru-RU" sz="1200" dirty="0" smtClean="0">
                <a:latin typeface="Arial Narrow" panose="020B0606020202030204" pitchFamily="34" charset="0"/>
              </a:rPr>
              <a:t>Обязательство по трудоустройству </a:t>
            </a:r>
          </a:p>
          <a:p>
            <a:pPr marL="177800" indent="-177800">
              <a:buFont typeface="Arial" panose="020B0604020202020204" pitchFamily="34" charset="0"/>
              <a:buChar char="•"/>
            </a:pPr>
            <a:r>
              <a:rPr lang="ru-RU" sz="1200" dirty="0" smtClean="0">
                <a:latin typeface="Arial Narrow" panose="020B0606020202030204" pitchFamily="34" charset="0"/>
              </a:rPr>
              <a:t>(минимум на 3 года)</a:t>
            </a:r>
            <a:endParaRPr lang="ru-RU" sz="1200" dirty="0">
              <a:latin typeface="Arial Narrow" panose="020B0606020202030204" pitchFamily="34" charset="0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2877417" y="3603315"/>
            <a:ext cx="3172934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2563" indent="-182563">
              <a:buFont typeface="Arial" panose="020B0604020202020204" pitchFamily="34" charset="0"/>
              <a:buChar char="•"/>
            </a:pPr>
            <a:r>
              <a:rPr lang="ru-RU" sz="1200" dirty="0">
                <a:latin typeface="Arial Narrow" panose="020B0606020202030204" pitchFamily="34" charset="0"/>
              </a:rPr>
              <a:t>Обязательство по </a:t>
            </a:r>
            <a:r>
              <a:rPr lang="ru-RU" sz="1200" dirty="0" smtClean="0">
                <a:latin typeface="Arial Narrow" panose="020B0606020202030204" pitchFamily="34" charset="0"/>
              </a:rPr>
              <a:t>трудоустройству</a:t>
            </a:r>
          </a:p>
          <a:p>
            <a:r>
              <a:rPr lang="ru-RU" sz="1200" dirty="0" smtClean="0">
                <a:latin typeface="Arial Narrow" panose="020B0606020202030204" pitchFamily="34" charset="0"/>
              </a:rPr>
              <a:t>         </a:t>
            </a:r>
            <a:r>
              <a:rPr lang="ru-RU" sz="1200" dirty="0">
                <a:latin typeface="Arial Narrow" panose="020B0606020202030204" pitchFamily="34" charset="0"/>
              </a:rPr>
              <a:t>(минимум на 3 года)</a:t>
            </a:r>
          </a:p>
          <a:p>
            <a:endParaRPr lang="ru-RU" sz="1400" dirty="0" smtClean="0">
              <a:latin typeface="Arial Narrow" panose="020B0606020202030204" pitchFamily="34" charset="0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4232777" y="878442"/>
            <a:ext cx="58541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u="sng" dirty="0" smtClean="0">
                <a:latin typeface="Arial Narrow" panose="020B0606020202030204" pitchFamily="34" charset="0"/>
              </a:rPr>
              <a:t>ВУЗ</a:t>
            </a:r>
            <a:endParaRPr lang="ru-RU" sz="2000" u="sng" dirty="0">
              <a:latin typeface="Arial Narrow" panose="020B0606020202030204" pitchFamily="34" charset="0"/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3186170" y="2210958"/>
            <a:ext cx="1048953" cy="6924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300" dirty="0" smtClean="0">
                <a:latin typeface="Arial Narrow" panose="020B0606020202030204" pitchFamily="34" charset="0"/>
              </a:rPr>
              <a:t>Договор </a:t>
            </a:r>
          </a:p>
          <a:p>
            <a:pPr algn="ctr"/>
            <a:r>
              <a:rPr lang="ru-RU" sz="1300" dirty="0" smtClean="0">
                <a:latin typeface="Arial Narrow" panose="020B0606020202030204" pitchFamily="34" charset="0"/>
              </a:rPr>
              <a:t>о целевом обучении</a:t>
            </a:r>
            <a:endParaRPr lang="ru-RU" sz="1300" dirty="0">
              <a:latin typeface="Arial Narrow" panose="020B0606020202030204" pitchFamily="34" charset="0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1738224" y="1017828"/>
            <a:ext cx="25326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7800" indent="-177800">
              <a:buFont typeface="Arial" panose="020B0604020202020204" pitchFamily="34" charset="0"/>
              <a:buChar char="•"/>
              <a:tabLst>
                <a:tab pos="177800" algn="l"/>
              </a:tabLst>
            </a:pPr>
            <a:r>
              <a:rPr lang="ru-RU" sz="1200" dirty="0" smtClean="0">
                <a:latin typeface="Arial Narrow" panose="020B0606020202030204" pitchFamily="34" charset="0"/>
              </a:rPr>
              <a:t>Прием в рамках квоты</a:t>
            </a:r>
          </a:p>
          <a:p>
            <a:pPr marL="177800" indent="-177800">
              <a:buFont typeface="Arial" panose="020B0604020202020204" pitchFamily="34" charset="0"/>
              <a:buChar char="•"/>
              <a:tabLst>
                <a:tab pos="177800" algn="l"/>
              </a:tabLst>
            </a:pPr>
            <a:r>
              <a:rPr lang="ru-RU" sz="1200" dirty="0" smtClean="0">
                <a:latin typeface="Arial Narrow" panose="020B0606020202030204" pitchFamily="34" charset="0"/>
              </a:rPr>
              <a:t>Обеспечение условий для обучения</a:t>
            </a:r>
            <a:endParaRPr lang="ru-RU" sz="1200" dirty="0">
              <a:latin typeface="Arial Narrow" panose="020B0606020202030204" pitchFamily="34" charset="0"/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857943" y="3400966"/>
            <a:ext cx="157607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u="sng" dirty="0" smtClean="0">
                <a:latin typeface="Arial Narrow" panose="020B0606020202030204" pitchFamily="34" charset="0"/>
              </a:rPr>
              <a:t>Работодатель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5993294" y="1180414"/>
            <a:ext cx="2020548" cy="6924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300" b="1" dirty="0" smtClean="0">
                <a:latin typeface="Arial Narrow" panose="020B0606020202030204" pitchFamily="34" charset="0"/>
              </a:rPr>
              <a:t>2019 г.</a:t>
            </a:r>
          </a:p>
          <a:p>
            <a:pPr algn="ctr"/>
            <a:r>
              <a:rPr lang="ru-RU" sz="1300" dirty="0" err="1" smtClean="0">
                <a:latin typeface="Arial Narrow" panose="020B0606020202030204" pitchFamily="34" charset="0"/>
              </a:rPr>
              <a:t>Бакалавриат</a:t>
            </a:r>
            <a:r>
              <a:rPr lang="ru-RU" sz="1300" dirty="0" smtClean="0">
                <a:latin typeface="Arial Narrow" panose="020B0606020202030204" pitchFamily="34" charset="0"/>
              </a:rPr>
              <a:t> </a:t>
            </a:r>
            <a:r>
              <a:rPr lang="ru-RU" sz="1300" dirty="0">
                <a:latin typeface="Arial Narrow" panose="020B0606020202030204" pitchFamily="34" charset="0"/>
              </a:rPr>
              <a:t>-</a:t>
            </a:r>
            <a:r>
              <a:rPr lang="ru-RU" sz="1300" dirty="0" smtClean="0">
                <a:latin typeface="Arial Narrow" panose="020B0606020202030204" pitchFamily="34" charset="0"/>
              </a:rPr>
              <a:t> 88</a:t>
            </a:r>
          </a:p>
          <a:p>
            <a:pPr algn="ctr"/>
            <a:r>
              <a:rPr lang="ru-RU" sz="1300" dirty="0" smtClean="0">
                <a:latin typeface="Arial Narrow" panose="020B0606020202030204" pitchFamily="34" charset="0"/>
              </a:rPr>
              <a:t>Магистратура - 12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7184028" y="1187940"/>
            <a:ext cx="2175916" cy="6924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300" b="1" dirty="0" smtClean="0">
                <a:latin typeface="Arial Narrow" panose="020B0606020202030204" pitchFamily="34" charset="0"/>
              </a:rPr>
              <a:t>2020 г.</a:t>
            </a:r>
          </a:p>
          <a:p>
            <a:pPr algn="ctr"/>
            <a:r>
              <a:rPr lang="ru-RU" sz="1300" dirty="0" err="1" smtClean="0">
                <a:latin typeface="Arial Narrow" panose="020B0606020202030204" pitchFamily="34" charset="0"/>
              </a:rPr>
              <a:t>Бакалавриат</a:t>
            </a:r>
            <a:r>
              <a:rPr lang="ru-RU" sz="1300" dirty="0" smtClean="0">
                <a:latin typeface="Arial Narrow" panose="020B0606020202030204" pitchFamily="34" charset="0"/>
              </a:rPr>
              <a:t> - 94</a:t>
            </a:r>
          </a:p>
          <a:p>
            <a:pPr algn="ctr"/>
            <a:r>
              <a:rPr lang="ru-RU" sz="1300" dirty="0" smtClean="0">
                <a:latin typeface="Arial Narrow" panose="020B0606020202030204" pitchFamily="34" charset="0"/>
              </a:rPr>
              <a:t>Магистратура -14</a:t>
            </a:r>
          </a:p>
        </p:txBody>
      </p:sp>
      <p:sp>
        <p:nvSpPr>
          <p:cNvPr id="40" name="Заголовок 1"/>
          <p:cNvSpPr txBox="1">
            <a:spLocks/>
          </p:cNvSpPr>
          <p:nvPr/>
        </p:nvSpPr>
        <p:spPr>
          <a:xfrm>
            <a:off x="349643" y="523548"/>
            <a:ext cx="7772400" cy="5735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ru-RU" sz="3600" dirty="0">
              <a:solidFill>
                <a:schemeClr val="tx2"/>
              </a:solidFill>
              <a:latin typeface="Arial Narrow" panose="020B0606020202030204" pitchFamily="34" charset="0"/>
            </a:endParaRPr>
          </a:p>
        </p:txBody>
      </p:sp>
      <p:graphicFrame>
        <p:nvGraphicFramePr>
          <p:cNvPr id="3" name="Диаграмма 2"/>
          <p:cNvGraphicFramePr/>
          <p:nvPr>
            <p:extLst>
              <p:ext uri="{D42A27DB-BD31-4B8C-83A1-F6EECF244321}">
                <p14:modId xmlns:p14="http://schemas.microsoft.com/office/powerpoint/2010/main" val="2643225118"/>
              </p:ext>
            </p:extLst>
          </p:nvPr>
        </p:nvGraphicFramePr>
        <p:xfrm>
          <a:off x="4849325" y="3202466"/>
          <a:ext cx="4362971" cy="1766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6391823" y="755332"/>
            <a:ext cx="24538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>
                <a:latin typeface="Arial Narrow" panose="020B0606020202030204" pitchFamily="34" charset="0"/>
              </a:rPr>
              <a:t>Количество мест </a:t>
            </a:r>
            <a:r>
              <a:rPr lang="ru-RU" sz="1400" b="1" dirty="0" smtClean="0">
                <a:latin typeface="Arial Narrow" panose="020B0606020202030204" pitchFamily="34" charset="0"/>
              </a:rPr>
              <a:t>по</a:t>
            </a:r>
          </a:p>
          <a:p>
            <a:pPr algn="ctr"/>
            <a:r>
              <a:rPr lang="ru-RU" sz="1400" b="1" dirty="0" smtClean="0">
                <a:latin typeface="Arial Narrow" panose="020B0606020202030204" pitchFamily="34" charset="0"/>
              </a:rPr>
              <a:t> </a:t>
            </a:r>
            <a:r>
              <a:rPr lang="ru-RU" sz="1400" b="1" dirty="0">
                <a:latin typeface="Arial Narrow" panose="020B0606020202030204" pitchFamily="34" charset="0"/>
              </a:rPr>
              <a:t>целевому обучению в МГПУ</a:t>
            </a:r>
          </a:p>
        </p:txBody>
      </p:sp>
      <p:sp>
        <p:nvSpPr>
          <p:cNvPr id="41" name="Прямоугольник 40"/>
          <p:cNvSpPr/>
          <p:nvPr/>
        </p:nvSpPr>
        <p:spPr>
          <a:xfrm>
            <a:off x="-104" y="-13026"/>
            <a:ext cx="9144000" cy="751580"/>
          </a:xfrm>
          <a:prstGeom prst="rect">
            <a:avLst/>
          </a:prstGeom>
          <a:solidFill>
            <a:srgbClr val="09448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0" y="10613"/>
            <a:ext cx="9144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cs typeface="Arial" pitchFamily="34" charset="0"/>
              </a:rPr>
              <a:t>ОБЕСПЕЧЕНИЕ ВОЗМОЖНОСТИ АДРЕСНОГО И ЦЕЛЕВОГО УДОВЛЕТВОРЕНИЯ ЗАПРОСОВ ОБРАЗОВАТЕЛЬНОЙ ПРАКТИКИ </a:t>
            </a:r>
            <a:r>
              <a:rPr lang="ru-RU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cs typeface="Arial" pitchFamily="34" charset="0"/>
              </a:rPr>
              <a:t>НА </a:t>
            </a:r>
            <a:r>
              <a:rPr lang="ru-RU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cs typeface="Arial" pitchFamily="34" charset="0"/>
              </a:rPr>
              <a:t>ПОДГОТОВКУ СПЕЦИАЛИСТОВ </a:t>
            </a:r>
          </a:p>
        </p:txBody>
      </p:sp>
    </p:spTree>
    <p:extLst>
      <p:ext uri="{BB962C8B-B14F-4D97-AF65-F5344CB8AC3E}">
        <p14:creationId xmlns:p14="http://schemas.microsoft.com/office/powerpoint/2010/main" val="2278929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78" r="48436"/>
          <a:stretch/>
        </p:blipFill>
        <p:spPr>
          <a:xfrm>
            <a:off x="0" y="933450"/>
            <a:ext cx="2579077" cy="421005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0" y="0"/>
            <a:ext cx="9144000" cy="638907"/>
          </a:xfrm>
          <a:prstGeom prst="rect">
            <a:avLst/>
          </a:prstGeom>
          <a:solidFill>
            <a:srgbClr val="09448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146292" y="181708"/>
            <a:ext cx="854637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МОРДОВСКИЙ ГОСУДАРСТВЕННЫЙ ПЕДАГОГИЧЕСКИЙ УНИВЕРСИТЕТ ИМЕНИ М.Е. ЕВСЕВЬЕВА</a:t>
            </a:r>
            <a:endParaRPr lang="ru-RU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79396" y="634642"/>
            <a:ext cx="876495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solidFill>
                  <a:srgbClr val="075EAD"/>
                </a:solidFill>
                <a:latin typeface="PT Sans" panose="020B0503020203020204" pitchFamily="34" charset="-52"/>
                <a:cs typeface="Times New Roman" panose="02020603050405020304" pitchFamily="18" charset="0"/>
              </a:rPr>
              <a:t>СТРАТЕГИЧЕСКИЕ НАПРАВЛЕНИЯ</a:t>
            </a:r>
            <a:r>
              <a:rPr lang="en-US" sz="2000" b="1" dirty="0">
                <a:solidFill>
                  <a:srgbClr val="075EAD"/>
                </a:solidFill>
                <a:latin typeface="PT Sans" panose="020B0503020203020204" pitchFamily="34" charset="-52"/>
                <a:cs typeface="Times New Roman" panose="02020603050405020304" pitchFamily="18" charset="0"/>
              </a:rPr>
              <a:t>   </a:t>
            </a:r>
            <a:endParaRPr lang="ru-RU" sz="2000" b="1" dirty="0">
              <a:solidFill>
                <a:srgbClr val="075EAD"/>
              </a:solidFill>
              <a:latin typeface="PT Sans" panose="020B0503020203020204" pitchFamily="34" charset="-52"/>
              <a:cs typeface="Times New Roman" panose="02020603050405020304" pitchFamily="18" charset="0"/>
            </a:endParaRPr>
          </a:p>
          <a:p>
            <a:endParaRPr lang="ru-RU" sz="800" b="1" dirty="0" smtClean="0">
              <a:solidFill>
                <a:srgbClr val="375075"/>
              </a:solidFill>
              <a:latin typeface="PT Sans" panose="020B0503020203020204" pitchFamily="34" charset="-52"/>
              <a:cs typeface="Times New Roman" panose="02020603050405020304" pitchFamily="18" charset="0"/>
            </a:endParaRPr>
          </a:p>
          <a:p>
            <a:r>
              <a:rPr lang="ru-RU" sz="1200" b="1" dirty="0" smtClean="0">
                <a:solidFill>
                  <a:srgbClr val="375075"/>
                </a:solidFill>
                <a:latin typeface="PT Sans" panose="020B0503020203020204" pitchFamily="34" charset="-52"/>
                <a:cs typeface="Times New Roman" panose="02020603050405020304" pitchFamily="18" charset="0"/>
              </a:rPr>
              <a:t>ПОВЫШЕНИЕ </a:t>
            </a:r>
            <a:r>
              <a:rPr lang="ru-RU" sz="1200" b="1" dirty="0">
                <a:solidFill>
                  <a:srgbClr val="375075"/>
                </a:solidFill>
                <a:latin typeface="PT Sans" panose="020B0503020203020204" pitchFamily="34" charset="-52"/>
                <a:cs typeface="Times New Roman" panose="02020603050405020304" pitchFamily="18" charset="0"/>
              </a:rPr>
              <a:t>КАЧЕСТВА И ЭФФЕКТИВНОСТИ ОБРАЗОВАТЕЛЬНОЙ И НАУЧНОЙ ДЕЯТЕЛЬНОСТИ </a:t>
            </a:r>
            <a:r>
              <a:rPr lang="ru-RU" sz="1200" b="1" dirty="0" smtClean="0">
                <a:solidFill>
                  <a:srgbClr val="375075"/>
                </a:solidFill>
                <a:latin typeface="PT Sans" panose="020B0503020203020204" pitchFamily="34" charset="-52"/>
                <a:cs typeface="Times New Roman" panose="02020603050405020304" pitchFamily="18" charset="0"/>
              </a:rPr>
              <a:t>ПЕДАГОГИЧЕСКОГО ВУЗА</a:t>
            </a:r>
            <a:endParaRPr lang="ru-RU" sz="1200" b="1" dirty="0">
              <a:solidFill>
                <a:srgbClr val="375075"/>
              </a:solidFill>
              <a:latin typeface="PT Sans" panose="020B0503020203020204" pitchFamily="34" charset="-52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731478" y="1467904"/>
            <a:ext cx="6075972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rgbClr val="375075"/>
                </a:solidFill>
                <a:latin typeface="PT Sans" panose="020B0503020203020204" pitchFamily="34" charset="-52"/>
                <a:cs typeface="Times New Roman" panose="02020603050405020304" pitchFamily="18" charset="0"/>
              </a:rPr>
              <a:t>создание системы формирования государственного заказа на подготовку педагогических работников, исходя из прогноза потребности в педагогических </a:t>
            </a:r>
            <a:r>
              <a:rPr lang="ru-RU" sz="1600" dirty="0" smtClean="0">
                <a:solidFill>
                  <a:srgbClr val="375075"/>
                </a:solidFill>
                <a:latin typeface="PT Sans" panose="020B0503020203020204" pitchFamily="34" charset="-52"/>
                <a:cs typeface="Times New Roman" panose="02020603050405020304" pitchFamily="18" charset="0"/>
              </a:rPr>
              <a:t>кадрах;</a:t>
            </a:r>
            <a:endParaRPr lang="ru-RU" sz="1600" dirty="0">
              <a:solidFill>
                <a:srgbClr val="375075"/>
              </a:solidFill>
              <a:latin typeface="PT Sans" panose="020B0503020203020204" pitchFamily="34" charset="-52"/>
              <a:cs typeface="Times New Roman" panose="02020603050405020304" pitchFamily="18" charset="0"/>
            </a:endParaRPr>
          </a:p>
          <a:p>
            <a:pPr marL="171450" indent="-1714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rgbClr val="375075"/>
                </a:solidFill>
                <a:latin typeface="PT Sans" panose="020B0503020203020204" pitchFamily="34" charset="-52"/>
                <a:cs typeface="Times New Roman" panose="02020603050405020304" pitchFamily="18" charset="0"/>
              </a:rPr>
              <a:t>разработка и внедрение единых модулей воспитательной и вожатской деятельности в рамках реализации </a:t>
            </a:r>
            <a:r>
              <a:rPr lang="ru-RU" sz="1600" dirty="0" smtClean="0">
                <a:solidFill>
                  <a:srgbClr val="375075"/>
                </a:solidFill>
                <a:latin typeface="PT Sans" panose="020B0503020203020204" pitchFamily="34" charset="-52"/>
                <a:cs typeface="Times New Roman" panose="02020603050405020304" pitchFamily="18" charset="0"/>
              </a:rPr>
              <a:t>ФГОС;</a:t>
            </a:r>
            <a:endParaRPr lang="ru-RU" sz="1600" dirty="0">
              <a:solidFill>
                <a:srgbClr val="375075"/>
              </a:solidFill>
              <a:latin typeface="PT Sans" panose="020B0503020203020204" pitchFamily="34" charset="-52"/>
              <a:cs typeface="Times New Roman" panose="02020603050405020304" pitchFamily="18" charset="0"/>
            </a:endParaRPr>
          </a:p>
          <a:p>
            <a:pPr marL="171450" indent="-1714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rgbClr val="375075"/>
                </a:solidFill>
                <a:latin typeface="PT Sans" panose="020B0503020203020204" pitchFamily="34" charset="-52"/>
                <a:cs typeface="Times New Roman" panose="02020603050405020304" pitchFamily="18" charset="0"/>
              </a:rPr>
              <a:t>развитие целевой аспирантуры и докторантуры для подготовки профессорско-преподавательского состава образовательных организаций ВО и учреждений ДПО;</a:t>
            </a:r>
          </a:p>
          <a:p>
            <a:pPr marL="171450" indent="-1714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rgbClr val="375075"/>
                </a:solidFill>
                <a:latin typeface="PT Sans" panose="020B0503020203020204" pitchFamily="34" charset="-52"/>
                <a:cs typeface="Times New Roman" panose="02020603050405020304" pitchFamily="18" charset="0"/>
              </a:rPr>
              <a:t>динамичное развитие актуальных научных направлений;</a:t>
            </a:r>
          </a:p>
          <a:p>
            <a:pPr marL="171450" indent="-1714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rgbClr val="375075"/>
                </a:solidFill>
                <a:latin typeface="PT Sans" panose="020B0503020203020204" pitchFamily="34" charset="-52"/>
                <a:cs typeface="Times New Roman" panose="02020603050405020304" pitchFamily="18" charset="0"/>
              </a:rPr>
              <a:t>формирование единого цифрового образовательного пространства для системы педагогического </a:t>
            </a:r>
            <a:r>
              <a:rPr lang="ru-RU" sz="1600" dirty="0" smtClean="0">
                <a:solidFill>
                  <a:srgbClr val="375075"/>
                </a:solidFill>
                <a:latin typeface="PT Sans" panose="020B0503020203020204" pitchFamily="34" charset="-52"/>
                <a:cs typeface="Times New Roman" panose="02020603050405020304" pitchFamily="18" charset="0"/>
              </a:rPr>
              <a:t>образования.</a:t>
            </a:r>
            <a:endParaRPr lang="ru-RU" sz="1600" dirty="0">
              <a:solidFill>
                <a:srgbClr val="375075"/>
              </a:solidFill>
              <a:latin typeface="PT Sans" panose="020B0503020203020204" pitchFamily="34" charset="-5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1901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78" r="48436"/>
          <a:stretch/>
        </p:blipFill>
        <p:spPr>
          <a:xfrm>
            <a:off x="0" y="914400"/>
            <a:ext cx="2579077" cy="422910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0" y="0"/>
            <a:ext cx="9144000" cy="638907"/>
          </a:xfrm>
          <a:prstGeom prst="rect">
            <a:avLst/>
          </a:prstGeom>
          <a:solidFill>
            <a:srgbClr val="09448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146292" y="181708"/>
            <a:ext cx="854637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МОРДОВСКИЙ ГОСУДАРСТВЕННЫЙ ПЕДАГОГИЧЕСКИЙ УНИВЕРСИТЕТ ИМЕНИ М.Е. ЕВСЕВЬЕВА</a:t>
            </a:r>
            <a:endParaRPr lang="ru-RU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79396" y="634642"/>
            <a:ext cx="876495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solidFill>
                  <a:srgbClr val="075EAD"/>
                </a:solidFill>
                <a:latin typeface="PT Sans" panose="020B0503020203020204" pitchFamily="34" charset="-52"/>
                <a:cs typeface="Times New Roman" panose="02020603050405020304" pitchFamily="18" charset="0"/>
              </a:rPr>
              <a:t>СТРАТЕГИЧЕСКИЕ НАПРАВЛЕНИЯ</a:t>
            </a:r>
            <a:r>
              <a:rPr lang="en-US" sz="2000" b="1" dirty="0">
                <a:solidFill>
                  <a:srgbClr val="075EAD"/>
                </a:solidFill>
                <a:latin typeface="PT Sans" panose="020B0503020203020204" pitchFamily="34" charset="-52"/>
                <a:cs typeface="Times New Roman" panose="02020603050405020304" pitchFamily="18" charset="0"/>
              </a:rPr>
              <a:t>   </a:t>
            </a:r>
            <a:endParaRPr lang="ru-RU" sz="2000" b="1" dirty="0">
              <a:solidFill>
                <a:srgbClr val="075EAD"/>
              </a:solidFill>
              <a:latin typeface="PT Sans" panose="020B0503020203020204" pitchFamily="34" charset="-52"/>
              <a:cs typeface="Times New Roman" panose="02020603050405020304" pitchFamily="18" charset="0"/>
            </a:endParaRPr>
          </a:p>
          <a:p>
            <a:endParaRPr lang="ru-RU" sz="800" b="1" dirty="0" smtClean="0">
              <a:solidFill>
                <a:srgbClr val="375075"/>
              </a:solidFill>
              <a:latin typeface="PT Sans" panose="020B0503020203020204" pitchFamily="34" charset="-52"/>
              <a:cs typeface="Times New Roman" panose="02020603050405020304" pitchFamily="18" charset="0"/>
            </a:endParaRPr>
          </a:p>
          <a:p>
            <a:r>
              <a:rPr lang="ru-RU" sz="1200" b="1" dirty="0" smtClean="0">
                <a:solidFill>
                  <a:srgbClr val="375075"/>
                </a:solidFill>
                <a:latin typeface="PT Sans" panose="020B0503020203020204" pitchFamily="34" charset="-52"/>
                <a:cs typeface="Times New Roman" panose="02020603050405020304" pitchFamily="18" charset="0"/>
              </a:rPr>
              <a:t>РАЗВИТИЕ </a:t>
            </a:r>
            <a:r>
              <a:rPr lang="ru-RU" sz="1200" b="1" dirty="0">
                <a:solidFill>
                  <a:srgbClr val="375075"/>
                </a:solidFill>
                <a:latin typeface="PT Sans" panose="020B0503020203020204" pitchFamily="34" charset="-52"/>
                <a:cs typeface="Times New Roman" panose="02020603050405020304" pitchFamily="18" charset="0"/>
              </a:rPr>
              <a:t>ВОСПИТАТЕЛЬНОГО КОМПОНЕНТА ПРОФЕССИОНАЛЬНОЙ ПОДГОТОВКИ </a:t>
            </a:r>
            <a:r>
              <a:rPr lang="ru-RU" sz="1200" b="1" dirty="0" smtClean="0">
                <a:solidFill>
                  <a:srgbClr val="375075"/>
                </a:solidFill>
                <a:latin typeface="PT Sans" panose="020B0503020203020204" pitchFamily="34" charset="-52"/>
                <a:cs typeface="Times New Roman" panose="02020603050405020304" pitchFamily="18" charset="0"/>
              </a:rPr>
              <a:t>ПЕДАГОГОВ</a:t>
            </a:r>
            <a:endParaRPr lang="ru-RU" sz="1200" b="1" dirty="0">
              <a:solidFill>
                <a:srgbClr val="075EAD"/>
              </a:solidFill>
              <a:latin typeface="PT Sans" panose="020B0503020203020204" pitchFamily="34" charset="-52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787650" y="1569504"/>
            <a:ext cx="5969000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spcBef>
                <a:spcPts val="400"/>
              </a:spcBef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rgbClr val="375075"/>
                </a:solidFill>
                <a:latin typeface="PT Sans" panose="020B0503020203020204" pitchFamily="34" charset="-52"/>
                <a:cs typeface="Times New Roman" panose="02020603050405020304" pitchFamily="18" charset="0"/>
              </a:rPr>
              <a:t>формирование единого воспитательного </a:t>
            </a:r>
            <a:r>
              <a:rPr lang="ru-RU" sz="1600" dirty="0" smtClean="0">
                <a:solidFill>
                  <a:srgbClr val="375075"/>
                </a:solidFill>
                <a:latin typeface="PT Sans" panose="020B0503020203020204" pitchFamily="34" charset="-52"/>
                <a:cs typeface="Times New Roman" panose="02020603050405020304" pitchFamily="18" charset="0"/>
              </a:rPr>
              <a:t>пространства;</a:t>
            </a:r>
          </a:p>
          <a:p>
            <a:pPr marL="171450" indent="-171450">
              <a:spcBef>
                <a:spcPts val="400"/>
              </a:spcBef>
              <a:buFont typeface="Arial" panose="020B0604020202020204" pitchFamily="34" charset="0"/>
              <a:buChar char="•"/>
            </a:pPr>
            <a:r>
              <a:rPr lang="ru-RU" sz="1600" dirty="0" err="1" smtClean="0">
                <a:solidFill>
                  <a:srgbClr val="375075"/>
                </a:solidFill>
                <a:latin typeface="PT Sans" panose="020B0503020203020204" pitchFamily="34" charset="-52"/>
                <a:cs typeface="Times New Roman" panose="02020603050405020304" pitchFamily="18" charset="0"/>
              </a:rPr>
              <a:t>профориентационная</a:t>
            </a:r>
            <a:r>
              <a:rPr lang="ru-RU" sz="1600" dirty="0" smtClean="0">
                <a:solidFill>
                  <a:srgbClr val="375075"/>
                </a:solidFill>
                <a:latin typeface="PT Sans" panose="020B0503020203020204" pitchFamily="34" charset="-52"/>
                <a:cs typeface="Times New Roman" panose="02020603050405020304" pitchFamily="18" charset="0"/>
              </a:rPr>
              <a:t> </a:t>
            </a:r>
            <a:r>
              <a:rPr lang="ru-RU" sz="1600" dirty="0">
                <a:solidFill>
                  <a:srgbClr val="375075"/>
                </a:solidFill>
                <a:latin typeface="PT Sans" panose="020B0503020203020204" pitchFamily="34" charset="-52"/>
                <a:cs typeface="Times New Roman" panose="02020603050405020304" pitchFamily="18" charset="0"/>
              </a:rPr>
              <a:t>работа в период </a:t>
            </a:r>
            <a:r>
              <a:rPr lang="ru-RU" sz="1600" dirty="0" err="1">
                <a:solidFill>
                  <a:srgbClr val="375075"/>
                </a:solidFill>
                <a:latin typeface="PT Sans" panose="020B0503020203020204" pitchFamily="34" charset="-52"/>
                <a:cs typeface="Times New Roman" panose="02020603050405020304" pitchFamily="18" charset="0"/>
              </a:rPr>
              <a:t>довузовской</a:t>
            </a:r>
            <a:r>
              <a:rPr lang="ru-RU" sz="1600" dirty="0">
                <a:solidFill>
                  <a:srgbClr val="375075"/>
                </a:solidFill>
                <a:latin typeface="PT Sans" panose="020B0503020203020204" pitchFamily="34" charset="-52"/>
                <a:cs typeface="Times New Roman" panose="02020603050405020304" pitchFamily="18" charset="0"/>
              </a:rPr>
              <a:t> подготовки граждан, отбор мотивированных абитуриентов с высоким творческим потенциалом</a:t>
            </a:r>
            <a:r>
              <a:rPr lang="ru-RU" sz="1600" dirty="0" smtClean="0">
                <a:solidFill>
                  <a:srgbClr val="375075"/>
                </a:solidFill>
                <a:latin typeface="PT Sans" panose="020B0503020203020204" pitchFamily="34" charset="-52"/>
                <a:cs typeface="Times New Roman" panose="02020603050405020304" pitchFamily="18" charset="0"/>
              </a:rPr>
              <a:t>;</a:t>
            </a:r>
          </a:p>
          <a:p>
            <a:pPr marL="171450" indent="-171450">
              <a:spcBef>
                <a:spcPts val="400"/>
              </a:spcBef>
              <a:buFont typeface="Arial" panose="020B0604020202020204" pitchFamily="34" charset="0"/>
              <a:buChar char="•"/>
            </a:pPr>
            <a:r>
              <a:rPr lang="ru-RU" sz="1600" dirty="0" smtClean="0">
                <a:solidFill>
                  <a:srgbClr val="375075"/>
                </a:solidFill>
                <a:latin typeface="PT Sans" panose="020B0503020203020204" pitchFamily="34" charset="-52"/>
                <a:cs typeface="Times New Roman" panose="02020603050405020304" pitchFamily="18" charset="0"/>
              </a:rPr>
              <a:t>создание </a:t>
            </a:r>
            <a:r>
              <a:rPr lang="ru-RU" sz="1600" dirty="0">
                <a:solidFill>
                  <a:srgbClr val="375075"/>
                </a:solidFill>
                <a:latin typeface="PT Sans" panose="020B0503020203020204" pitchFamily="34" charset="-52"/>
                <a:cs typeface="Times New Roman" panose="02020603050405020304" pitchFamily="18" charset="0"/>
              </a:rPr>
              <a:t>условий для развития и раннего профессионального роста студентов </a:t>
            </a:r>
            <a:r>
              <a:rPr lang="ru-RU" sz="1600" dirty="0" smtClean="0">
                <a:solidFill>
                  <a:srgbClr val="375075"/>
                </a:solidFill>
                <a:latin typeface="PT Sans" panose="020B0503020203020204" pitchFamily="34" charset="-52"/>
                <a:cs typeface="Times New Roman" panose="02020603050405020304" pitchFamily="18" charset="0"/>
              </a:rPr>
              <a:t>педагогического университета;</a:t>
            </a:r>
          </a:p>
          <a:p>
            <a:pPr marL="171450" indent="-171450">
              <a:spcBef>
                <a:spcPts val="400"/>
              </a:spcBef>
              <a:buFont typeface="Arial" panose="020B0604020202020204" pitchFamily="34" charset="0"/>
              <a:buChar char="•"/>
            </a:pPr>
            <a:r>
              <a:rPr lang="ru-RU" sz="1600" dirty="0" smtClean="0">
                <a:solidFill>
                  <a:srgbClr val="375075"/>
                </a:solidFill>
                <a:latin typeface="PT Sans" panose="020B0503020203020204" pitchFamily="34" charset="-52"/>
                <a:cs typeface="Times New Roman" panose="02020603050405020304" pitchFamily="18" charset="0"/>
              </a:rPr>
              <a:t>постдипломное </a:t>
            </a:r>
            <a:r>
              <a:rPr lang="ru-RU" sz="1600" dirty="0">
                <a:solidFill>
                  <a:srgbClr val="375075"/>
                </a:solidFill>
                <a:latin typeface="PT Sans" panose="020B0503020203020204" pitchFamily="34" charset="-52"/>
                <a:cs typeface="Times New Roman" panose="02020603050405020304" pitchFamily="18" charset="0"/>
              </a:rPr>
              <a:t>сопровождение </a:t>
            </a:r>
            <a:r>
              <a:rPr lang="ru-RU" sz="1600" dirty="0" smtClean="0">
                <a:solidFill>
                  <a:srgbClr val="375075"/>
                </a:solidFill>
                <a:latin typeface="PT Sans" panose="020B0503020203020204" pitchFamily="34" charset="-52"/>
                <a:cs typeface="Times New Roman" panose="02020603050405020304" pitchFamily="18" charset="0"/>
              </a:rPr>
              <a:t>выпускников.</a:t>
            </a:r>
            <a:endParaRPr lang="ru-RU" sz="1600" dirty="0">
              <a:solidFill>
                <a:srgbClr val="375075"/>
              </a:solidFill>
              <a:latin typeface="PT Sans" panose="020B0503020203020204" pitchFamily="34" charset="-5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9108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78" r="48436"/>
          <a:stretch/>
        </p:blipFill>
        <p:spPr>
          <a:xfrm>
            <a:off x="0" y="939800"/>
            <a:ext cx="2579077" cy="420370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0" y="0"/>
            <a:ext cx="9144000" cy="638907"/>
          </a:xfrm>
          <a:prstGeom prst="rect">
            <a:avLst/>
          </a:prstGeom>
          <a:solidFill>
            <a:srgbClr val="09448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146292" y="181708"/>
            <a:ext cx="854637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МОРДОВСКИЙ ГОСУДАРСТВЕННЫЙ ПЕДАГОГИЧЕСКИЙ УНИВЕРСИТЕТ ИМЕНИ М.Е. ЕВСЕВЬЕВА</a:t>
            </a:r>
            <a:endParaRPr lang="ru-RU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79396" y="634642"/>
            <a:ext cx="876495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solidFill>
                  <a:srgbClr val="075EAD"/>
                </a:solidFill>
                <a:latin typeface="PT Sans" panose="020B0503020203020204" pitchFamily="34" charset="-52"/>
                <a:cs typeface="Times New Roman" panose="02020603050405020304" pitchFamily="18" charset="0"/>
              </a:rPr>
              <a:t>СТРАТЕГИЧЕСКИЕ НАПРАВЛЕНИЯ</a:t>
            </a:r>
            <a:r>
              <a:rPr lang="en-US" sz="2000" b="1" dirty="0">
                <a:solidFill>
                  <a:srgbClr val="075EAD"/>
                </a:solidFill>
                <a:latin typeface="PT Sans" panose="020B0503020203020204" pitchFamily="34" charset="-52"/>
                <a:cs typeface="Times New Roman" panose="02020603050405020304" pitchFamily="18" charset="0"/>
              </a:rPr>
              <a:t>   </a:t>
            </a:r>
            <a:endParaRPr lang="ru-RU" sz="2000" b="1" dirty="0">
              <a:solidFill>
                <a:srgbClr val="075EAD"/>
              </a:solidFill>
              <a:latin typeface="PT Sans" panose="020B0503020203020204" pitchFamily="34" charset="-52"/>
              <a:cs typeface="Times New Roman" panose="02020603050405020304" pitchFamily="18" charset="0"/>
            </a:endParaRPr>
          </a:p>
          <a:p>
            <a:endParaRPr lang="ru-RU" sz="800" b="1" dirty="0" smtClean="0">
              <a:solidFill>
                <a:srgbClr val="375075"/>
              </a:solidFill>
              <a:latin typeface="PT Sans" panose="020B0503020203020204" pitchFamily="34" charset="-52"/>
              <a:cs typeface="Times New Roman" panose="02020603050405020304" pitchFamily="18" charset="0"/>
            </a:endParaRPr>
          </a:p>
          <a:p>
            <a:r>
              <a:rPr lang="ru-RU" sz="1200" b="1" dirty="0" smtClean="0">
                <a:solidFill>
                  <a:srgbClr val="375075"/>
                </a:solidFill>
                <a:latin typeface="PT Sans" panose="020B0503020203020204" pitchFamily="34" charset="-52"/>
                <a:cs typeface="Times New Roman" panose="02020603050405020304" pitchFamily="18" charset="0"/>
              </a:rPr>
              <a:t>СОЗДАНИЕ </a:t>
            </a:r>
            <a:r>
              <a:rPr lang="ru-RU" sz="1200" b="1" dirty="0">
                <a:solidFill>
                  <a:srgbClr val="375075"/>
                </a:solidFill>
                <a:latin typeface="PT Sans" panose="020B0503020203020204" pitchFamily="34" charset="-52"/>
                <a:cs typeface="Times New Roman" panose="02020603050405020304" pitchFamily="18" charset="0"/>
              </a:rPr>
              <a:t>СОВРЕМЕННОЙ, КОМФОРТНОЙ ОБРАЗОВАТЕЛЬНОЙ СРЕДЫ ЧЕРЕЗ ОБНОВЛЕНИЕ МАТЕРИАЛЬНО-ТЕХНИЧЕСКОЙ БАЗЫ И ИНФРАСТРУКТУРЫ ВУЗА</a:t>
            </a:r>
          </a:p>
          <a:p>
            <a:endParaRPr lang="ru-RU" sz="1200" b="1" dirty="0">
              <a:solidFill>
                <a:srgbClr val="075EAD"/>
              </a:solidFill>
              <a:latin typeface="PT Sans" panose="020B0503020203020204" pitchFamily="34" charset="-52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579076" y="1404404"/>
            <a:ext cx="6317274" cy="34983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spcBef>
                <a:spcPts val="400"/>
              </a:spcBef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rgbClr val="375075"/>
                </a:solidFill>
                <a:latin typeface="PT Sans" panose="020B0503020203020204" pitchFamily="34" charset="-52"/>
                <a:cs typeface="Times New Roman" panose="02020603050405020304" pitchFamily="18" charset="0"/>
              </a:rPr>
              <a:t>создание современной материально-технической ресурсной базы </a:t>
            </a:r>
            <a:r>
              <a:rPr lang="ru-RU" sz="1600" dirty="0" smtClean="0">
                <a:solidFill>
                  <a:srgbClr val="375075"/>
                </a:solidFill>
                <a:latin typeface="PT Sans" panose="020B0503020203020204" pitchFamily="34" charset="-52"/>
                <a:cs typeface="Times New Roman" panose="02020603050405020304" pitchFamily="18" charset="0"/>
              </a:rPr>
              <a:t>педагогического вуза </a:t>
            </a:r>
            <a:r>
              <a:rPr lang="ru-RU" sz="1600" dirty="0">
                <a:solidFill>
                  <a:srgbClr val="375075"/>
                </a:solidFill>
                <a:latin typeface="PT Sans" panose="020B0503020203020204" pitchFamily="34" charset="-52"/>
                <a:cs typeface="Times New Roman" panose="02020603050405020304" pitchFamily="18" charset="0"/>
              </a:rPr>
              <a:t/>
            </a:r>
            <a:br>
              <a:rPr lang="ru-RU" sz="1600" dirty="0">
                <a:solidFill>
                  <a:srgbClr val="375075"/>
                </a:solidFill>
                <a:latin typeface="PT Sans" panose="020B0503020203020204" pitchFamily="34" charset="-52"/>
                <a:cs typeface="Times New Roman" panose="02020603050405020304" pitchFamily="18" charset="0"/>
              </a:rPr>
            </a:br>
            <a:r>
              <a:rPr lang="ru-RU" sz="1600" dirty="0">
                <a:solidFill>
                  <a:srgbClr val="375075"/>
                </a:solidFill>
                <a:latin typeface="PT Sans" panose="020B0503020203020204" pitchFamily="34" charset="-52"/>
                <a:cs typeface="Times New Roman" panose="02020603050405020304" pitchFamily="18" charset="0"/>
              </a:rPr>
              <a:t>для обеспечения </a:t>
            </a:r>
            <a:r>
              <a:rPr lang="ru-RU" sz="1600" dirty="0" smtClean="0">
                <a:solidFill>
                  <a:srgbClr val="375075"/>
                </a:solidFill>
                <a:latin typeface="PT Sans" panose="020B0503020203020204" pitchFamily="34" charset="-52"/>
                <a:cs typeface="Times New Roman" panose="02020603050405020304" pitchFamily="18" charset="0"/>
              </a:rPr>
              <a:t>наращивания </a:t>
            </a:r>
            <a:r>
              <a:rPr lang="ru-RU" sz="1600" dirty="0">
                <a:solidFill>
                  <a:srgbClr val="375075"/>
                </a:solidFill>
                <a:latin typeface="PT Sans" panose="020B0503020203020204" pitchFamily="34" charset="-52"/>
                <a:cs typeface="Times New Roman" panose="02020603050405020304" pitchFamily="18" charset="0"/>
              </a:rPr>
              <a:t>научно-образовательного и инновационного потенциала </a:t>
            </a:r>
            <a:br>
              <a:rPr lang="ru-RU" sz="1600" dirty="0">
                <a:solidFill>
                  <a:srgbClr val="375075"/>
                </a:solidFill>
                <a:latin typeface="PT Sans" panose="020B0503020203020204" pitchFamily="34" charset="-52"/>
                <a:cs typeface="Times New Roman" panose="02020603050405020304" pitchFamily="18" charset="0"/>
              </a:rPr>
            </a:br>
            <a:r>
              <a:rPr lang="ru-RU" sz="1600" dirty="0">
                <a:solidFill>
                  <a:srgbClr val="375075"/>
                </a:solidFill>
                <a:latin typeface="PT Sans" panose="020B0503020203020204" pitchFamily="34" charset="-52"/>
                <a:cs typeface="Times New Roman" panose="02020603050405020304" pitchFamily="18" charset="0"/>
              </a:rPr>
              <a:t>и развития IT-инфраструктуры;</a:t>
            </a:r>
          </a:p>
          <a:p>
            <a:pPr marL="171450" indent="-171450">
              <a:spcBef>
                <a:spcPts val="400"/>
              </a:spcBef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rgbClr val="375075"/>
                </a:solidFill>
                <a:latin typeface="PT Sans" panose="020B0503020203020204" pitchFamily="34" charset="-52"/>
                <a:cs typeface="Times New Roman" panose="02020603050405020304" pitchFamily="18" charset="0"/>
              </a:rPr>
              <a:t> модернизация научного и учебно-лабораторного оборудования;</a:t>
            </a:r>
          </a:p>
          <a:p>
            <a:pPr marL="171450" indent="-171450">
              <a:spcBef>
                <a:spcPts val="400"/>
              </a:spcBef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rgbClr val="375075"/>
                </a:solidFill>
                <a:latin typeface="PT Sans" panose="020B0503020203020204" pitchFamily="34" charset="-52"/>
                <a:cs typeface="Times New Roman" panose="02020603050405020304" pitchFamily="18" charset="0"/>
              </a:rPr>
              <a:t>соблюдение мер социальной поддержки и стимулирования, социальных гарантий для студентов;</a:t>
            </a:r>
          </a:p>
          <a:p>
            <a:pPr marL="171450" indent="-171450">
              <a:spcBef>
                <a:spcPts val="400"/>
              </a:spcBef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rgbClr val="375075"/>
                </a:solidFill>
                <a:latin typeface="PT Sans" panose="020B0503020203020204" pitchFamily="34" charset="-52"/>
                <a:cs typeface="Times New Roman" panose="02020603050405020304" pitchFamily="18" charset="0"/>
              </a:rPr>
              <a:t>развитие системы социального партнерства </a:t>
            </a:r>
            <a:r>
              <a:rPr lang="ru-RU" sz="1600" dirty="0" smtClean="0">
                <a:solidFill>
                  <a:srgbClr val="375075"/>
                </a:solidFill>
                <a:latin typeface="PT Sans" panose="020B0503020203020204" pitchFamily="34" charset="-52"/>
                <a:cs typeface="Times New Roman" panose="02020603050405020304" pitchFamily="18" charset="0"/>
              </a:rPr>
              <a:t>педагогических университетов;</a:t>
            </a:r>
            <a:endParaRPr lang="ru-RU" sz="1600" dirty="0">
              <a:solidFill>
                <a:srgbClr val="375075"/>
              </a:solidFill>
              <a:latin typeface="PT Sans" panose="020B0503020203020204" pitchFamily="34" charset="-52"/>
              <a:cs typeface="Times New Roman" panose="02020603050405020304" pitchFamily="18" charset="0"/>
            </a:endParaRPr>
          </a:p>
          <a:p>
            <a:pPr marL="171450" indent="-171450">
              <a:spcBef>
                <a:spcPts val="400"/>
              </a:spcBef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rgbClr val="375075"/>
                </a:solidFill>
                <a:latin typeface="PT Sans" panose="020B0503020203020204" pitchFamily="34" charset="-52"/>
                <a:cs typeface="Times New Roman" panose="02020603050405020304" pitchFamily="18" charset="0"/>
              </a:rPr>
              <a:t>позиционирование </a:t>
            </a:r>
            <a:r>
              <a:rPr lang="ru-RU" sz="1600" dirty="0" smtClean="0">
                <a:solidFill>
                  <a:srgbClr val="375075"/>
                </a:solidFill>
                <a:latin typeface="PT Sans" panose="020B0503020203020204" pitchFamily="34" charset="-52"/>
                <a:cs typeface="Times New Roman" panose="02020603050405020304" pitchFamily="18" charset="0"/>
              </a:rPr>
              <a:t>педагогического университета </a:t>
            </a:r>
            <a:r>
              <a:rPr lang="ru-RU" sz="1600" dirty="0">
                <a:solidFill>
                  <a:srgbClr val="375075"/>
                </a:solidFill>
                <a:latin typeface="PT Sans" panose="020B0503020203020204" pitchFamily="34" charset="-52"/>
                <a:cs typeface="Times New Roman" panose="02020603050405020304" pitchFamily="18" charset="0"/>
              </a:rPr>
              <a:t>как открытой культурно-образовательной площадки для реализации мероприятий для различных целевых </a:t>
            </a:r>
            <a:r>
              <a:rPr lang="ru-RU" sz="1600" dirty="0" smtClean="0">
                <a:solidFill>
                  <a:srgbClr val="375075"/>
                </a:solidFill>
                <a:latin typeface="PT Sans" panose="020B0503020203020204" pitchFamily="34" charset="-52"/>
                <a:cs typeface="Times New Roman" panose="02020603050405020304" pitchFamily="18" charset="0"/>
              </a:rPr>
              <a:t>аудиторий.</a:t>
            </a:r>
            <a:endParaRPr lang="ru-RU" dirty="0">
              <a:solidFill>
                <a:srgbClr val="375075"/>
              </a:solidFill>
              <a:latin typeface="PT Sans" panose="020B0503020203020204" pitchFamily="34" charset="-5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3763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4300"/>
            <a:ext cx="9144000" cy="502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96772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5736</TotalTime>
  <Words>335</Words>
  <Application>Microsoft Office PowerPoint</Application>
  <PresentationFormat>Экран (16:9)</PresentationFormat>
  <Paragraphs>71</Paragraphs>
  <Slides>7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5" baseType="lpstr">
      <vt:lpstr>Arial</vt:lpstr>
      <vt:lpstr>Wingdings</vt:lpstr>
      <vt:lpstr>PT Sans</vt:lpstr>
      <vt:lpstr>Times New Roman</vt:lpstr>
      <vt:lpstr>Calibri</vt:lpstr>
      <vt:lpstr>Calibri Light</vt:lpstr>
      <vt:lpstr>Arial Narrow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Симонов Павел</dc:creator>
  <cp:lastModifiedBy>Альмяшева Ирина Сергеевна</cp:lastModifiedBy>
  <cp:revision>178</cp:revision>
  <cp:lastPrinted>2021-03-18T16:04:50Z</cp:lastPrinted>
  <dcterms:created xsi:type="dcterms:W3CDTF">2014-05-10T11:41:35Z</dcterms:created>
  <dcterms:modified xsi:type="dcterms:W3CDTF">2021-03-19T05:10:09Z</dcterms:modified>
</cp:coreProperties>
</file>