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  <p:sldMasterId id="2147483732" r:id="rId3"/>
    <p:sldMasterId id="2147483768" r:id="rId4"/>
    <p:sldMasterId id="2147483792" r:id="rId5"/>
    <p:sldMasterId id="2147483804" r:id="rId6"/>
    <p:sldMasterId id="2147483816" r:id="rId7"/>
    <p:sldMasterId id="2147483828" r:id="rId8"/>
    <p:sldMasterId id="2147483840" r:id="rId9"/>
    <p:sldMasterId id="2147483852" r:id="rId10"/>
  </p:sldMasterIdLst>
  <p:notesMasterIdLst>
    <p:notesMasterId r:id="rId72"/>
  </p:notesMasterIdLst>
  <p:sldIdLst>
    <p:sldId id="302" r:id="rId11"/>
    <p:sldId id="312" r:id="rId12"/>
    <p:sldId id="313" r:id="rId13"/>
    <p:sldId id="314" r:id="rId14"/>
    <p:sldId id="315" r:id="rId15"/>
    <p:sldId id="316" r:id="rId16"/>
    <p:sldId id="317" r:id="rId17"/>
    <p:sldId id="318" r:id="rId18"/>
    <p:sldId id="319" r:id="rId19"/>
    <p:sldId id="320" r:id="rId20"/>
    <p:sldId id="321" r:id="rId21"/>
    <p:sldId id="322" r:id="rId22"/>
    <p:sldId id="323" r:id="rId23"/>
    <p:sldId id="324" r:id="rId24"/>
    <p:sldId id="325" r:id="rId25"/>
    <p:sldId id="326" r:id="rId26"/>
    <p:sldId id="327" r:id="rId27"/>
    <p:sldId id="328" r:id="rId28"/>
    <p:sldId id="274" r:id="rId29"/>
    <p:sldId id="277" r:id="rId30"/>
    <p:sldId id="331" r:id="rId31"/>
    <p:sldId id="282" r:id="rId32"/>
    <p:sldId id="285" r:id="rId33"/>
    <p:sldId id="279" r:id="rId34"/>
    <p:sldId id="280" r:id="rId35"/>
    <p:sldId id="281" r:id="rId36"/>
    <p:sldId id="292" r:id="rId37"/>
    <p:sldId id="288" r:id="rId38"/>
    <p:sldId id="293" r:id="rId39"/>
    <p:sldId id="289" r:id="rId40"/>
    <p:sldId id="286" r:id="rId41"/>
    <p:sldId id="287" r:id="rId42"/>
    <p:sldId id="336" r:id="rId43"/>
    <p:sldId id="283" r:id="rId44"/>
    <p:sldId id="297" r:id="rId45"/>
    <p:sldId id="298" r:id="rId46"/>
    <p:sldId id="338" r:id="rId47"/>
    <p:sldId id="296" r:id="rId48"/>
    <p:sldId id="295" r:id="rId49"/>
    <p:sldId id="291" r:id="rId50"/>
    <p:sldId id="294" r:id="rId51"/>
    <p:sldId id="290" r:id="rId52"/>
    <p:sldId id="329" r:id="rId53"/>
    <p:sldId id="301" r:id="rId54"/>
    <p:sldId id="299" r:id="rId55"/>
    <p:sldId id="300" r:id="rId56"/>
    <p:sldId id="330" r:id="rId57"/>
    <p:sldId id="337" r:id="rId58"/>
    <p:sldId id="257" r:id="rId59"/>
    <p:sldId id="259" r:id="rId60"/>
    <p:sldId id="256" r:id="rId61"/>
    <p:sldId id="261" r:id="rId62"/>
    <p:sldId id="258" r:id="rId63"/>
    <p:sldId id="262" r:id="rId64"/>
    <p:sldId id="263" r:id="rId65"/>
    <p:sldId id="264" r:id="rId66"/>
    <p:sldId id="265" r:id="rId67"/>
    <p:sldId id="266" r:id="rId68"/>
    <p:sldId id="267" r:id="rId69"/>
    <p:sldId id="271" r:id="rId70"/>
    <p:sldId id="260" r:id="rId71"/>
  </p:sldIdLst>
  <p:sldSz cx="9144000" cy="5143500" type="screen16x9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0C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14" autoAdjust="0"/>
  </p:normalViewPr>
  <p:slideViewPr>
    <p:cSldViewPr>
      <p:cViewPr>
        <p:scale>
          <a:sx n="100" d="100"/>
          <a:sy n="100" d="100"/>
        </p:scale>
        <p:origin x="-1944" y="-8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61" Type="http://schemas.openxmlformats.org/officeDocument/2006/relationships/slide" Target="slides/slide5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61A729-2BD6-4984-9D5B-F6D2E3ABA441}" type="datetimeFigureOut">
              <a:rPr lang="ru-RU" smtClean="0"/>
              <a:t>20.12.2019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C6971-FCE3-4961-BF24-4649963DE0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232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C6971-FCE3-4961-BF24-4649963DE0DB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249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C6971-FCE3-4961-BF24-4649963DE0DB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341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C6971-FCE3-4961-BF24-4649963DE0DB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249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C6971-FCE3-4961-BF24-4649963DE0DB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557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848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5073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7191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95141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67568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86936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92579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63993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502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5261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16273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658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26859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239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815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763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9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114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42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4065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8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725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4726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3444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725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9439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9052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8143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1426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5488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9053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6080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137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661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304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182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7538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329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3388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9776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7418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827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9273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053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0699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676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0025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3059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2984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6538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5088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909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3547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678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944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9545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1614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858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6357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6445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9407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5790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0541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8405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6383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148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173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2163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0925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086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912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8225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9210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1205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1737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283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598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668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1011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8494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2956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536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1905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2678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8183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1220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3440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145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3377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3942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995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4231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8950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879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4055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504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1659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753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746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2353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8361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3078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76394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2326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39425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329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72496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3828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75675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907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89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435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894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10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04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86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170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884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58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630C9-82D9-49F1-9FA4-43758285A9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84892-B284-425F-A508-5F08399A58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981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65832" y="1059582"/>
            <a:ext cx="8064896" cy="2448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 Narrow" pitchFamily="34" charset="0"/>
              </a:rPr>
              <a:t>ОБ ОСНОВНЫХ ИТОГАХ РАБОТЫ ИНСТИТУТА В 2019 ГОДУ И ПРИОРИТЕТНЫХ ЦЕЛЯХ И ЗАДАЧАХ НА 2020 ГОД</a:t>
            </a:r>
            <a:endParaRPr lang="ru-RU" sz="3200" dirty="0">
              <a:latin typeface="Arial Narrow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1135" y="135638"/>
            <a:ext cx="90730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cap="all" spc="-100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Мордовский государственный педагогический институт им. М. е. </a:t>
            </a:r>
            <a:r>
              <a:rPr lang="ru-RU" altLang="ru-RU" sz="2000" b="1" cap="all" spc="-100" dirty="0" err="1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евсевьева</a:t>
            </a:r>
            <a:endParaRPr lang="ru-RU" altLang="ru-RU" sz="2000" b="1" cap="all" spc="-100" dirty="0">
              <a:solidFill>
                <a:schemeClr val="accent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0760" y="3723878"/>
            <a:ext cx="56674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pc="-1" dirty="0">
                <a:solidFill>
                  <a:schemeClr val="accent1"/>
                </a:solidFill>
                <a:latin typeface="Arial Narrow" panose="020B0506020202030204"/>
                <a:ea typeface="Arial" panose="020B0604020202020204"/>
              </a:rPr>
              <a:t>АНТОНОВА МАРИНА ВЛАДИМИРОВНА, </a:t>
            </a:r>
            <a:endParaRPr lang="ru-RU" sz="1600" spc="-1" dirty="0">
              <a:solidFill>
                <a:schemeClr val="accent1"/>
              </a:solidFill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ru-RU" sz="1600" b="1" spc="-1" dirty="0">
                <a:solidFill>
                  <a:schemeClr val="accent1"/>
                </a:solidFill>
                <a:latin typeface="Arial Narrow" panose="020B0506020202030204"/>
                <a:ea typeface="Arial" panose="020B0604020202020204"/>
              </a:rPr>
              <a:t>КАНДИДАТ ЭКОНОМИЧЕСКИХ НАУК, ПРОФЕССОР, </a:t>
            </a:r>
            <a:endParaRPr lang="ru-RU" sz="1600" spc="-1" dirty="0">
              <a:solidFill>
                <a:schemeClr val="accent1"/>
              </a:solidFill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ru-RU" sz="1600" b="1" spc="-1" dirty="0" smtClean="0">
                <a:solidFill>
                  <a:schemeClr val="accent1"/>
                </a:solidFill>
                <a:latin typeface="Arial Narrow" panose="020B0506020202030204"/>
                <a:ea typeface="Arial" panose="020B0604020202020204"/>
              </a:rPr>
              <a:t>РЕКТОР </a:t>
            </a:r>
            <a:r>
              <a:rPr lang="ru-RU" sz="1600" b="1" spc="-1" dirty="0">
                <a:solidFill>
                  <a:schemeClr val="accent1"/>
                </a:solidFill>
                <a:latin typeface="Arial Narrow" panose="020B0506020202030204"/>
                <a:ea typeface="Arial" panose="020B0604020202020204"/>
              </a:rPr>
              <a:t>МОРДОВСКОГО  ГОСУДАРСТВЕННОГО ПЕДАГОГИЧЕСКОГО ИНСТИТУТА ИМЕНИ М. Е. ЕВСЕВЬЕВА</a:t>
            </a:r>
            <a:endParaRPr lang="ru-RU" sz="1600" spc="-1" dirty="0">
              <a:solidFill>
                <a:schemeClr val="accent1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7179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6876256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     </a:t>
            </a:r>
            <a:r>
              <a:rPr lang="ru-RU" sz="2000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НАУЧНАЯ  ДЕЯТЕЛЬНОСТЬ</a:t>
            </a:r>
            <a:endParaRPr lang="ru-RU" sz="20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3" y="419676"/>
            <a:ext cx="8712968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</a:rPr>
              <a:t>МОНИТОРИНГОВЫЕ  ПОКАЗАТЕЛИ  ЭФФЕКТИВНОСТИ  ДЕЯТЕЛЬНОСТИ  ИНСТИТУТА 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</a:rPr>
              <a:t>п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о научно-исследовательской деятельности: </a:t>
            </a:r>
          </a:p>
          <a:p>
            <a:pPr algn="just">
              <a:lnSpc>
                <a:spcPct val="150000"/>
              </a:lnSpc>
            </a:pP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в </a:t>
            </a:r>
            <a:r>
              <a:rPr lang="ru-RU" b="1" dirty="0">
                <a:solidFill>
                  <a:srgbClr val="4F81BD"/>
                </a:solidFill>
                <a:latin typeface="Arial Narrow" panose="020B0606020202030204" pitchFamily="34" charset="0"/>
              </a:rPr>
              <a:t>2019</a:t>
            </a:r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</a:rPr>
              <a:t> году освоение НИР на 1 НПР составит </a:t>
            </a:r>
            <a:r>
              <a:rPr lang="ru-RU" b="1" dirty="0">
                <a:solidFill>
                  <a:srgbClr val="4F81BD"/>
                </a:solidFill>
                <a:latin typeface="Arial Narrow" panose="020B0606020202030204" pitchFamily="34" charset="0"/>
              </a:rPr>
              <a:t>65,9</a:t>
            </a:r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</a:rPr>
              <a:t> тыс. руб. </a:t>
            </a:r>
            <a:endParaRPr lang="ru-RU" b="1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b="1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Выполнение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научно-исследовательских </a:t>
            </a: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</a:rPr>
              <a:t>работ, имеющих внешнее финансирование, на общую сумму </a:t>
            </a:r>
            <a:r>
              <a:rPr lang="ru-RU" sz="2000" b="1" dirty="0">
                <a:solidFill>
                  <a:prstClr val="black"/>
                </a:solidFill>
                <a:latin typeface="Arial Narrow" panose="020B0606020202030204" pitchFamily="34" charset="0"/>
              </a:rPr>
              <a:t>18 222</a:t>
            </a: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</a:rPr>
              <a:t> тыс. </a:t>
            </a:r>
            <a:r>
              <a:rPr lang="ru-RU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руб.;</a:t>
            </a:r>
            <a:endParaRPr lang="ru-RU" sz="20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финансирование </a:t>
            </a: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</a:rPr>
              <a:t>из средств Российского фонда фундаментальных исследований составило </a:t>
            </a:r>
            <a:r>
              <a:rPr lang="ru-RU" sz="2000" b="1" dirty="0">
                <a:solidFill>
                  <a:prstClr val="black"/>
                </a:solidFill>
                <a:latin typeface="Arial Narrow" panose="020B0606020202030204" pitchFamily="34" charset="0"/>
              </a:rPr>
              <a:t>3000,0</a:t>
            </a: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</a:rPr>
              <a:t> тыс. руб.;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разработаны </a:t>
            </a: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</a:rPr>
              <a:t>и реализованы программы сетевых грантов с вузами-партнерами на сумму </a:t>
            </a:r>
            <a:r>
              <a:rPr lang="ru-RU" sz="2000" b="1" dirty="0">
                <a:solidFill>
                  <a:prstClr val="black"/>
                </a:solidFill>
                <a:latin typeface="Arial Narrow" panose="020B0606020202030204" pitchFamily="34" charset="0"/>
              </a:rPr>
              <a:t>15222,0 </a:t>
            </a: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</a:rPr>
              <a:t>тыс. руб.</a:t>
            </a:r>
          </a:p>
          <a:p>
            <a:pPr algn="just">
              <a:lnSpc>
                <a:spcPct val="150000"/>
              </a:lnSpc>
            </a:pPr>
            <a:endParaRPr lang="ru-RU" b="1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                           </a:t>
            </a:r>
            <a:endParaRPr lang="ru-RU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endParaRPr lang="ru-RU" sz="1600" dirty="0" smtClean="0">
              <a:solidFill>
                <a:srgbClr val="4F81BD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71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6876256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     </a:t>
            </a:r>
            <a:r>
              <a:rPr lang="ru-RU" sz="2000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НАУЧНАЯ  ДЕЯТЕЛЬНОСТЬ</a:t>
            </a:r>
            <a:endParaRPr lang="ru-RU" sz="20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3" y="419676"/>
            <a:ext cx="8712968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ru-RU" sz="2000" b="1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                           </a:t>
            </a:r>
            <a:endParaRPr lang="ru-RU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endParaRPr lang="ru-RU" sz="1600" dirty="0" smtClean="0">
              <a:solidFill>
                <a:srgbClr val="4F81BD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>
              <a:solidFill>
                <a:srgbClr val="4F81BD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52285" y="1778983"/>
            <a:ext cx="2232248" cy="16201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prstClr val="black"/>
              </a:solidFill>
            </a:endParaRP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МГПИ</a:t>
            </a:r>
            <a:endParaRPr lang="ru-RU" sz="2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131840" y="699542"/>
            <a:ext cx="4752528" cy="13681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ФЕДЕРАЛЬНАЯ ИННОВАЦИОННАЯ ПЛОЩАДКА МИНОБРНАУКИ РОССИИ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131840" y="2856912"/>
            <a:ext cx="4824536" cy="144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МОРДОВСКИЙ НАУЧНЫЙ ЦЕНТР РОССИЙСКОЙ АКАДЕМИИ ОБРАЗОВАНИЯ</a:t>
            </a:r>
          </a:p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2771800" y="3111810"/>
            <a:ext cx="288032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2771800" y="1737599"/>
            <a:ext cx="288032" cy="330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81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555526"/>
            <a:ext cx="871296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Международная </a:t>
            </a: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</a:rPr>
              <a:t>научно-практическая конференция «55-е </a:t>
            </a:r>
            <a:r>
              <a:rPr lang="ru-RU" sz="2000" dirty="0" err="1">
                <a:solidFill>
                  <a:prstClr val="black"/>
                </a:solidFill>
                <a:latin typeface="Arial Narrow" panose="020B0606020202030204" pitchFamily="34" charset="0"/>
              </a:rPr>
              <a:t>Евсевьевские</a:t>
            </a: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</a:rPr>
              <a:t> чтения</a:t>
            </a:r>
            <a:r>
              <a:rPr lang="ru-RU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»; </a:t>
            </a:r>
          </a:p>
          <a:p>
            <a:endParaRPr lang="ru-RU" sz="20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Всероссийская </a:t>
            </a: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</a:rPr>
              <a:t>научно-практическая интернет конференция «Актуальные проблемы науки и образования. </a:t>
            </a:r>
            <a:r>
              <a:rPr lang="ru-RU" sz="2000" dirty="0" err="1">
                <a:solidFill>
                  <a:prstClr val="black"/>
                </a:solidFill>
                <a:latin typeface="Arial Narrow" panose="020B0606020202030204" pitchFamily="34" charset="0"/>
              </a:rPr>
              <a:t>Кемкинские</a:t>
            </a: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</a:rPr>
              <a:t> чтения</a:t>
            </a:r>
            <a:r>
              <a:rPr lang="ru-RU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»; </a:t>
            </a:r>
          </a:p>
          <a:p>
            <a:endParaRPr lang="ru-RU" sz="20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Международная </a:t>
            </a: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</a:rPr>
              <a:t>студенческая научно-практическая конференция «</a:t>
            </a:r>
            <a:r>
              <a:rPr lang="ru-RU" sz="2000" dirty="0" err="1">
                <a:solidFill>
                  <a:prstClr val="black"/>
                </a:solidFill>
                <a:latin typeface="Arial Narrow" panose="020B0606020202030204" pitchFamily="34" charset="0"/>
              </a:rPr>
              <a:t>Евсевьев</a:t>
            </a: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</a:rPr>
              <a:t> – 2019</a:t>
            </a:r>
            <a:r>
              <a:rPr lang="ru-RU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»;</a:t>
            </a:r>
          </a:p>
          <a:p>
            <a:endParaRPr lang="ru-RU" sz="20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13-я </a:t>
            </a: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</a:rPr>
              <a:t>Международная научно-практическая конференция </a:t>
            </a:r>
            <a:r>
              <a:rPr lang="ru-RU" sz="2000" dirty="0" err="1">
                <a:solidFill>
                  <a:prstClr val="black"/>
                </a:solidFill>
                <a:latin typeface="Arial Narrow" panose="020B0606020202030204" pitchFamily="34" charset="0"/>
              </a:rPr>
              <a:t>Осовские</a:t>
            </a: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</a:rPr>
              <a:t> педагогические чтения «Образование в современном мире: новое время – новые решения</a:t>
            </a:r>
            <a:r>
              <a:rPr lang="ru-RU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».</a:t>
            </a:r>
            <a:endParaRPr lang="ru-RU" sz="20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6876256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     </a:t>
            </a:r>
            <a:r>
              <a:rPr lang="ru-RU" sz="2000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НАУЧНЫЕ МЕРОПРИЯТИЯ</a:t>
            </a:r>
            <a:endParaRPr lang="ru-RU" sz="20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0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876256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     </a:t>
            </a:r>
            <a:r>
              <a:rPr lang="ru-RU" sz="2000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ВОСПИТАТЕЛЬНАЯ  ДЕЯТЕЛЬНОСТЬ</a:t>
            </a:r>
            <a:endParaRPr lang="ru-RU" sz="20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586591"/>
            <a:ext cx="86409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18</a:t>
            </a:r>
            <a:r>
              <a:rPr lang="en-US" sz="2400" dirty="0">
                <a:solidFill>
                  <a:prstClr val="black"/>
                </a:solidFill>
                <a:latin typeface="Arial Narrow" panose="020B0606020202030204" pitchFamily="34" charset="0"/>
              </a:rPr>
              <a:t> </a:t>
            </a:r>
            <a:r>
              <a:rPr lang="ru-RU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крупномасштабных </a:t>
            </a:r>
            <a:r>
              <a:rPr lang="ru-RU" sz="2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мероприятий</a:t>
            </a:r>
            <a:r>
              <a:rPr lang="ru-RU" sz="2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, в </a:t>
            </a:r>
            <a:r>
              <a:rPr lang="ru-RU" sz="2400" dirty="0">
                <a:solidFill>
                  <a:prstClr val="black"/>
                </a:solidFill>
                <a:latin typeface="Arial Narrow" panose="020B0606020202030204" pitchFamily="34" charset="0"/>
              </a:rPr>
              <a:t>том числе</a:t>
            </a:r>
            <a:r>
              <a:rPr lang="ru-RU" sz="2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:</a:t>
            </a:r>
          </a:p>
          <a:p>
            <a:endParaRPr lang="ru-RU" sz="14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Внутривузовский</a:t>
            </a:r>
            <a:r>
              <a:rPr lang="ru-RU" sz="2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Arial Narrow" panose="020B0606020202030204" pitchFamily="34" charset="0"/>
              </a:rPr>
              <a:t>конкурс «Студент года – 2018</a:t>
            </a:r>
            <a:r>
              <a:rPr lang="ru-RU" sz="2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»,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Фестиваль </a:t>
            </a:r>
            <a:r>
              <a:rPr lang="ru-RU" sz="2400" dirty="0">
                <a:solidFill>
                  <a:schemeClr val="accent1"/>
                </a:solidFill>
                <a:latin typeface="Arial Narrow" panose="020B0606020202030204" pitchFamily="34" charset="0"/>
              </a:rPr>
              <a:t>молодежного творчества «Студенческая весна – 2019</a:t>
            </a:r>
            <a:r>
              <a:rPr lang="ru-RU" sz="2400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»,</a:t>
            </a:r>
            <a:endParaRPr lang="ru-RU" sz="800" dirty="0">
              <a:solidFill>
                <a:schemeClr val="accent1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Стратегическая сессия «Галактика звезд – 2019»,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1"/>
                </a:solidFill>
                <a:latin typeface="Arial Narrow" panose="020B0606020202030204" pitchFamily="34" charset="0"/>
              </a:rPr>
              <a:t>Т</a:t>
            </a:r>
            <a:r>
              <a:rPr lang="ru-RU" sz="2400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оржественная </a:t>
            </a:r>
            <a:r>
              <a:rPr lang="ru-RU" sz="2400" dirty="0">
                <a:solidFill>
                  <a:schemeClr val="accent1"/>
                </a:solidFill>
                <a:latin typeface="Arial Narrow" panose="020B0606020202030204" pitchFamily="34" charset="0"/>
              </a:rPr>
              <a:t>линейка, посвященная Дню знаний, </a:t>
            </a:r>
            <a:endParaRPr lang="ru-RU" sz="2400" dirty="0" smtClean="0">
              <a:solidFill>
                <a:schemeClr val="accent1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Педагогический </a:t>
            </a:r>
            <a:r>
              <a:rPr lang="ru-RU" sz="2400" dirty="0">
                <a:solidFill>
                  <a:prstClr val="black"/>
                </a:solidFill>
                <a:latin typeface="Arial Narrow" panose="020B0606020202030204" pitchFamily="34" charset="0"/>
              </a:rPr>
              <a:t>навигатор – 2019,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Фестиваль </a:t>
            </a:r>
            <a:r>
              <a:rPr lang="ru-RU" sz="2400" dirty="0">
                <a:solidFill>
                  <a:schemeClr val="accent1"/>
                </a:solidFill>
                <a:latin typeface="Arial Narrow" panose="020B0606020202030204" pitchFamily="34" charset="0"/>
              </a:rPr>
              <a:t>первокурсников «</a:t>
            </a:r>
            <a:r>
              <a:rPr lang="en-US" sz="2400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Vivat</a:t>
            </a:r>
            <a:r>
              <a:rPr lang="ru-RU" sz="2400" dirty="0">
                <a:solidFill>
                  <a:schemeClr val="accent1"/>
                </a:solidFill>
                <a:latin typeface="Arial Narrow" panose="020B0606020202030204" pitchFamily="34" charset="0"/>
              </a:rPr>
              <a:t>, </a:t>
            </a:r>
            <a:r>
              <a:rPr lang="ru-RU" sz="2400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Евсевьевец</a:t>
            </a:r>
            <a:r>
              <a:rPr lang="ru-RU" sz="2400" dirty="0">
                <a:solidFill>
                  <a:schemeClr val="accent1"/>
                </a:solidFill>
                <a:latin typeface="Arial Narrow" panose="020B0606020202030204" pitchFamily="34" charset="0"/>
              </a:rPr>
              <a:t>!»,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Фестиваль Дружбы.</a:t>
            </a:r>
          </a:p>
          <a:p>
            <a:endParaRPr lang="ru-RU" sz="8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r>
              <a:rPr lang="ru-RU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Н</a:t>
            </a:r>
            <a:r>
              <a:rPr lang="ru-RU" sz="2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овая </a:t>
            </a:r>
            <a:r>
              <a:rPr lang="ru-RU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модель профориентации</a:t>
            </a:r>
            <a:r>
              <a:rPr lang="ru-RU" sz="240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endParaRPr lang="ru-RU" sz="24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endParaRPr lang="ru-RU" sz="8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r>
              <a:rPr lang="ru-RU" sz="2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Студенческий театр МГПИ</a:t>
            </a:r>
            <a:endParaRPr lang="ru-RU" sz="2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28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627534"/>
            <a:ext cx="8496944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Всероссийский конкурс </a:t>
            </a:r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</a:rPr>
              <a:t>молодежных 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проектов: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</a:p>
          <a:p>
            <a:endParaRPr lang="ru-RU" sz="9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проекты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«Палитра культур» и Республиканская спортивная универсиада «Быстрее, выше, сильнее!» 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получили субсидию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в размере </a:t>
            </a:r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</a:rPr>
              <a:t>950,0 тыс. рублей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endParaRPr lang="ru-RU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Всероссийские молодежные форумы</a:t>
            </a:r>
            <a:r>
              <a:rPr lang="ru-RU" dirty="0" smtClean="0">
                <a:solidFill>
                  <a:prstClr val="black"/>
                </a:solidFill>
              </a:rPr>
              <a:t>:</a:t>
            </a:r>
          </a:p>
          <a:p>
            <a:endParaRPr lang="ru-RU" sz="9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участвовало 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78 </a:t>
            </a:r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</a:rPr>
              <a:t>студентов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Института;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подготовлено 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64 </a:t>
            </a:r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</a:rPr>
              <a:t>студенческих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проекта</a:t>
            </a:r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</a:rPr>
              <a:t>, 2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проекта </a:t>
            </a:r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</a:rPr>
              <a:t>НКО, 4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проекта </a:t>
            </a:r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</a:rPr>
              <a:t>студенческих объединений, </a:t>
            </a:r>
            <a:endParaRPr lang="ru-RU" b="1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15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проектов вошли в заявку на участие во</a:t>
            </a:r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Всероссийском конкурсе молодежных проектов среди организаций высшего образования в 2019 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году;</a:t>
            </a:r>
          </a:p>
          <a:p>
            <a:endParaRPr lang="ru-RU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5 студенческих проектов стали победителями</a:t>
            </a:r>
            <a:r>
              <a:rPr lang="ru-RU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в различных номинациях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6876256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     </a:t>
            </a:r>
            <a:r>
              <a:rPr lang="ru-RU" sz="2000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КОНКУРСЫ И ПРОЕКТЫ</a:t>
            </a:r>
            <a:endParaRPr lang="ru-RU" sz="20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37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555526"/>
            <a:ext cx="87849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4 </a:t>
            </a:r>
            <a:r>
              <a:rPr lang="ru-RU" sz="2000" b="1" dirty="0">
                <a:solidFill>
                  <a:prstClr val="black"/>
                </a:solidFill>
                <a:latin typeface="Arial Narrow" panose="020B0606020202030204" pitchFamily="34" charset="0"/>
              </a:rPr>
              <a:t>волонтерских отряда </a:t>
            </a: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</a:rPr>
              <a:t>различной направленности, общей численностью более </a:t>
            </a:r>
            <a:r>
              <a:rPr lang="ru-RU" sz="2000" b="1" dirty="0">
                <a:solidFill>
                  <a:prstClr val="black"/>
                </a:solidFill>
                <a:latin typeface="Arial Narrow" panose="020B0606020202030204" pitchFamily="34" charset="0"/>
              </a:rPr>
              <a:t>1000 </a:t>
            </a:r>
            <a:r>
              <a:rPr lang="ru-RU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человек</a:t>
            </a: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</a:rPr>
              <a:t>;</a:t>
            </a:r>
            <a:r>
              <a:rPr lang="ru-RU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Ассоциация </a:t>
            </a: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</a:rPr>
              <a:t>педагогических отрядов МГПИ, в которую входит </a:t>
            </a:r>
            <a:r>
              <a:rPr lang="ru-RU" sz="2000" b="1" dirty="0">
                <a:solidFill>
                  <a:prstClr val="black"/>
                </a:solidFill>
                <a:latin typeface="Arial Narrow" panose="020B0606020202030204" pitchFamily="34" charset="0"/>
              </a:rPr>
              <a:t>9 педагогических </a:t>
            </a:r>
            <a:r>
              <a:rPr lang="ru-RU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отрядов</a:t>
            </a: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37 </a:t>
            </a: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</a:rPr>
              <a:t>творческих студенческих </a:t>
            </a:r>
            <a:r>
              <a:rPr lang="ru-RU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объединений; </a:t>
            </a:r>
            <a:endParaRPr lang="ru-RU" sz="20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СК </a:t>
            </a: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</a:rPr>
              <a:t>«Олимпийский</a:t>
            </a:r>
            <a:r>
              <a:rPr lang="ru-RU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»;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СОЦ </a:t>
            </a: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</a:rPr>
              <a:t>«</a:t>
            </a:r>
            <a:r>
              <a:rPr lang="ru-RU" sz="2000">
                <a:solidFill>
                  <a:prstClr val="black"/>
                </a:solidFill>
                <a:latin typeface="Arial Narrow" panose="020B0606020202030204" pitchFamily="34" charset="0"/>
              </a:rPr>
              <a:t>Фитнес-вуз</a:t>
            </a:r>
            <a:r>
              <a:rPr lang="ru-RU" sz="2000" smtClean="0">
                <a:solidFill>
                  <a:prstClr val="black"/>
                </a:solidFill>
                <a:latin typeface="Arial Narrow" panose="020B0606020202030204" pitchFamily="34" charset="0"/>
              </a:rPr>
              <a:t>»; </a:t>
            </a:r>
            <a:endParaRPr lang="ru-RU" sz="20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студенческий </a:t>
            </a: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</a:rPr>
              <a:t>Спортивный клуб, в структуре которого </a:t>
            </a:r>
            <a:r>
              <a:rPr lang="ru-RU" sz="2000" b="1" dirty="0">
                <a:solidFill>
                  <a:prstClr val="black"/>
                </a:solidFill>
                <a:latin typeface="Arial Narrow" panose="020B0606020202030204" pitchFamily="34" charset="0"/>
              </a:rPr>
              <a:t>16 секций по 14 видам спорта</a:t>
            </a: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</a:rPr>
              <a:t>: футбол, мини-футбол, волейбол (мужской и женский), баскетбол (мужской и женский), легкая атлетика, тяжелая атлетика, бокс, настольный теннис, спортивное / боевое самбо, скалолазание и туризм, лыжные гонки, гиревой спорт, аэробика, </a:t>
            </a:r>
            <a:r>
              <a:rPr lang="ru-RU" sz="2000" dirty="0" err="1">
                <a:solidFill>
                  <a:prstClr val="black"/>
                </a:solidFill>
                <a:latin typeface="Arial Narrow" panose="020B0606020202030204" pitchFamily="34" charset="0"/>
              </a:rPr>
              <a:t>черлидинг</a:t>
            </a: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</a:rPr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6876256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     </a:t>
            </a:r>
            <a:r>
              <a:rPr lang="ru-RU" sz="2000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ВОСПИТАТЕЛЬНАЯ  ДЕЯТЕЛЬНОСТЬ</a:t>
            </a:r>
            <a:endParaRPr lang="ru-RU" sz="20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69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6876256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     </a:t>
            </a:r>
            <a:r>
              <a:rPr lang="ru-RU" sz="2000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СПОРТИВНО-ОЗДОРОВИТЕЛЬНЫЕ  МЕРОПРИЯТИЯ</a:t>
            </a:r>
            <a:endParaRPr lang="ru-RU" sz="20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725091"/>
            <a:ext cx="849694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  <a:latin typeface="Arial Narrow" panose="020B0606020202030204" pitchFamily="34" charset="0"/>
              </a:rPr>
              <a:t>32 спортивно-оздоровительных мероприятия</a:t>
            </a:r>
            <a:r>
              <a:rPr lang="ru-RU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:</a:t>
            </a:r>
          </a:p>
          <a:p>
            <a:r>
              <a:rPr lang="ru-RU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физкультурно-оздоровительный </a:t>
            </a: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</a:rPr>
              <a:t>праздник «Спортивная осень</a:t>
            </a:r>
            <a:r>
              <a:rPr lang="ru-RU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»; </a:t>
            </a:r>
          </a:p>
          <a:p>
            <a:endParaRPr lang="ru-RU" sz="20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«</a:t>
            </a:r>
            <a:r>
              <a:rPr lang="ru-RU" sz="2000" dirty="0">
                <a:solidFill>
                  <a:schemeClr val="accent1"/>
                </a:solidFill>
                <a:latin typeface="Arial Narrow" panose="020B0606020202030204" pitchFamily="34" charset="0"/>
              </a:rPr>
              <a:t>Легкоатлетический осенний кросс имени </a:t>
            </a:r>
            <a:r>
              <a:rPr lang="ru-RU" sz="2000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Швецова</a:t>
            </a:r>
            <a:r>
              <a:rPr lang="ru-RU" sz="2000" dirty="0">
                <a:solidFill>
                  <a:schemeClr val="accent1"/>
                </a:solidFill>
                <a:latin typeface="Arial Narrow" panose="020B0606020202030204" pitchFamily="34" charset="0"/>
              </a:rPr>
              <a:t>», – </a:t>
            </a:r>
            <a:r>
              <a:rPr lang="ru-RU" sz="2000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Спартакиада </a:t>
            </a:r>
            <a:r>
              <a:rPr lang="ru-RU" sz="2000" dirty="0">
                <a:solidFill>
                  <a:schemeClr val="accent1"/>
                </a:solidFill>
                <a:latin typeface="Arial Narrow" panose="020B0606020202030204" pitchFamily="34" charset="0"/>
              </a:rPr>
              <a:t>«Здоровье» для преподавателей и сотрудников </a:t>
            </a:r>
            <a:r>
              <a:rPr lang="ru-RU" sz="2000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института</a:t>
            </a:r>
            <a:r>
              <a:rPr lang="ru-RU" sz="2000" dirty="0">
                <a:solidFill>
                  <a:schemeClr val="accent1"/>
                </a:solidFill>
                <a:latin typeface="Arial Narrow" panose="020B0606020202030204" pitchFamily="34" charset="0"/>
              </a:rPr>
              <a:t>;</a:t>
            </a:r>
            <a:endParaRPr lang="ru-RU" sz="2000" dirty="0" smtClean="0">
              <a:solidFill>
                <a:schemeClr val="accent1"/>
              </a:solidFill>
              <a:latin typeface="Arial Narrow" panose="020B0606020202030204" pitchFamily="34" charset="0"/>
            </a:endParaRPr>
          </a:p>
          <a:p>
            <a:endParaRPr lang="ru-RU" sz="2000" dirty="0" smtClean="0">
              <a:solidFill>
                <a:schemeClr val="accent1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Зимняя </a:t>
            </a: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</a:rPr>
              <a:t>студенческая спартакиада и другие. Был запущен проект «С бодрым утром</a:t>
            </a:r>
            <a:r>
              <a:rPr lang="ru-RU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!»;</a:t>
            </a:r>
          </a:p>
          <a:p>
            <a:endParaRPr lang="ru-RU" sz="20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Республиканская </a:t>
            </a:r>
            <a:r>
              <a:rPr lang="ru-RU" sz="2000" dirty="0">
                <a:solidFill>
                  <a:schemeClr val="accent1"/>
                </a:solidFill>
                <a:latin typeface="Arial Narrow" panose="020B0606020202030204" pitchFamily="34" charset="0"/>
              </a:rPr>
              <a:t>спартакиада «Быстрее! Выше! Сильнее!». </a:t>
            </a:r>
          </a:p>
        </p:txBody>
      </p:sp>
    </p:spTree>
    <p:extLst>
      <p:ext uri="{BB962C8B-B14F-4D97-AF65-F5344CB8AC3E}">
        <p14:creationId xmlns:p14="http://schemas.microsoft.com/office/powerpoint/2010/main" val="17619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555526"/>
            <a:ext cx="878497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</a:rPr>
              <a:t>МОНИТОРИНГОВЫЕ  ПОКАЗАТЕЛИ  ЭФФЕКТИВНОСТИ  ДЕЯТЕЛЬНОСТИ  ИНСТИТУТА 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</a:rPr>
              <a:t>по 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финансово-экономической деятельности: </a:t>
            </a:r>
            <a:endParaRPr lang="ru-RU" b="1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    в </a:t>
            </a:r>
            <a:r>
              <a:rPr lang="ru-RU" b="1" dirty="0">
                <a:solidFill>
                  <a:srgbClr val="4F81BD"/>
                </a:solidFill>
                <a:latin typeface="Arial Narrow" panose="020B0606020202030204" pitchFamily="34" charset="0"/>
              </a:rPr>
              <a:t>2019</a:t>
            </a:r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</a:rPr>
              <a:t> году 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общий объем доходов из всех источников финансирования на одного НПР</a:t>
            </a:r>
          </a:p>
          <a:p>
            <a:pPr algn="just">
              <a:lnSpc>
                <a:spcPct val="150000"/>
              </a:lnSpc>
            </a:pP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    составит </a:t>
            </a:r>
            <a:r>
              <a:rPr lang="ru-RU" b="1" dirty="0" smtClean="0">
                <a:solidFill>
                  <a:srgbClr val="4F81BD"/>
                </a:solidFill>
                <a:latin typeface="Arial Narrow" panose="020B0606020202030204" pitchFamily="34" charset="0"/>
              </a:rPr>
              <a:t>1 990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</a:rPr>
              <a:t>тыс. руб. 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(пороговое значение 1327,5 тыс. руб.).</a:t>
            </a:r>
          </a:p>
          <a:p>
            <a:pPr algn="just">
              <a:lnSpc>
                <a:spcPct val="150000"/>
              </a:lnSpc>
            </a:pPr>
            <a:endParaRPr lang="ru-RU" b="1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</a:rPr>
              <a:t>п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о заработной плате:</a:t>
            </a:r>
          </a:p>
          <a:p>
            <a:pPr algn="just">
              <a:lnSpc>
                <a:spcPct val="150000"/>
              </a:lnSpc>
            </a:pP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    в </a:t>
            </a:r>
            <a:r>
              <a:rPr lang="ru-RU" b="1" dirty="0">
                <a:solidFill>
                  <a:srgbClr val="4F81BD"/>
                </a:solidFill>
                <a:latin typeface="Arial Narrow" panose="020B0606020202030204" pitchFamily="34" charset="0"/>
              </a:rPr>
              <a:t>2019</a:t>
            </a:r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году заработная плата составит у ППС </a:t>
            </a:r>
            <a:r>
              <a:rPr lang="ru-RU" b="1" dirty="0" smtClean="0">
                <a:solidFill>
                  <a:srgbClr val="4F81BD"/>
                </a:solidFill>
                <a:latin typeface="Arial Narrow" panose="020B0606020202030204" pitchFamily="34" charset="0"/>
              </a:rPr>
              <a:t>204,6% 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(пороговое значение 200%)</a:t>
            </a:r>
            <a:r>
              <a:rPr lang="ru-RU" b="1" dirty="0" smtClean="0">
                <a:solidFill>
                  <a:srgbClr val="4F81BD"/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от</a:t>
            </a:r>
          </a:p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   уровня региона, у педагогов СПО </a:t>
            </a:r>
            <a:r>
              <a:rPr lang="ru-RU" b="1" dirty="0" smtClean="0">
                <a:solidFill>
                  <a:srgbClr val="4F81BD"/>
                </a:solidFill>
                <a:latin typeface="Arial Narrow" panose="020B0606020202030204" pitchFamily="34" charset="0"/>
              </a:rPr>
              <a:t>103% 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(пороговое значение 100%)</a:t>
            </a:r>
            <a:endParaRPr lang="ru-RU" b="1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endParaRPr lang="ru-RU" b="1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6876256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   </a:t>
            </a:r>
            <a:r>
              <a:rPr lang="ru-RU" sz="2000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ФИНАНСОВОЕ  ОБЕСПЕЧЕНИЕ  ДЕЯТЕЛЬНОСТИ  ИНСТИТУТА</a:t>
            </a:r>
            <a:endParaRPr lang="ru-RU" sz="20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54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876256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   </a:t>
            </a:r>
            <a:r>
              <a:rPr lang="ru-RU" sz="2000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ОБЕСПЕЧЕНИЕ БЕЗОПАСНОСТИ</a:t>
            </a:r>
            <a:endParaRPr lang="ru-RU" sz="20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555526"/>
            <a:ext cx="8712968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устранение нарушений законодательства в области безопасности и противодействия терроризму;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5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chemeClr val="accent1"/>
                </a:solidFill>
                <a:latin typeface="Arial Narrow" panose="020B0606020202030204" pitchFamily="34" charset="0"/>
              </a:rPr>
              <a:t>р</a:t>
            </a:r>
            <a:r>
              <a:rPr lang="ru-RU" sz="2100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емонт и установка речевого оповещения в учебных корпусах;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500" dirty="0" smtClean="0">
              <a:solidFill>
                <a:schemeClr val="accent1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переоснащение первичными средствами пожаротушения;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5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chemeClr val="accent1"/>
                </a:solidFill>
                <a:latin typeface="Arial Narrow" panose="020B0606020202030204" pitchFamily="34" charset="0"/>
              </a:rPr>
              <a:t>п</a:t>
            </a:r>
            <a:r>
              <a:rPr lang="ru-RU" sz="2100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одготовка планов эвакуации </a:t>
            </a:r>
            <a:r>
              <a:rPr lang="ru-RU" sz="2100" dirty="0">
                <a:solidFill>
                  <a:schemeClr val="accent1"/>
                </a:solidFill>
                <a:latin typeface="Arial Narrow" panose="020B0606020202030204" pitchFamily="34" charset="0"/>
              </a:rPr>
              <a:t>в соответствии с ГОСТом в части выполнения их на основе </a:t>
            </a:r>
            <a:r>
              <a:rPr lang="ru-RU" sz="2100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фотолюминисцентных</a:t>
            </a:r>
            <a:r>
              <a:rPr lang="ru-RU" sz="2100" dirty="0">
                <a:solidFill>
                  <a:schemeClr val="accent1"/>
                </a:solidFill>
                <a:latin typeface="Arial Narrow" panose="020B0606020202030204" pitchFamily="34" charset="0"/>
              </a:rPr>
              <a:t> </a:t>
            </a:r>
            <a:r>
              <a:rPr lang="ru-RU" sz="2100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материалов;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500" dirty="0">
              <a:solidFill>
                <a:schemeClr val="accent1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prstClr val="black"/>
                </a:solidFill>
                <a:latin typeface="Arial Narrow" panose="020B0606020202030204" pitchFamily="34" charset="0"/>
              </a:rPr>
              <a:t>р</a:t>
            </a:r>
            <a:r>
              <a:rPr lang="ru-RU" sz="21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азмещение предписывающих </a:t>
            </a:r>
            <a:r>
              <a:rPr lang="ru-RU" sz="2100" dirty="0">
                <a:solidFill>
                  <a:prstClr val="black"/>
                </a:solidFill>
                <a:latin typeface="Arial Narrow" panose="020B0606020202030204" pitchFamily="34" charset="0"/>
              </a:rPr>
              <a:t>и </a:t>
            </a:r>
            <a:r>
              <a:rPr lang="ru-RU" sz="21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указывающих знаков пожарной </a:t>
            </a:r>
            <a:r>
              <a:rPr lang="ru-RU" sz="2100" dirty="0">
                <a:solidFill>
                  <a:prstClr val="black"/>
                </a:solidFill>
                <a:latin typeface="Arial Narrow" panose="020B0606020202030204" pitchFamily="34" charset="0"/>
              </a:rPr>
              <a:t>безопасности</a:t>
            </a:r>
            <a:r>
              <a:rPr lang="ru-RU" sz="21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5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chemeClr val="accent1"/>
                </a:solidFill>
                <a:latin typeface="Arial Narrow" panose="020B0606020202030204" pitchFamily="34" charset="0"/>
              </a:rPr>
              <a:t>у</a:t>
            </a:r>
            <a:r>
              <a:rPr lang="ru-RU" sz="2100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становка системы </a:t>
            </a:r>
            <a:r>
              <a:rPr lang="ru-RU" sz="2100" dirty="0">
                <a:solidFill>
                  <a:schemeClr val="accent1"/>
                </a:solidFill>
                <a:latin typeface="Arial Narrow" panose="020B0606020202030204" pitchFamily="34" charset="0"/>
              </a:rPr>
              <a:t>контроля и управления доступом (</a:t>
            </a:r>
            <a:r>
              <a:rPr lang="ru-RU" sz="2100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СКУДы</a:t>
            </a:r>
            <a:r>
              <a:rPr lang="ru-RU" sz="2100" dirty="0">
                <a:solidFill>
                  <a:schemeClr val="accent1"/>
                </a:solidFill>
                <a:latin typeface="Arial Narrow" panose="020B0606020202030204" pitchFamily="34" charset="0"/>
              </a:rPr>
              <a:t>), а также стационарные </a:t>
            </a:r>
            <a:r>
              <a:rPr lang="ru-RU" sz="2100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металлодетекторы</a:t>
            </a:r>
            <a:r>
              <a:rPr lang="ru-RU" sz="2100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500" dirty="0">
              <a:solidFill>
                <a:schemeClr val="accent1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prstClr val="black"/>
                </a:solidFill>
                <a:latin typeface="Arial Narrow" panose="020B0606020202030204" pitchFamily="34" charset="0"/>
              </a:rPr>
              <a:t>о</a:t>
            </a:r>
            <a:r>
              <a:rPr lang="ru-RU" sz="21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беспечение всех </a:t>
            </a:r>
            <a:r>
              <a:rPr lang="ru-RU" sz="2100" dirty="0">
                <a:solidFill>
                  <a:prstClr val="black"/>
                </a:solidFill>
                <a:latin typeface="Arial Narrow" panose="020B0606020202030204" pitchFamily="34" charset="0"/>
              </a:rPr>
              <a:t>категорированных объектов Института </a:t>
            </a:r>
            <a:r>
              <a:rPr lang="ru-RU" sz="21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охраной сотрудниками Частной </a:t>
            </a:r>
            <a:r>
              <a:rPr lang="ru-RU" sz="2100" dirty="0">
                <a:solidFill>
                  <a:prstClr val="black"/>
                </a:solidFill>
                <a:latin typeface="Arial Narrow" panose="020B0606020202030204" pitchFamily="34" charset="0"/>
              </a:rPr>
              <a:t>охранной </a:t>
            </a:r>
            <a:r>
              <a:rPr lang="ru-RU" sz="21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организации.</a:t>
            </a:r>
            <a:endParaRPr lang="ru-RU" sz="21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84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876256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   </a:t>
            </a:r>
            <a:r>
              <a:rPr lang="ru-RU" sz="2000" b="1" dirty="0" smtClean="0">
                <a:latin typeface="Arial Narrow" panose="020B0606020202030204" pitchFamily="34" charset="0"/>
              </a:rPr>
              <a:t>ТРАНСФОРМАЦИЯ ОБРАЗОВАТЕЛЬНОГО ПРОСТРАНСТВА 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2614" y="591878"/>
            <a:ext cx="1026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Было</a:t>
            </a:r>
            <a:endParaRPr lang="ru-RU" sz="2800" b="1" dirty="0"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2200" y="609776"/>
            <a:ext cx="1072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Стало</a:t>
            </a:r>
            <a:endParaRPr lang="ru-RU" sz="2800" b="1" dirty="0">
              <a:latin typeface="Arial Narrow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3598"/>
            <a:ext cx="4176464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472" y="1203598"/>
            <a:ext cx="4436758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4427984" y="705050"/>
            <a:ext cx="0" cy="4294058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940891" y="57433"/>
            <a:ext cx="2175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Arial Narrow" pitchFamily="34" charset="0"/>
              </a:rPr>
              <a:t>Учебный корпус № 5</a:t>
            </a:r>
            <a:endParaRPr lang="ru-RU" b="1" i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67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110"/>
            <a:ext cx="6892085" cy="478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 ПРОГРАММА РАЗВИТИЯ</a:t>
            </a:r>
            <a:endParaRPr lang="ru-RU" sz="20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87625" y="756942"/>
            <a:ext cx="5760640" cy="4320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МОДЕРНИЗАЦИЯ ОБРАЗОВАТЕЛЬНОЙ ДЕЯТЕЛЬНОСТИ</a:t>
            </a:r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87624" y="1428335"/>
            <a:ext cx="5760641" cy="4320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РАЗВИТИЕ НАУЧНОЙ ДЕЯТЕЛЬНОСТИ И ИННОВАЦИОННОЙ ИНФРАСТРУКТУР</a:t>
            </a:r>
            <a:r>
              <a:rPr lang="ru-RU" sz="12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Ы</a:t>
            </a:r>
            <a:endParaRPr lang="ru-RU" sz="12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187624" y="2055583"/>
            <a:ext cx="5760641" cy="4320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80"/>
              </a:lnSpc>
            </a:pP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РАЗВИТИЕ ВОСПИТАТЕЛЬНОЙ ДЕЯТЕЛЬНОСТИ, СОЦИАЛЬНОЙ, КУЛЬТУРНОЙ И ОЗДОРОВИТЕЛЬНОЙ ИНФРАСТРУКТУРЫ</a:t>
            </a:r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87624" y="2677585"/>
            <a:ext cx="5760641" cy="4320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СОВЕРШЕНСТВОВАНИЕ КАДРОВОГО ПОТЕНЦИАЛА</a:t>
            </a:r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187624" y="3291830"/>
            <a:ext cx="5760641" cy="4320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СОВЕРШЕНСТВОВАНИЕ ФИНАНСОВО-ХОЗЯЙСТВЕННОЙ ДЕЯТЕЛЬНОСТИ</a:t>
            </a:r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187624" y="3939902"/>
            <a:ext cx="5760641" cy="4320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ОБЕСПЕЧЕНИЕ БЕЗОПАСНОСТИ</a:t>
            </a:r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77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876256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   </a:t>
            </a:r>
            <a:r>
              <a:rPr lang="ru-RU" sz="2000" b="1" dirty="0" smtClean="0">
                <a:latin typeface="Arial Narrow" panose="020B0606020202030204" pitchFamily="34" charset="0"/>
              </a:rPr>
              <a:t>ТРАНСФОРМАЦИЯ ОБРАЗОВАТЕЛЬНОГО ПРОСТРАНСТВА 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40723" y="581948"/>
            <a:ext cx="1026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Было</a:t>
            </a:r>
            <a:endParaRPr lang="ru-RU" sz="2800" b="1" dirty="0"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2200" y="609776"/>
            <a:ext cx="1072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Стало</a:t>
            </a:r>
            <a:endParaRPr lang="ru-RU" sz="2800" b="1" dirty="0">
              <a:latin typeface="Arial Narrow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3598"/>
            <a:ext cx="4176464" cy="352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203599"/>
            <a:ext cx="4402415" cy="352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4427984" y="589836"/>
            <a:ext cx="0" cy="4294058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908565" y="82828"/>
            <a:ext cx="2175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Arial Narrow" pitchFamily="34" charset="0"/>
              </a:rPr>
              <a:t>Учебный корпус № 2</a:t>
            </a:r>
            <a:endParaRPr lang="ru-RU" b="1" i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11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876256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latin typeface="Arial Narrow" pitchFamily="34" charset="0"/>
              </a:rPr>
              <a:t>    ТРАНСФОРМАЦИЯ ОБРАЗОВАТЕЛЬНОГО ПРОСТРАНСТВА 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40723" y="581948"/>
            <a:ext cx="1026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Было</a:t>
            </a:r>
            <a:endParaRPr lang="ru-RU" sz="2800" b="1" dirty="0"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2200" y="609776"/>
            <a:ext cx="1072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Стало</a:t>
            </a:r>
            <a:endParaRPr lang="ru-RU" sz="2800" b="1" dirty="0">
              <a:latin typeface="Arial Narrow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427984" y="589836"/>
            <a:ext cx="0" cy="4294058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908565" y="82828"/>
            <a:ext cx="2175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Arial Narrow" pitchFamily="34" charset="0"/>
              </a:rPr>
              <a:t>Учебный корпус № 2</a:t>
            </a:r>
            <a:endParaRPr lang="ru-RU" b="1" i="1" dirty="0">
              <a:latin typeface="Arial Narrow" pitchFamily="34" charset="0"/>
            </a:endParaRPr>
          </a:p>
        </p:txBody>
      </p:sp>
      <p:pic>
        <p:nvPicPr>
          <p:cNvPr id="11" name="Picture 4" descr="C:\Users\almyasheva\Desktop\Было стало\было стало\было стало\было стало химбил\20190827_1256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6" y="1203598"/>
            <a:ext cx="418235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03598"/>
            <a:ext cx="439248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93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876256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latin typeface="Arial Narrow" pitchFamily="34" charset="0"/>
              </a:rPr>
              <a:t>ТРАНСФОРМАЦИЯ ОБРАЗОВАТЕЛЬНОГО ПРОСТРАНСТВА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98902" y="621138"/>
            <a:ext cx="1026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Было</a:t>
            </a:r>
            <a:endParaRPr lang="ru-RU" sz="2800" b="1" dirty="0"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2200" y="609776"/>
            <a:ext cx="1072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Стало</a:t>
            </a:r>
            <a:endParaRPr lang="ru-RU" sz="2800" b="1" dirty="0">
              <a:latin typeface="Arial Narrow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427984" y="609776"/>
            <a:ext cx="0" cy="42940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876256" y="0"/>
            <a:ext cx="239862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i="1" dirty="0" smtClean="0">
                <a:latin typeface="Arial Narrow" pitchFamily="34" charset="0"/>
              </a:rPr>
              <a:t>Рекреация.</a:t>
            </a:r>
          </a:p>
          <a:p>
            <a:r>
              <a:rPr lang="ru-RU" sz="1300" b="1" i="1" dirty="0" smtClean="0">
                <a:latin typeface="Arial Narrow" pitchFamily="34" charset="0"/>
              </a:rPr>
              <a:t>Естественно-технологический факультет  </a:t>
            </a:r>
            <a:endParaRPr lang="ru-RU" sz="1300" b="1" i="1" dirty="0">
              <a:latin typeface="Arial Narrow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9982"/>
            <a:ext cx="4178006" cy="358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09982"/>
            <a:ext cx="4402510" cy="3587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4429053" y="609776"/>
            <a:ext cx="0" cy="4294058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795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876256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latin typeface="Arial Narrow" pitchFamily="34" charset="0"/>
              </a:rPr>
              <a:t> ТРАНСФОРМАЦИЯ </a:t>
            </a:r>
            <a:r>
              <a:rPr lang="ru-RU" sz="2000" b="1" dirty="0">
                <a:latin typeface="Arial Narrow" pitchFamily="34" charset="0"/>
              </a:rPr>
              <a:t>ОБРАЗОВАТЕЛЬНОГО ПРОСТРАНСТВА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98902" y="621138"/>
            <a:ext cx="1026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Было</a:t>
            </a:r>
            <a:endParaRPr lang="ru-RU" sz="2800" b="1" dirty="0"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2200" y="609776"/>
            <a:ext cx="1072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Стало</a:t>
            </a:r>
            <a:endParaRPr lang="ru-RU" sz="2800" b="1" dirty="0">
              <a:latin typeface="Arial Narrow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427984" y="609776"/>
            <a:ext cx="0" cy="42940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876256" y="0"/>
            <a:ext cx="239862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i="1" dirty="0" smtClean="0">
                <a:latin typeface="Arial Narrow" pitchFamily="34" charset="0"/>
              </a:rPr>
              <a:t>Рекреация.</a:t>
            </a:r>
          </a:p>
          <a:p>
            <a:r>
              <a:rPr lang="ru-RU" sz="1300" b="1" i="1" dirty="0" smtClean="0">
                <a:latin typeface="Arial Narrow" pitchFamily="34" charset="0"/>
              </a:rPr>
              <a:t>Естественно-технологический факультет </a:t>
            </a:r>
            <a:endParaRPr lang="ru-RU" sz="1300" b="1" i="1" dirty="0">
              <a:latin typeface="Arial Narrow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19" y="1173367"/>
            <a:ext cx="3864133" cy="363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73366"/>
            <a:ext cx="4104456" cy="3602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4427984" y="609776"/>
            <a:ext cx="0" cy="4294058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553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876256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  </a:t>
            </a:r>
            <a:r>
              <a:rPr lang="ru-RU" sz="2000" b="1" dirty="0" smtClean="0">
                <a:latin typeface="Arial Narrow" panose="020B0606020202030204" pitchFamily="34" charset="0"/>
              </a:rPr>
              <a:t>МОДЕРНИЗАЦИЯ УЧЕБНЫХ АУДИТОРИЙ 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8902" y="621138"/>
            <a:ext cx="1026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Было</a:t>
            </a:r>
            <a:endParaRPr lang="ru-RU" sz="2800" b="1" dirty="0"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2200" y="609776"/>
            <a:ext cx="1072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Стало</a:t>
            </a:r>
            <a:endParaRPr lang="ru-RU" sz="2800" b="1" dirty="0">
              <a:latin typeface="Arial Narrow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427984" y="609776"/>
            <a:ext cx="0" cy="4294058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49220"/>
            <a:ext cx="4465829" cy="3403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25903" y="0"/>
            <a:ext cx="2398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Arial Narrow" pitchFamily="34" charset="0"/>
              </a:rPr>
              <a:t>Аудитория № 102.</a:t>
            </a:r>
          </a:p>
          <a:p>
            <a:r>
              <a:rPr lang="ru-RU" sz="1400" b="1" i="1" dirty="0" smtClean="0">
                <a:latin typeface="Arial Narrow" pitchFamily="34" charset="0"/>
              </a:rPr>
              <a:t>Физико-математический факультет</a:t>
            </a:r>
            <a:endParaRPr lang="ru-RU" sz="1400" b="1" i="1" dirty="0">
              <a:latin typeface="Arial Narrow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9" y="1249220"/>
            <a:ext cx="4188169" cy="341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688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876256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/>
              <a:t>   </a:t>
            </a:r>
            <a:r>
              <a:rPr lang="ru-RU" sz="2000" b="1" dirty="0" smtClean="0">
                <a:latin typeface="Arial Narrow" panose="020B0606020202030204" pitchFamily="34" charset="0"/>
              </a:rPr>
              <a:t>МОДЕРНИЗАЦИЯ УЧЕБНЫХ АУДИТОРИЙ 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8902" y="621138"/>
            <a:ext cx="1026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Было</a:t>
            </a:r>
            <a:endParaRPr lang="ru-RU" sz="2800" b="1" dirty="0"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2200" y="609776"/>
            <a:ext cx="1072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Стало</a:t>
            </a:r>
            <a:endParaRPr lang="ru-RU" sz="2800" b="1" dirty="0">
              <a:latin typeface="Arial Narrow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427984" y="609776"/>
            <a:ext cx="0" cy="42940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898307" y="0"/>
            <a:ext cx="2398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Arial Narrow" pitchFamily="34" charset="0"/>
              </a:rPr>
              <a:t>Аудитория № 103.</a:t>
            </a:r>
          </a:p>
          <a:p>
            <a:r>
              <a:rPr lang="ru-RU" sz="1400" b="1" i="1" dirty="0" smtClean="0">
                <a:latin typeface="Arial Narrow" pitchFamily="34" charset="0"/>
              </a:rPr>
              <a:t>Физико-математический факультет</a:t>
            </a:r>
            <a:endParaRPr lang="ru-RU" sz="1400" b="1" i="1" dirty="0">
              <a:latin typeface="Arial Narrow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78695"/>
            <a:ext cx="4464496" cy="3453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72292"/>
            <a:ext cx="4176464" cy="345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443683" y="621138"/>
            <a:ext cx="0" cy="4294058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649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876256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/>
              <a:t>   </a:t>
            </a:r>
            <a:r>
              <a:rPr lang="ru-RU" sz="2000" b="1" dirty="0" smtClean="0">
                <a:latin typeface="Arial Narrow" panose="020B0606020202030204" pitchFamily="34" charset="0"/>
              </a:rPr>
              <a:t>МОДЕРНИЗАЦИЯ УЧЕБНЫХ АУДИТОРИЙ 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8902" y="621138"/>
            <a:ext cx="1026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Было</a:t>
            </a:r>
            <a:endParaRPr lang="ru-RU" sz="2800" b="1" dirty="0"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2200" y="609776"/>
            <a:ext cx="1072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Стало</a:t>
            </a:r>
            <a:endParaRPr lang="ru-RU" sz="2800" b="1" dirty="0">
              <a:latin typeface="Arial Narrow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427984" y="609776"/>
            <a:ext cx="0" cy="42940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925903" y="0"/>
            <a:ext cx="2398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Arial Narrow" pitchFamily="34" charset="0"/>
              </a:rPr>
              <a:t>Аудитория № 104.</a:t>
            </a:r>
          </a:p>
          <a:p>
            <a:r>
              <a:rPr lang="ru-RU" sz="1400" b="1" i="1" dirty="0" smtClean="0">
                <a:latin typeface="Arial Narrow" pitchFamily="34" charset="0"/>
              </a:rPr>
              <a:t>Физико-математический факультета</a:t>
            </a:r>
            <a:endParaRPr lang="ru-RU" sz="1400" b="1" i="1" dirty="0">
              <a:latin typeface="Arial Narrow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46524"/>
            <a:ext cx="4176464" cy="348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249724"/>
            <a:ext cx="4464497" cy="3482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427984" y="621138"/>
            <a:ext cx="0" cy="4294058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248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876256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  </a:t>
            </a:r>
            <a:r>
              <a:rPr lang="ru-RU" sz="2000" b="1" dirty="0" smtClean="0">
                <a:latin typeface="Arial Narrow" panose="020B0606020202030204" pitchFamily="34" charset="0"/>
              </a:rPr>
              <a:t>СОЗДАНИЕ УЧЕБНЫХ АУДИТОРИЙ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8902" y="621138"/>
            <a:ext cx="1026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Было</a:t>
            </a:r>
            <a:endParaRPr lang="ru-RU" sz="2800" b="1" dirty="0"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2200" y="609776"/>
            <a:ext cx="1072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Стало</a:t>
            </a:r>
            <a:endParaRPr lang="ru-RU" sz="2800" b="1" dirty="0">
              <a:latin typeface="Arial Narrow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427984" y="609776"/>
            <a:ext cx="0" cy="42940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908565" y="0"/>
            <a:ext cx="2398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Arial Narrow" pitchFamily="34" charset="0"/>
              </a:rPr>
              <a:t>Факультет иностранных </a:t>
            </a:r>
          </a:p>
          <a:p>
            <a:r>
              <a:rPr lang="ru-RU" sz="1400" b="1" i="1" dirty="0" smtClean="0">
                <a:latin typeface="Arial Narrow" pitchFamily="34" charset="0"/>
              </a:rPr>
              <a:t>языков</a:t>
            </a:r>
            <a:endParaRPr lang="ru-RU" sz="1400" b="1" i="1" dirty="0">
              <a:latin typeface="Arial Narrow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32995"/>
            <a:ext cx="4392488" cy="3743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427984" y="609776"/>
            <a:ext cx="0" cy="4294058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kalabkina\Desktop\IMG-20191219-WA0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44358"/>
            <a:ext cx="4104456" cy="373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55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876256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СОЗДАНИЕ УЧЕБНЫХ АУДИТОРИЙ 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8902" y="621138"/>
            <a:ext cx="1026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Было</a:t>
            </a:r>
            <a:endParaRPr lang="ru-RU" sz="2800" b="1" dirty="0"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2200" y="609776"/>
            <a:ext cx="1072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Стало</a:t>
            </a:r>
            <a:endParaRPr lang="ru-RU" sz="2800" b="1" dirty="0">
              <a:latin typeface="Arial Narrow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427984" y="609776"/>
            <a:ext cx="0" cy="42940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876370" y="0"/>
            <a:ext cx="2398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Arial Narrow" pitchFamily="34" charset="0"/>
              </a:rPr>
              <a:t>Факультет иностранных языков </a:t>
            </a:r>
            <a:endParaRPr lang="ru-RU" sz="1400" b="1" i="1" dirty="0">
              <a:latin typeface="Arial Narrow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373" y="1151422"/>
            <a:ext cx="4392488" cy="3652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4443683" y="621138"/>
            <a:ext cx="0" cy="4294058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C:\Users\kalabkina\Desktop\IMG-20191219-WA0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44358"/>
            <a:ext cx="4104456" cy="373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97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876256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  </a:t>
            </a:r>
            <a:r>
              <a:rPr lang="ru-RU" sz="2000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СОЗДАНИЕ УЧЕБНЫХ АУДИТОРИЙ 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8902" y="621138"/>
            <a:ext cx="1026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Было</a:t>
            </a:r>
            <a:endParaRPr lang="ru-RU" sz="2800" b="1" dirty="0"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2200" y="609776"/>
            <a:ext cx="1072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Стало</a:t>
            </a:r>
            <a:endParaRPr lang="ru-RU" sz="2800" b="1" dirty="0">
              <a:latin typeface="Arial Narrow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427984" y="609776"/>
            <a:ext cx="0" cy="42940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876256" y="0"/>
            <a:ext cx="2398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Arial Narrow" pitchFamily="34" charset="0"/>
              </a:rPr>
              <a:t>Факультет истории </a:t>
            </a:r>
          </a:p>
          <a:p>
            <a:r>
              <a:rPr lang="ru-RU" sz="1400" b="1" i="1" dirty="0" smtClean="0">
                <a:latin typeface="Arial Narrow" pitchFamily="34" charset="0"/>
              </a:rPr>
              <a:t>и права</a:t>
            </a:r>
            <a:endParaRPr lang="ru-RU" sz="1400" b="1" i="1" dirty="0">
              <a:latin typeface="Arial Narrow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75606"/>
            <a:ext cx="439539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4436368" y="621138"/>
            <a:ext cx="0" cy="4294058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kalabkina\Desktop\20191219_1213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298079"/>
            <a:ext cx="4104456" cy="355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38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Скругленный прямоугольник 57"/>
          <p:cNvSpPr/>
          <p:nvPr/>
        </p:nvSpPr>
        <p:spPr>
          <a:xfrm>
            <a:off x="1710679" y="4090434"/>
            <a:ext cx="5110123" cy="7920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-9912"/>
            <a:ext cx="675078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МОДЕРНИЗАЦИЯ  ОБРАЗОВАТЕЛЬНОЙ  ДЕЯТЕЛЬНОСТИ</a:t>
            </a:r>
            <a:endParaRPr lang="ru-RU" sz="20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691680" y="733852"/>
            <a:ext cx="5112568" cy="6480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113" name="Прямоугольник 112"/>
          <p:cNvSpPr/>
          <p:nvPr/>
        </p:nvSpPr>
        <p:spPr>
          <a:xfrm>
            <a:off x="2023084" y="4163312"/>
            <a:ext cx="4470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 Narrow" pitchFamily="34" charset="0"/>
              </a:rPr>
              <a:t>Модернизация системы непрерывного повышения профессионального мастерства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1763689" y="699542"/>
            <a:ext cx="49870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Arial Narrow" pitchFamily="34" charset="0"/>
              </a:rPr>
              <a:t>Участие в реализации национального проекта «Образование»</a:t>
            </a:r>
            <a:endParaRPr lang="ru-RU" b="1" dirty="0" smtClean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1691680" y="1489535"/>
            <a:ext cx="5107726" cy="7183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1704571" y="3247072"/>
            <a:ext cx="5107726" cy="7552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763690" y="1496071"/>
            <a:ext cx="49870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 Narrow" pitchFamily="34" charset="0"/>
              </a:rPr>
              <a:t>Переход на новые федеральные государственные образовательные стандарты (</a:t>
            </a:r>
            <a:r>
              <a:rPr lang="ru-RU" dirty="0" smtClean="0">
                <a:solidFill>
                  <a:prstClr val="black"/>
                </a:solidFill>
                <a:latin typeface="Arial Narrow" pitchFamily="34" charset="0"/>
              </a:rPr>
              <a:t>ФГОС 3++)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1763690" y="3301514"/>
            <a:ext cx="49870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 Narrow" pitchFamily="34" charset="0"/>
              </a:rPr>
              <a:t>Разработка и внедрение новых </a:t>
            </a:r>
            <a:r>
              <a:rPr lang="ru-RU" dirty="0" smtClean="0">
                <a:solidFill>
                  <a:prstClr val="black"/>
                </a:solidFill>
                <a:latin typeface="Arial Narrow" pitchFamily="34" charset="0"/>
              </a:rPr>
              <a:t>образовательных </a:t>
            </a:r>
            <a:r>
              <a:rPr lang="ru-RU" dirty="0">
                <a:solidFill>
                  <a:prstClr val="black"/>
                </a:solidFill>
                <a:latin typeface="Arial Narrow" pitchFamily="34" charset="0"/>
              </a:rPr>
              <a:t>программ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711878" y="2354616"/>
            <a:ext cx="5107726" cy="7552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Arial Narrow" pitchFamily="34" charset="0"/>
              </a:rPr>
              <a:t>Подготовка к государственной аккредитации основных профессиональных образовательных программ</a:t>
            </a:r>
            <a:endParaRPr lang="ru-RU" dirty="0">
              <a:solidFill>
                <a:prstClr val="black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02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876256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  СОЗДАНИЕ УЧЕБНЫХ АУДИТОРИЙ 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8902" y="621138"/>
            <a:ext cx="1026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Было</a:t>
            </a:r>
            <a:endParaRPr lang="ru-RU" sz="2800" b="1" dirty="0"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2200" y="609776"/>
            <a:ext cx="1072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Стало</a:t>
            </a:r>
            <a:endParaRPr lang="ru-RU" sz="2800" b="1" dirty="0">
              <a:latin typeface="Arial Narrow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76256" y="8483"/>
            <a:ext cx="2398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Arial Narrow" pitchFamily="34" charset="0"/>
              </a:rPr>
              <a:t>Факультет истории</a:t>
            </a:r>
          </a:p>
          <a:p>
            <a:r>
              <a:rPr lang="ru-RU" sz="1400" b="1" i="1" dirty="0" smtClean="0">
                <a:latin typeface="Arial Narrow" pitchFamily="34" charset="0"/>
              </a:rPr>
              <a:t> и права </a:t>
            </a:r>
            <a:endParaRPr lang="ru-RU" sz="1400" b="1" i="1" dirty="0">
              <a:latin typeface="Arial Narrow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75606"/>
            <a:ext cx="4392488" cy="35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443683" y="621138"/>
            <a:ext cx="0" cy="4294058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kalabkina\Desktop\20191219_1213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298079"/>
            <a:ext cx="4104456" cy="355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90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22" y="0"/>
            <a:ext cx="6876256" cy="584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latin typeface="Arial Narrow" panose="020B0606020202030204" pitchFamily="34" charset="0"/>
              </a:rPr>
              <a:t>СОЗДАНИЕ ЛАБОРАТОРИИ </a:t>
            </a:r>
          </a:p>
          <a:p>
            <a:r>
              <a:rPr lang="ru-RU" b="1" dirty="0" smtClean="0">
                <a:latin typeface="Arial Narrow" panose="020B0606020202030204" pitchFamily="34" charset="0"/>
              </a:rPr>
              <a:t>ЕСТЕСТВЕННО-ТЕХНОЛОГИЧЕСКОГО ФАКУЛЬТЕТА 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8902" y="621138"/>
            <a:ext cx="1026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Было</a:t>
            </a:r>
            <a:endParaRPr lang="ru-RU" sz="2800" b="1" dirty="0"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2200" y="609776"/>
            <a:ext cx="1072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Стало</a:t>
            </a:r>
            <a:endParaRPr lang="ru-RU" sz="2800" b="1" dirty="0">
              <a:latin typeface="Arial Narrow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427984" y="609776"/>
            <a:ext cx="0" cy="42940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876256" y="87870"/>
            <a:ext cx="2398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Arial Narrow" pitchFamily="34" charset="0"/>
              </a:rPr>
              <a:t>Учебный корпус № 2 </a:t>
            </a:r>
            <a:endParaRPr lang="ru-RU" sz="1400" b="1" i="1" dirty="0">
              <a:latin typeface="Arial Narrow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29" y="1155239"/>
            <a:ext cx="4058042" cy="3730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55238"/>
            <a:ext cx="4392487" cy="3723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436368" y="584220"/>
            <a:ext cx="0" cy="4294058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849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876256" cy="609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atin typeface="Arial Narrow" panose="020B0606020202030204" pitchFamily="34" charset="0"/>
              </a:rPr>
              <a:t>СОЗДАНИЕ ЛАБОРАТОРИИ </a:t>
            </a:r>
          </a:p>
          <a:p>
            <a:r>
              <a:rPr lang="ru-RU" b="1" dirty="0">
                <a:latin typeface="Arial Narrow" panose="020B0606020202030204" pitchFamily="34" charset="0"/>
              </a:rPr>
              <a:t>ЕСТЕСТВЕННО-ТЕХНОЛОГИЧЕСКОГО ФАКУЛЬТЕТА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98902" y="621138"/>
            <a:ext cx="1026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Было</a:t>
            </a:r>
            <a:endParaRPr lang="ru-RU" sz="2800" b="1" dirty="0"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2200" y="609776"/>
            <a:ext cx="1072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Стало</a:t>
            </a:r>
            <a:endParaRPr lang="ru-RU" sz="2800" b="1" dirty="0">
              <a:latin typeface="Arial Narrow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427984" y="609776"/>
            <a:ext cx="0" cy="42940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876256" y="0"/>
            <a:ext cx="2398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Arial Narrow" pitchFamily="34" charset="0"/>
              </a:rPr>
              <a:t>Учебный корпус № 2 </a:t>
            </a:r>
            <a:endParaRPr lang="ru-RU" sz="1400" b="1" i="1" dirty="0">
              <a:latin typeface="Arial Narrow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03" y="1189842"/>
            <a:ext cx="4193338" cy="365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198290"/>
            <a:ext cx="4464497" cy="3651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427984" y="621138"/>
            <a:ext cx="0" cy="4294058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046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876256" cy="609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latin typeface="Arial Narrow" panose="020B0606020202030204" pitchFamily="34" charset="0"/>
              </a:rPr>
              <a:t>СОЗДАНИЕ ПРАКТИКО-ОРИЕНТИРОВАННОЙ ЭКСПЕРЕМЕНТАЛЬНОЙ ПЛОЩАДКИ 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8902" y="751164"/>
            <a:ext cx="1026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Было</a:t>
            </a:r>
            <a:endParaRPr lang="ru-RU" sz="2800" b="1" dirty="0"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94251" y="751164"/>
            <a:ext cx="1072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Стало</a:t>
            </a:r>
            <a:endParaRPr lang="ru-RU" sz="2800" b="1" dirty="0">
              <a:latin typeface="Arial Narrow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427984" y="609776"/>
            <a:ext cx="0" cy="42940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940513" y="-2889"/>
            <a:ext cx="23986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>
                <a:latin typeface="Arial Narrow" pitchFamily="34" charset="0"/>
              </a:rPr>
              <a:t>Теплицы для проведения практики и ведения экспериментальной работы студентами  естественно-технологического факультета</a:t>
            </a:r>
            <a:endParaRPr lang="ru-RU" sz="1200" b="1" i="1" dirty="0">
              <a:latin typeface="Arial Narrow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427984" y="621138"/>
            <a:ext cx="0" cy="4294058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kalabkina\Desktop\IMG-20191218-WA0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33921"/>
            <a:ext cx="4104456" cy="356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kalabkina\Desktop\Теплиц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33921"/>
            <a:ext cx="4344028" cy="3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83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876256" cy="621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latin typeface="Arial Narrow" panose="020B0606020202030204" pitchFamily="34" charset="0"/>
              </a:rPr>
              <a:t>СОЗДАНИЕ НАУЧНО-ОБРАЗОВАТЕЛЬНОГО ЦЕНТРА ПРОДВИЖЕНИЯ РОДНОГО ЯЗЫКА И ЛИТЕРАТУРЫ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8902" y="621138"/>
            <a:ext cx="1026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Было</a:t>
            </a:r>
            <a:endParaRPr lang="ru-RU" sz="2800" b="1" dirty="0"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2200" y="609776"/>
            <a:ext cx="1072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Стало</a:t>
            </a:r>
            <a:endParaRPr lang="ru-RU" sz="2800" b="1" dirty="0">
              <a:latin typeface="Arial Narrow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427984" y="609776"/>
            <a:ext cx="0" cy="42940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almyasheva\Desktop\Было стало\было стало\было стало\было стало налдеева\20190401_1042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03" y="1230006"/>
            <a:ext cx="4127965" cy="350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316" y="1244637"/>
            <a:ext cx="4428492" cy="348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4429053" y="595146"/>
            <a:ext cx="0" cy="4294058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6968404" y="112622"/>
            <a:ext cx="2175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latin typeface="Arial Narrow" pitchFamily="34" charset="0"/>
              </a:rPr>
              <a:t>Учебный корпус № 5</a:t>
            </a:r>
          </a:p>
        </p:txBody>
      </p:sp>
    </p:spTree>
    <p:extLst>
      <p:ext uri="{BB962C8B-B14F-4D97-AF65-F5344CB8AC3E}">
        <p14:creationId xmlns:p14="http://schemas.microsoft.com/office/powerpoint/2010/main" val="425795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876256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prstClr val="white"/>
                </a:solidFill>
                <a:latin typeface="Arial Narrow" pitchFamily="34" charset="0"/>
              </a:rPr>
              <a:t>   </a:t>
            </a:r>
            <a:r>
              <a:rPr lang="ru-RU" sz="2000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СОЗДАНИЕ МОБИЛЬНОЙ СТУДИИ </a:t>
            </a:r>
            <a:endParaRPr lang="ru-RU" sz="20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8902" y="621138"/>
            <a:ext cx="1026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  <a:latin typeface="Arial Narrow" pitchFamily="34" charset="0"/>
              </a:rPr>
              <a:t>Было</a:t>
            </a:r>
            <a:endParaRPr lang="ru-RU" sz="2800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2200" y="609776"/>
            <a:ext cx="1072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  <a:latin typeface="Arial Narrow" pitchFamily="34" charset="0"/>
              </a:rPr>
              <a:t>Стало</a:t>
            </a:r>
            <a:endParaRPr lang="ru-RU" sz="2800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427984" y="609776"/>
            <a:ext cx="0" cy="42940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942051" y="0"/>
            <a:ext cx="2398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prstClr val="black"/>
                </a:solidFill>
                <a:latin typeface="Arial Narrow" pitchFamily="34" charset="0"/>
              </a:rPr>
              <a:t>Киноконцертный зал главного учебного корпуса</a:t>
            </a:r>
            <a:endParaRPr lang="ru-RU" sz="1400" b="1" i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260271"/>
            <a:ext cx="4104457" cy="347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617" y="1260272"/>
            <a:ext cx="4416872" cy="3471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4443683" y="621138"/>
            <a:ext cx="0" cy="4294058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83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876256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prstClr val="white"/>
                </a:solidFill>
              </a:rPr>
              <a:t>    </a:t>
            </a:r>
            <a:r>
              <a:rPr lang="ru-RU" sz="2000" b="1" dirty="0" smtClean="0">
                <a:solidFill>
                  <a:prstClr val="white"/>
                </a:solidFill>
                <a:latin typeface="Arial Narrow" pitchFamily="34" charset="0"/>
              </a:rPr>
              <a:t>ОРГАНИЗАЦИЯ ГОРЯЧЕГО ПИТАНИЯ </a:t>
            </a:r>
            <a:endParaRPr lang="ru-RU" sz="20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8902" y="621138"/>
            <a:ext cx="1026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  <a:latin typeface="Arial Narrow" pitchFamily="34" charset="0"/>
              </a:rPr>
              <a:t>Было</a:t>
            </a:r>
            <a:endParaRPr lang="ru-RU" sz="2800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2200" y="609776"/>
            <a:ext cx="1072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  <a:latin typeface="Arial Narrow" pitchFamily="34" charset="0"/>
              </a:rPr>
              <a:t>Стало</a:t>
            </a:r>
            <a:endParaRPr lang="ru-RU" sz="2800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427984" y="609776"/>
            <a:ext cx="0" cy="42940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020272" y="0"/>
            <a:ext cx="2398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prstClr val="black"/>
                </a:solidFill>
                <a:latin typeface="Arial Narrow" pitchFamily="34" charset="0"/>
              </a:rPr>
              <a:t>Буфет главного </a:t>
            </a:r>
          </a:p>
          <a:p>
            <a:r>
              <a:rPr lang="ru-RU" sz="1400" b="1" i="1" dirty="0" smtClean="0">
                <a:solidFill>
                  <a:prstClr val="black"/>
                </a:solidFill>
                <a:latin typeface="Arial Narrow" pitchFamily="34" charset="0"/>
              </a:rPr>
              <a:t>учебного корпуса</a:t>
            </a:r>
            <a:endParaRPr lang="ru-RU" sz="1400" b="1" i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00898"/>
            <a:ext cx="4104456" cy="377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163" y="1144358"/>
            <a:ext cx="4383465" cy="3712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443683" y="621138"/>
            <a:ext cx="0" cy="4294058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87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876256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prstClr val="white"/>
                </a:solidFill>
              </a:rPr>
              <a:t>    </a:t>
            </a:r>
            <a:r>
              <a:rPr lang="ru-RU" sz="2000" b="1" dirty="0" smtClean="0">
                <a:solidFill>
                  <a:prstClr val="white"/>
                </a:solidFill>
                <a:latin typeface="Arial Narrow" pitchFamily="34" charset="0"/>
              </a:rPr>
              <a:t>ОРГАНИЗАЦИЯ ГОРЯЧЕГО ПИТАНИЯ </a:t>
            </a:r>
            <a:endParaRPr lang="ru-RU" sz="20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8902" y="621138"/>
            <a:ext cx="1026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  <a:latin typeface="Arial Narrow" pitchFamily="34" charset="0"/>
              </a:rPr>
              <a:t>Было</a:t>
            </a:r>
            <a:endParaRPr lang="ru-RU" sz="2800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2200" y="609776"/>
            <a:ext cx="1072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  <a:latin typeface="Arial Narrow" pitchFamily="34" charset="0"/>
              </a:rPr>
              <a:t>Стало</a:t>
            </a:r>
            <a:endParaRPr lang="ru-RU" sz="2800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427984" y="609776"/>
            <a:ext cx="0" cy="42940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020272" y="0"/>
            <a:ext cx="2398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prstClr val="black"/>
                </a:solidFill>
                <a:latin typeface="Arial Narrow" pitchFamily="34" charset="0"/>
              </a:rPr>
              <a:t>Буфет главного </a:t>
            </a:r>
          </a:p>
          <a:p>
            <a:r>
              <a:rPr lang="ru-RU" sz="1400" b="1" i="1" dirty="0" smtClean="0">
                <a:solidFill>
                  <a:prstClr val="black"/>
                </a:solidFill>
                <a:latin typeface="Arial Narrow" pitchFamily="34" charset="0"/>
              </a:rPr>
              <a:t>учебного корпуса</a:t>
            </a:r>
            <a:endParaRPr lang="ru-RU" sz="1400" b="1" i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443683" y="621138"/>
            <a:ext cx="0" cy="4294058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78099"/>
            <a:ext cx="4392488" cy="3261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78099"/>
            <a:ext cx="4228212" cy="326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713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876256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prstClr val="white"/>
                </a:solidFill>
              </a:rPr>
              <a:t>   </a:t>
            </a:r>
            <a:r>
              <a:rPr lang="ru-RU" sz="2000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СОЗДАНИЕ НЕТВОРКИНГ ЗОН </a:t>
            </a:r>
            <a:endParaRPr lang="ru-RU" sz="20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8902" y="621138"/>
            <a:ext cx="1026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  <a:latin typeface="Arial Narrow" pitchFamily="34" charset="0"/>
              </a:rPr>
              <a:t>Было</a:t>
            </a:r>
            <a:endParaRPr lang="ru-RU" sz="2800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2200" y="609776"/>
            <a:ext cx="1072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  <a:latin typeface="Arial Narrow" pitchFamily="34" charset="0"/>
              </a:rPr>
              <a:t>Стало</a:t>
            </a:r>
            <a:endParaRPr lang="ru-RU" sz="2800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427984" y="609776"/>
            <a:ext cx="0" cy="42940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863111" y="0"/>
            <a:ext cx="2398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prstClr val="black"/>
                </a:solidFill>
                <a:latin typeface="Arial Narrow" pitchFamily="34" charset="0"/>
              </a:rPr>
              <a:t>Холл 1 этажа, главный корпус </a:t>
            </a:r>
            <a:endParaRPr lang="ru-RU" sz="1400" b="1" i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19994"/>
            <a:ext cx="4248472" cy="3511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almyasheva\Desktop\Было стало\Новинки\IMG_05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19995"/>
            <a:ext cx="4454578" cy="351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443683" y="621138"/>
            <a:ext cx="0" cy="4294058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5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876256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latin typeface="Arial Narrow" pitchFamily="34" charset="0"/>
              </a:rPr>
              <a:t>   </a:t>
            </a:r>
            <a:r>
              <a:rPr lang="ru-RU" sz="2000" b="1" dirty="0" smtClean="0">
                <a:latin typeface="Arial Narrow" pitchFamily="34" charset="0"/>
              </a:rPr>
              <a:t>ОБОРУДОВАНИЕ ПЛОЩАДОК ДЛЯ ЗАНЯТИЙ СПОРТОМ 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8902" y="621138"/>
            <a:ext cx="1026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Было</a:t>
            </a:r>
            <a:endParaRPr lang="ru-RU" sz="2800" b="1" dirty="0"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2200" y="609776"/>
            <a:ext cx="1072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Стало</a:t>
            </a:r>
            <a:endParaRPr lang="ru-RU" sz="2800" b="1" dirty="0">
              <a:latin typeface="Arial Narrow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427984" y="609776"/>
            <a:ext cx="0" cy="42940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876256" y="0"/>
            <a:ext cx="255331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i="1" dirty="0" smtClean="0">
                <a:latin typeface="Arial Narrow" pitchFamily="34" charset="0"/>
              </a:rPr>
              <a:t>Спортивный зал для учебных занятий, тренировок по боксу, фитнеса</a:t>
            </a:r>
            <a:endParaRPr lang="ru-RU" sz="1300" b="1" i="1" dirty="0"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14" y="1153049"/>
            <a:ext cx="4044154" cy="3628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53049"/>
            <a:ext cx="4363751" cy="3628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443683" y="621138"/>
            <a:ext cx="0" cy="4294058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153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6876256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    </a:t>
            </a:r>
            <a:r>
              <a:rPr lang="ru-RU" sz="2000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ПЕРЕХОД НА ФГОС 3++</a:t>
            </a:r>
            <a:endParaRPr lang="ru-RU" sz="20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3" y="419676"/>
            <a:ext cx="871296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Переход на новые федеральные государственные образовательные стандарты: </a:t>
            </a:r>
          </a:p>
          <a:p>
            <a:pPr algn="just">
              <a:lnSpc>
                <a:spcPct val="150000"/>
              </a:lnSpc>
            </a:pP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                         по </a:t>
            </a:r>
            <a:r>
              <a:rPr lang="ru-RU" b="1" dirty="0" smtClean="0">
                <a:solidFill>
                  <a:srgbClr val="4F81BD"/>
                </a:solidFill>
                <a:latin typeface="Arial Narrow" panose="020B0606020202030204" pitchFamily="34" charset="0"/>
              </a:rPr>
              <a:t>5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направлениям подготовки </a:t>
            </a:r>
            <a:r>
              <a:rPr lang="ru-RU" b="1" dirty="0" err="1" smtClean="0">
                <a:solidFill>
                  <a:srgbClr val="4F81BD"/>
                </a:solidFill>
                <a:latin typeface="Arial Narrow" panose="020B0606020202030204" pitchFamily="34" charset="0"/>
              </a:rPr>
              <a:t>бакалавриата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                        по </a:t>
            </a:r>
            <a:r>
              <a:rPr lang="ru-RU" b="1" dirty="0" smtClean="0">
                <a:solidFill>
                  <a:srgbClr val="4F81BD"/>
                </a:solidFill>
                <a:latin typeface="Arial Narrow" panose="020B0606020202030204" pitchFamily="34" charset="0"/>
              </a:rPr>
              <a:t>5 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направлениям подготовки </a:t>
            </a:r>
            <a:r>
              <a:rPr lang="ru-RU" b="1" dirty="0" smtClean="0">
                <a:solidFill>
                  <a:srgbClr val="4F81BD"/>
                </a:solidFill>
                <a:latin typeface="Arial Narrow" panose="020B0606020202030204" pitchFamily="34" charset="0"/>
              </a:rPr>
              <a:t> магистратуры.</a:t>
            </a:r>
          </a:p>
          <a:p>
            <a:pPr algn="just"/>
            <a:endParaRPr lang="ru-RU" sz="1200" b="1" dirty="0" smtClean="0">
              <a:solidFill>
                <a:srgbClr val="4F81BD"/>
              </a:solidFill>
              <a:latin typeface="Arial Narrow" panose="020B0606020202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4F81BD"/>
                </a:solidFill>
                <a:latin typeface="Arial Narrow" panose="020B0606020202030204" pitchFamily="34" charset="0"/>
              </a:rPr>
              <a:t>Модульные 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учебные планы: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                         по </a:t>
            </a:r>
            <a:r>
              <a:rPr lang="ru-RU" b="1" dirty="0" smtClean="0">
                <a:solidFill>
                  <a:srgbClr val="4F81BD"/>
                </a:solidFill>
                <a:latin typeface="Arial Narrow" panose="020B0606020202030204" pitchFamily="34" charset="0"/>
              </a:rPr>
              <a:t>36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основным образовательным программам </a:t>
            </a:r>
            <a:r>
              <a:rPr lang="ru-RU" b="1" dirty="0" err="1">
                <a:solidFill>
                  <a:srgbClr val="4F81BD"/>
                </a:solidFill>
                <a:latin typeface="Arial Narrow" panose="020B0606020202030204" pitchFamily="34" charset="0"/>
              </a:rPr>
              <a:t>бакалавриата</a:t>
            </a:r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                          по </a:t>
            </a:r>
            <a:r>
              <a:rPr lang="ru-RU" b="1" dirty="0" smtClean="0">
                <a:solidFill>
                  <a:srgbClr val="4F81BD"/>
                </a:solidFill>
                <a:latin typeface="Arial Narrow" panose="020B0606020202030204" pitchFamily="34" charset="0"/>
              </a:rPr>
              <a:t>27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</a:rPr>
              <a:t>основным 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образовательным </a:t>
            </a:r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</a:rPr>
              <a:t>программам </a:t>
            </a:r>
            <a:r>
              <a:rPr lang="ru-RU" b="1" dirty="0" smtClean="0">
                <a:solidFill>
                  <a:srgbClr val="4F81BD"/>
                </a:solidFill>
                <a:latin typeface="Arial Narrow" panose="020B0606020202030204" pitchFamily="34" charset="0"/>
              </a:rPr>
              <a:t>магистратуры</a:t>
            </a:r>
            <a:r>
              <a:rPr lang="ru-RU" sz="1600" b="1" dirty="0">
                <a:solidFill>
                  <a:srgbClr val="4F81BD"/>
                </a:solidFill>
                <a:latin typeface="Arial Narrow" panose="020B060602020203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1200" b="1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Основные образовательные программы учитывают: 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                          требования </a:t>
            </a:r>
            <a:r>
              <a:rPr lang="ru-RU" b="1" dirty="0">
                <a:solidFill>
                  <a:srgbClr val="4F81BD"/>
                </a:solidFill>
                <a:latin typeface="Arial Narrow" panose="020B0606020202030204" pitchFamily="34" charset="0"/>
              </a:rPr>
              <a:t>профессиональных стандартов</a:t>
            </a:r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</a:rPr>
              <a:t>, </a:t>
            </a:r>
            <a:endParaRPr lang="ru-RU" b="1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                          базовые принципы </a:t>
            </a:r>
            <a:r>
              <a:rPr lang="ru-RU" b="1" dirty="0">
                <a:solidFill>
                  <a:srgbClr val="4F81BD"/>
                </a:solidFill>
                <a:latin typeface="Arial Narrow" panose="020B0606020202030204" pitchFamily="34" charset="0"/>
              </a:rPr>
              <a:t>«</a:t>
            </a:r>
            <a:r>
              <a:rPr lang="ru-RU" b="1" dirty="0" err="1">
                <a:solidFill>
                  <a:srgbClr val="4F81BD"/>
                </a:solidFill>
                <a:latin typeface="Arial Narrow" panose="020B0606020202030204" pitchFamily="34" charset="0"/>
              </a:rPr>
              <a:t>Ворлдскиллс</a:t>
            </a:r>
            <a:r>
              <a:rPr lang="ru-RU" b="1" dirty="0">
                <a:solidFill>
                  <a:srgbClr val="4F81BD"/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smtClean="0">
                <a:solidFill>
                  <a:srgbClr val="4F81BD"/>
                </a:solidFill>
                <a:latin typeface="Arial Narrow" panose="020B0606020202030204" pitchFamily="34" charset="0"/>
              </a:rPr>
              <a:t>Россия».</a:t>
            </a:r>
            <a:endParaRPr lang="ru-RU" sz="1600" b="1" dirty="0" smtClean="0">
              <a:solidFill>
                <a:srgbClr val="4F81BD"/>
              </a:solidFill>
              <a:latin typeface="Arial Narrow" panose="020B0606020202030204" pitchFamily="34" charset="0"/>
            </a:endParaRPr>
          </a:p>
          <a:p>
            <a:r>
              <a:rPr lang="ru-RU" sz="1600" dirty="0" smtClean="0">
                <a:solidFill>
                  <a:srgbClr val="4F81BD"/>
                </a:solidFill>
              </a:rPr>
              <a:t> </a:t>
            </a:r>
          </a:p>
          <a:p>
            <a:endParaRPr lang="ru-RU" sz="1600" dirty="0" smtClean="0">
              <a:solidFill>
                <a:srgbClr val="4F81BD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78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876256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000" b="1" dirty="0" smtClean="0">
                <a:solidFill>
                  <a:prstClr val="white"/>
                </a:solidFill>
                <a:latin typeface="Arial Narrow" pitchFamily="34" charset="0"/>
              </a:rPr>
              <a:t> ОБОРУДОВАНИЕ </a:t>
            </a:r>
            <a:r>
              <a:rPr lang="ru-RU" sz="2000" b="1" dirty="0">
                <a:solidFill>
                  <a:prstClr val="white"/>
                </a:solidFill>
                <a:latin typeface="Arial Narrow" pitchFamily="34" charset="0"/>
              </a:rPr>
              <a:t>ПЛОЩАОК ДЛЯ ЗАНЯТИЙ СПОРТОМ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98902" y="621138"/>
            <a:ext cx="1026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Было</a:t>
            </a:r>
            <a:endParaRPr lang="ru-RU" sz="2800" b="1" dirty="0"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2200" y="609776"/>
            <a:ext cx="1072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Стало</a:t>
            </a:r>
            <a:endParaRPr lang="ru-RU" sz="2800" b="1" dirty="0">
              <a:latin typeface="Arial Narrow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427984" y="609776"/>
            <a:ext cx="0" cy="42940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872783" y="0"/>
            <a:ext cx="239862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i="1" dirty="0" smtClean="0">
                <a:latin typeface="Arial Narrow" pitchFamily="34" charset="0"/>
              </a:rPr>
              <a:t>Спортивный зал для учебных занятий, тренировок по боксу, фитнеса</a:t>
            </a:r>
            <a:endParaRPr lang="ru-RU" sz="1300" b="1" i="1" dirty="0">
              <a:latin typeface="Arial Narrow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74326"/>
            <a:ext cx="4104456" cy="3729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74326"/>
            <a:ext cx="4387671" cy="3598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443683" y="621138"/>
            <a:ext cx="0" cy="4294058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855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876256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000" b="1" dirty="0">
                <a:solidFill>
                  <a:prstClr val="white"/>
                </a:solidFill>
                <a:latin typeface="Arial Narrow" pitchFamily="34" charset="0"/>
              </a:rPr>
              <a:t>ОБОРУДОВАНИЕ ПЛОЩАОК ДЛЯ ЗАНЯТИЙ СПОРТОМ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98902" y="621138"/>
            <a:ext cx="1026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Было</a:t>
            </a:r>
            <a:endParaRPr lang="ru-RU" sz="2800" b="1" dirty="0"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2200" y="609776"/>
            <a:ext cx="1072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Стало</a:t>
            </a:r>
            <a:endParaRPr lang="ru-RU" sz="2800" b="1" dirty="0">
              <a:latin typeface="Arial Narrow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427984" y="609776"/>
            <a:ext cx="0" cy="42940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876256" y="0"/>
            <a:ext cx="239862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i="1" dirty="0">
                <a:latin typeface="Arial Narrow" pitchFamily="34" charset="0"/>
              </a:rPr>
              <a:t>Спортивный зал для учебных занятий, тренировок по боксу, фитнеса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3807"/>
            <a:ext cx="4187923" cy="3530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264" y="1239431"/>
            <a:ext cx="4392488" cy="352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4443683" y="621138"/>
            <a:ext cx="0" cy="4294058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153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876256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    </a:t>
            </a:r>
            <a:r>
              <a:rPr lang="ru-RU" sz="2000" b="1" dirty="0" smtClean="0">
                <a:latin typeface="Arial Narrow" panose="020B0606020202030204" pitchFamily="34" charset="0"/>
              </a:rPr>
              <a:t>ФОРМИРОВАНИЕ БЕЗОПАСНОЙ СРЕДЫ   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8902" y="621138"/>
            <a:ext cx="1026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Было</a:t>
            </a:r>
            <a:endParaRPr lang="ru-RU" sz="2800" b="1" dirty="0"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2200" y="609776"/>
            <a:ext cx="1072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Стало</a:t>
            </a:r>
            <a:endParaRPr lang="ru-RU" sz="2800" b="1" dirty="0">
              <a:latin typeface="Arial Narrow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427984" y="609776"/>
            <a:ext cx="0" cy="42940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21095"/>
            <a:ext cx="4392487" cy="3665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61637" y="1556474"/>
            <a:ext cx="172701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dirty="0" smtClean="0">
                <a:latin typeface="Arial Narrow" pitchFamily="34" charset="0"/>
              </a:rPr>
              <a:t>0</a:t>
            </a:r>
            <a:endParaRPr lang="ru-RU" sz="15000" dirty="0">
              <a:latin typeface="Arial Narrow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443683" y="621138"/>
            <a:ext cx="0" cy="4294058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004064" y="41424"/>
            <a:ext cx="2066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Arial Narrow" pitchFamily="34" charset="0"/>
              </a:rPr>
              <a:t>Пропускная система, рамка металлоискателя </a:t>
            </a:r>
            <a:endParaRPr lang="ru-RU" sz="1400" b="1" i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90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876256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latin typeface="Arial Narrow" panose="020B0606020202030204" pitchFamily="34" charset="0"/>
              </a:rPr>
              <a:t>  </a:t>
            </a:r>
            <a:r>
              <a:rPr lang="ru-RU" sz="2000" b="1" dirty="0" smtClean="0">
                <a:latin typeface="Arial Narrow" panose="020B0606020202030204" pitchFamily="34" charset="0"/>
              </a:rPr>
              <a:t>ФОРМИРОВАНИЕ БЕЗОПАСНОЙ СРЕДЫ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8902" y="621138"/>
            <a:ext cx="1026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Было</a:t>
            </a:r>
            <a:endParaRPr lang="ru-RU" sz="2800" b="1" dirty="0"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2200" y="609776"/>
            <a:ext cx="1072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Стало</a:t>
            </a:r>
            <a:endParaRPr lang="ru-RU" sz="2800" b="1" dirty="0">
              <a:latin typeface="Arial Narrow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427984" y="609776"/>
            <a:ext cx="0" cy="42940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876256" y="103733"/>
            <a:ext cx="2398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Arial Narrow" pitchFamily="34" charset="0"/>
              </a:rPr>
              <a:t>План эвакуации при пожаре</a:t>
            </a:r>
            <a:endParaRPr lang="ru-RU" sz="1400" b="1" i="1" dirty="0">
              <a:latin typeface="Arial Narrow" pitchFamily="34" charset="0"/>
            </a:endParaRPr>
          </a:p>
        </p:txBody>
      </p:sp>
      <p:pic>
        <p:nvPicPr>
          <p:cNvPr id="1026" name="Picture 2" descr="C:\Users\kalabkina\Desktop\20191219_0845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6" y="1303434"/>
            <a:ext cx="4339409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4443683" y="621138"/>
            <a:ext cx="0" cy="4294058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kalabkina\Desktop\20191219_1217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5614"/>
            <a:ext cx="4434338" cy="355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18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876256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    </a:t>
            </a:r>
            <a:r>
              <a:rPr lang="ru-RU" sz="2000" b="1" dirty="0" smtClean="0">
                <a:latin typeface="Arial Narrow" panose="020B0606020202030204" pitchFamily="34" charset="0"/>
              </a:rPr>
              <a:t>ОБРАЗОВАНИЕ ДЛЯ ВСЕХ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09726" y="411510"/>
            <a:ext cx="1026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Было</a:t>
            </a:r>
            <a:endParaRPr lang="ru-RU" sz="2800" b="1" dirty="0"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7773" y="2214761"/>
            <a:ext cx="1288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rial Narrow" pitchFamily="34" charset="0"/>
              </a:rPr>
              <a:t>Стало</a:t>
            </a:r>
            <a:endParaRPr lang="ru-RU" sz="2800" b="1" dirty="0">
              <a:latin typeface="Arial Narrow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75171" y="2211710"/>
            <a:ext cx="885698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1" y="2737980"/>
            <a:ext cx="8818614" cy="2282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7773" y="786066"/>
            <a:ext cx="1064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>
                <a:latin typeface="Arial Narrow" pitchFamily="34" charset="0"/>
              </a:rPr>
              <a:t> 0</a:t>
            </a:r>
            <a:endParaRPr lang="ru-RU" sz="9600" dirty="0"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01611" y="-23854"/>
            <a:ext cx="23772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Arial Narrow" pitchFamily="34" charset="0"/>
              </a:rPr>
              <a:t>Устройство для маломобильных групп населения</a:t>
            </a:r>
            <a:endParaRPr lang="ru-RU" sz="1400" b="1" i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86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876256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    </a:t>
            </a:r>
            <a:r>
              <a:rPr lang="ru-RU" sz="2000" b="1" dirty="0" smtClean="0">
                <a:latin typeface="Arial Narrow" panose="020B0606020202030204" pitchFamily="34" charset="0"/>
              </a:rPr>
              <a:t>ТРАНСФОРМАЦИЯ ТЕРРИТОРИИ ИНСТИТУТА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5936" y="447651"/>
            <a:ext cx="1026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Было</a:t>
            </a:r>
            <a:endParaRPr lang="ru-RU" sz="2800" b="1" dirty="0"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7773" y="2726878"/>
            <a:ext cx="1288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Стало</a:t>
            </a:r>
            <a:endParaRPr lang="ru-RU" sz="2800" b="1" dirty="0">
              <a:latin typeface="Arial Narrow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80565" y="2751881"/>
            <a:ext cx="88569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51520" y="854779"/>
            <a:ext cx="8610818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155856"/>
            <a:ext cx="8686029" cy="1960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80565" y="2749722"/>
            <a:ext cx="885698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163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876256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   </a:t>
            </a:r>
            <a:r>
              <a:rPr lang="ru-RU" sz="2000" b="1" dirty="0" smtClean="0">
                <a:latin typeface="Arial Narrow" panose="020B0606020202030204" pitchFamily="34" charset="0"/>
              </a:rPr>
              <a:t>ТРАНСФОРМАЦИЯ ТЕРРИТОРИИ ИНСТИТУТА 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8902" y="621138"/>
            <a:ext cx="1026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Было</a:t>
            </a:r>
            <a:endParaRPr lang="ru-RU" sz="2800" b="1" dirty="0"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2200" y="609776"/>
            <a:ext cx="1072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Стало</a:t>
            </a:r>
            <a:endParaRPr lang="ru-RU" sz="2800" b="1" dirty="0">
              <a:latin typeface="Arial Narrow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427984" y="609776"/>
            <a:ext cx="0" cy="42940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27252"/>
            <a:ext cx="4224469" cy="340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27252"/>
            <a:ext cx="4453267" cy="340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443683" y="621138"/>
            <a:ext cx="0" cy="4294058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82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876256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     </a:t>
            </a:r>
            <a:r>
              <a:rPr lang="ru-RU" sz="2000" b="1" dirty="0" smtClean="0">
                <a:latin typeface="Arial Narrow" pitchFamily="34" charset="0"/>
              </a:rPr>
              <a:t>СОЗДАНИЕ КОРПОРАТИВНОЙ КУЛЬТУРЫ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8902" y="621138"/>
            <a:ext cx="1026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Было</a:t>
            </a:r>
            <a:endParaRPr lang="ru-RU" sz="2800" b="1" dirty="0"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2200" y="609776"/>
            <a:ext cx="1072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Стало</a:t>
            </a:r>
            <a:endParaRPr lang="ru-RU" sz="2800" b="1" dirty="0">
              <a:latin typeface="Arial Narrow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427984" y="609776"/>
            <a:ext cx="0" cy="42940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443683" y="621138"/>
            <a:ext cx="0" cy="4294058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kalabkina\Desktop\ZR7OypGb0o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7614"/>
            <a:ext cx="4435499" cy="341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98902" y="1506885"/>
            <a:ext cx="16561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0" dirty="0">
                <a:latin typeface="Arial Narrow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89112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876256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     </a:t>
            </a:r>
            <a:r>
              <a:rPr lang="ru-RU" sz="2000" b="1" dirty="0" smtClean="0">
                <a:latin typeface="Arial Narrow" pitchFamily="34" charset="0"/>
              </a:rPr>
              <a:t>СОЗДАНИЕ КОРПОРАТИВНОЙ КУЛЬТУРЫ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8902" y="621138"/>
            <a:ext cx="1026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Было</a:t>
            </a:r>
            <a:endParaRPr lang="ru-RU" sz="2800" b="1" dirty="0"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2200" y="609776"/>
            <a:ext cx="1072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Стало</a:t>
            </a:r>
            <a:endParaRPr lang="ru-RU" sz="2800" b="1" dirty="0">
              <a:latin typeface="Arial Narrow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427984" y="609776"/>
            <a:ext cx="0" cy="42940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443683" y="621138"/>
            <a:ext cx="0" cy="4294058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1403648" y="1419622"/>
            <a:ext cx="16561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0" dirty="0">
                <a:latin typeface="Arial Narrow" pitchFamily="34" charset="0"/>
              </a:rPr>
              <a:t>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76056" y="1448594"/>
            <a:ext cx="432047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8000" dirty="0">
                <a:solidFill>
                  <a:prstClr val="black"/>
                </a:solidFill>
                <a:latin typeface="Arial Narrow" pitchFamily="34" charset="0"/>
              </a:rPr>
              <a:t>МЫ</a:t>
            </a:r>
          </a:p>
        </p:txBody>
      </p:sp>
    </p:spTree>
    <p:extLst>
      <p:ext uri="{BB962C8B-B14F-4D97-AF65-F5344CB8AC3E}">
        <p14:creationId xmlns:p14="http://schemas.microsoft.com/office/powerpoint/2010/main" val="118501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6876256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latin typeface="Arial Narrow" panose="020B0606020202030204" pitchFamily="34" charset="0"/>
              </a:rPr>
              <a:t>     </a:t>
            </a:r>
            <a:r>
              <a:rPr lang="ru-RU" sz="2000" b="1" dirty="0" smtClean="0">
                <a:latin typeface="Arial Narrow" panose="020B0606020202030204" pitchFamily="34" charset="0"/>
              </a:rPr>
              <a:t>ПРОГРАМНЫЕ ДОКУМЕНТЫ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419676"/>
            <a:ext cx="8883650" cy="57246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П</a:t>
            </a:r>
            <a:r>
              <a:rPr lang="ru-RU" sz="1600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РОГРАММЫ РАЗВИТИЯ  </a:t>
            </a:r>
            <a:r>
              <a:rPr lang="ru-RU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Н</a:t>
            </a:r>
            <a:r>
              <a:rPr lang="ru-RU" sz="1600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АЦИОНАЛЬНЫХ ИССЛЕДОВАТЕЛЬСКИХ  УНИВЕРСИТЕТОВ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latin typeface="Arial Narrow" panose="020B0606020202030204" pitchFamily="34" charset="0"/>
              </a:rPr>
              <a:t> П</a:t>
            </a:r>
            <a:r>
              <a:rPr lang="ru-RU" sz="1600" b="1" dirty="0" smtClean="0">
                <a:latin typeface="Arial Narrow" panose="020B0606020202030204" pitchFamily="34" charset="0"/>
              </a:rPr>
              <a:t>РОГРАММЫ РАЗВИТИЯ ФЕДЕРАЛЬНЫХ УНИВЕРСИТЕТОВ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Д</a:t>
            </a:r>
            <a:r>
              <a:rPr lang="ru-RU" sz="1600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ОРОЖНЫЕ КАРТЫ УНИВЕРСИТЕТОВ УЧАСТНИКОВ  ПРОГРАММЫ ПОВЫШЕНИЯ </a:t>
            </a:r>
          </a:p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      </a:t>
            </a:r>
            <a:r>
              <a:rPr lang="ru-RU" sz="16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К</a:t>
            </a:r>
            <a:r>
              <a:rPr lang="ru-RU" sz="1600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ОНКУРЕНТНОСПОСОБНОСТИ  ВЕДУЩИХ  РОССИЙСКИХ УНИВЕРСИТЕТОВ («</a:t>
            </a:r>
            <a:r>
              <a:rPr lang="ru-RU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П</a:t>
            </a:r>
            <a:r>
              <a:rPr lang="ru-RU" sz="1600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РОЕКТ  5 ТОП 100»)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latin typeface="Arial Narrow" panose="020B0606020202030204" pitchFamily="34" charset="0"/>
              </a:rPr>
              <a:t>П</a:t>
            </a:r>
            <a:r>
              <a:rPr lang="ru-RU" sz="1600" b="1" dirty="0" smtClean="0">
                <a:latin typeface="Arial Narrow" panose="020B0606020202030204" pitchFamily="34" charset="0"/>
              </a:rPr>
              <a:t>РОГРАММЫ </a:t>
            </a:r>
            <a:r>
              <a:rPr lang="ru-RU" sz="1600" b="1" dirty="0">
                <a:latin typeface="Arial Narrow" panose="020B0606020202030204" pitchFamily="34" charset="0"/>
              </a:rPr>
              <a:t>РАЗВИТИЯ ОПОРНЫХ </a:t>
            </a:r>
            <a:r>
              <a:rPr lang="ru-RU" sz="1600" b="1" dirty="0" smtClean="0">
                <a:latin typeface="Arial Narrow" panose="020B0606020202030204" pitchFamily="34" charset="0"/>
              </a:rPr>
              <a:t>УНИВЕРСИТЕТОВ</a:t>
            </a:r>
            <a:endParaRPr lang="ru-RU" sz="1600" b="1" dirty="0" smtClean="0">
              <a:solidFill>
                <a:schemeClr val="accent1"/>
              </a:solidFill>
              <a:latin typeface="Arial Narrow" panose="020B0606020202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latin typeface="Arial Narrow" panose="020B0606020202030204" pitchFamily="34" charset="0"/>
              </a:rPr>
              <a:t>П</a:t>
            </a:r>
            <a:r>
              <a:rPr lang="ru-RU" sz="1600" b="1" dirty="0" smtClean="0">
                <a:latin typeface="Arial Narrow" panose="020B0606020202030204" pitchFamily="34" charset="0"/>
              </a:rPr>
              <a:t>РОГРАММЫ ДЕЯТЕЛЬНОСТИ ЦЕНТРОВ </a:t>
            </a:r>
            <a:r>
              <a:rPr lang="ru-RU" b="1" dirty="0" smtClean="0">
                <a:latin typeface="Arial Narrow" panose="020B0606020202030204" pitchFamily="34" charset="0"/>
              </a:rPr>
              <a:t>Н</a:t>
            </a:r>
            <a:r>
              <a:rPr lang="ru-RU" sz="1600" b="1" dirty="0" smtClean="0">
                <a:latin typeface="Arial Narrow" panose="020B0606020202030204" pitchFamily="34" charset="0"/>
              </a:rPr>
              <a:t>АЦИОНАЛЬНОЙ  ТЕХНОЛОГИЧЕСКОЙ  ИНИЦИАТИВЫ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latin typeface="Arial Narrow" panose="020B0606020202030204" pitchFamily="34" charset="0"/>
              </a:rPr>
              <a:t>П</a:t>
            </a:r>
            <a:r>
              <a:rPr lang="ru-RU" sz="1600" b="1" dirty="0" smtClean="0">
                <a:latin typeface="Arial Narrow" panose="020B0606020202030204" pitchFamily="34" charset="0"/>
              </a:rPr>
              <a:t>РОГРАММЫ ДЕЯТЕЛЬНОСТИ В  РАМКАХ  </a:t>
            </a:r>
            <a:r>
              <a:rPr lang="ru-RU" b="1" dirty="0" smtClean="0">
                <a:latin typeface="Arial Narrow" panose="020B0606020202030204" pitchFamily="34" charset="0"/>
              </a:rPr>
              <a:t>П</a:t>
            </a:r>
            <a:r>
              <a:rPr lang="ru-RU" sz="1600" b="1" dirty="0" smtClean="0">
                <a:latin typeface="Arial Narrow" panose="020B0606020202030204" pitchFamily="34" charset="0"/>
              </a:rPr>
              <a:t>ОСТАНОВЛЕНИЙ </a:t>
            </a:r>
            <a:r>
              <a:rPr lang="ru-RU" b="1" dirty="0" smtClean="0">
                <a:latin typeface="Arial Narrow" panose="020B0606020202030204" pitchFamily="34" charset="0"/>
              </a:rPr>
              <a:t>П</a:t>
            </a:r>
            <a:r>
              <a:rPr lang="ru-RU" sz="1600" b="1" dirty="0" smtClean="0">
                <a:latin typeface="Arial Narrow" panose="020B0606020202030204" pitchFamily="34" charset="0"/>
              </a:rPr>
              <a:t>РАВИТЕЛЬСТВА  №№ 218, 220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П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РОГРАММЫ ГРАНТОВ 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РФФИ, РНФ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latin typeface="Arial Narrow" panose="020B0606020202030204" pitchFamily="34" charset="0"/>
              </a:rPr>
              <a:t>П</a:t>
            </a:r>
            <a:r>
              <a:rPr lang="ru-RU" sz="1600" b="1" dirty="0" smtClean="0">
                <a:latin typeface="Arial Narrow" panose="020B0606020202030204" pitchFamily="34" charset="0"/>
              </a:rPr>
              <a:t>РОГРАММЫ НАУЧНО-ОБРАЗОВАТЕЛЬНЫХ ЦЕНТРОВ МИРОВОГО УРОВНЯ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П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РОГРАММЫ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И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ННОВАЦИОННЫХ  НАУЧНО-ТЕХНОЛОГИЧЕСКИХ ЦЕНТРОВ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Arial Narrow" panose="020B0606020202030204" pitchFamily="34" charset="0"/>
              </a:rPr>
              <a:t>ИНЫЕ ДОЛГОСРОЧНЫЕ СТРАТЕГИИ  И ОБЯЗАТЕЛЬСТВА УНИВЕРСИТЕТА</a:t>
            </a:r>
          </a:p>
          <a:p>
            <a:pPr>
              <a:lnSpc>
                <a:spcPct val="150000"/>
              </a:lnSpc>
            </a:pPr>
            <a:endParaRPr lang="ru-RU" sz="1600" dirty="0" smtClean="0">
              <a:solidFill>
                <a:schemeClr val="accent1"/>
              </a:solidFill>
              <a:latin typeface="Arial Narrow" panose="020B0606020202030204" pitchFamily="34" charset="0"/>
            </a:endParaRPr>
          </a:p>
          <a:p>
            <a:r>
              <a:rPr lang="ru-RU" sz="1600" dirty="0" smtClean="0">
                <a:solidFill>
                  <a:schemeClr val="accent1"/>
                </a:solidFill>
              </a:rPr>
              <a:t> </a:t>
            </a:r>
          </a:p>
          <a:p>
            <a:endParaRPr lang="ru-RU" sz="1600" dirty="0" smtClean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14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6876256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     </a:t>
            </a:r>
            <a:r>
              <a:rPr lang="ru-RU" sz="2000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ПРИЕМНАЯ КАМПАНИЯ 2019</a:t>
            </a:r>
            <a:endParaRPr lang="ru-RU" sz="20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3" y="419676"/>
            <a:ext cx="8712968" cy="4670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ru-RU" sz="1700" b="1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МОНИТОРИНГОВЫЕ  ПОКАЗАТЕЛИ  ЭФФЕКТИВНОСТИ  ДЕЯТЕЛЬНОСТИ  ИНСТИТУТА: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</a:rPr>
              <a:t>п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о образовательной деятельности : </a:t>
            </a:r>
          </a:p>
          <a:p>
            <a:pPr algn="just">
              <a:lnSpc>
                <a:spcPct val="150000"/>
              </a:lnSpc>
            </a:pP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     в</a:t>
            </a:r>
            <a:r>
              <a:rPr lang="ru-RU" b="1" dirty="0" smtClean="0">
                <a:solidFill>
                  <a:srgbClr val="4F81BD"/>
                </a:solidFill>
                <a:latin typeface="Arial Narrow" panose="020B0606020202030204" pitchFamily="34" charset="0"/>
              </a:rPr>
              <a:t> 2019 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году</a:t>
            </a:r>
            <a:r>
              <a:rPr lang="ru-RU" b="1" dirty="0" smtClean="0">
                <a:solidFill>
                  <a:srgbClr val="4F81BD"/>
                </a:solidFill>
                <a:latin typeface="Arial Narrow" panose="020B0606020202030204" pitchFamily="34" charset="0"/>
              </a:rPr>
              <a:t>  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средний бал ЕГЭ составил </a:t>
            </a:r>
            <a:r>
              <a:rPr lang="ru-RU" b="1" dirty="0" smtClean="0">
                <a:solidFill>
                  <a:srgbClr val="4F81BD"/>
                </a:solidFill>
                <a:latin typeface="Arial Narrow" panose="020B0606020202030204" pitchFamily="34" charset="0"/>
              </a:rPr>
              <a:t>66,12  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(в 2018 году  - 65,04).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</a:rPr>
              <a:t>п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о международной деятельности:</a:t>
            </a:r>
          </a:p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    в</a:t>
            </a:r>
            <a:r>
              <a:rPr lang="ru-RU" b="1" dirty="0" smtClean="0">
                <a:solidFill>
                  <a:srgbClr val="4F81BD"/>
                </a:solidFill>
                <a:latin typeface="Arial Narrow" panose="020B0606020202030204" pitchFamily="34" charset="0"/>
              </a:rPr>
              <a:t> 2019 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году</a:t>
            </a:r>
            <a:r>
              <a:rPr lang="ru-RU" b="1" dirty="0" smtClean="0">
                <a:solidFill>
                  <a:srgbClr val="4F81BD"/>
                </a:solidFill>
                <a:latin typeface="Arial Narrow" panose="020B0606020202030204" pitchFamily="34" charset="0"/>
              </a:rPr>
              <a:t>  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доля иностранных студентов составила 14,65 (в 2018 году – 13,03) </a:t>
            </a:r>
          </a:p>
          <a:p>
            <a:pPr algn="just">
              <a:lnSpc>
                <a:spcPct val="150000"/>
              </a:lnSpc>
            </a:pPr>
            <a:endParaRPr lang="ru-RU" sz="800" b="1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just"/>
            <a:endParaRPr lang="ru-RU" sz="1200" b="1" dirty="0" smtClean="0">
              <a:solidFill>
                <a:srgbClr val="4F81BD"/>
              </a:solidFill>
              <a:latin typeface="Arial Narrow" panose="020B060602020203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ЦЕЛЕВОЙ ПРИЕМ ОСУЩСТВЛЕН ПО НОВЫМ ПРАВИЛАМ И НА КОНКУРСНОЙ ОСНОВЕ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    Конкурс по целевому приему в</a:t>
            </a:r>
            <a:r>
              <a:rPr lang="ru-RU" b="1" dirty="0" smtClean="0">
                <a:solidFill>
                  <a:srgbClr val="4F81BD"/>
                </a:solidFill>
                <a:latin typeface="Arial Narrow" panose="020B0606020202030204" pitchFamily="34" charset="0"/>
              </a:rPr>
              <a:t> 2019 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году</a:t>
            </a:r>
            <a:r>
              <a:rPr lang="ru-RU" b="1" dirty="0" smtClean="0">
                <a:solidFill>
                  <a:srgbClr val="4F81BD"/>
                </a:solidFill>
                <a:latin typeface="Arial Narrow" panose="020B0606020202030204" pitchFamily="34" charset="0"/>
              </a:rPr>
              <a:t>  1,3 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человека на место  </a:t>
            </a:r>
            <a:endParaRPr lang="ru-RU" b="1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                          </a:t>
            </a:r>
            <a:r>
              <a:rPr lang="ru-RU" sz="1600" dirty="0" smtClean="0">
                <a:solidFill>
                  <a:srgbClr val="4F81BD"/>
                </a:solidFill>
              </a:rPr>
              <a:t> </a:t>
            </a:r>
          </a:p>
          <a:p>
            <a:endParaRPr lang="ru-RU" sz="1600" dirty="0" smtClean="0">
              <a:solidFill>
                <a:srgbClr val="4F81BD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76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859302" cy="483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/>
              <a:t>     </a:t>
            </a:r>
            <a:r>
              <a:rPr lang="ru-RU" sz="2000" b="1" dirty="0" smtClean="0">
                <a:latin typeface="Arial Narrow" panose="020B0606020202030204" pitchFamily="34" charset="0"/>
              </a:rPr>
              <a:t>МИССИИ  УНИВЕРСИТЕТА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483518"/>
            <a:ext cx="8641342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latin typeface="Arial Narrow" panose="020B0606020202030204" pitchFamily="34" charset="0"/>
              </a:rPr>
              <a:t>О</a:t>
            </a:r>
            <a:r>
              <a:rPr lang="ru-RU" sz="1600" b="1" dirty="0" smtClean="0">
                <a:latin typeface="Arial Narrow" panose="020B0606020202030204" pitchFamily="34" charset="0"/>
              </a:rPr>
              <a:t>БРАЗОВАТЕЛЬНАЯ  – </a:t>
            </a:r>
            <a:r>
              <a:rPr lang="ru-RU" sz="1600" b="1" dirty="0">
                <a:latin typeface="Arial Narrow" panose="020B0606020202030204" pitchFamily="34" charset="0"/>
              </a:rPr>
              <a:t>УНИВЕРСИТЕТ </a:t>
            </a:r>
            <a:r>
              <a:rPr lang="ru-RU" sz="1600" b="1" dirty="0" smtClean="0">
                <a:latin typeface="Arial Narrow" panose="020B0606020202030204" pitchFamily="34" charset="0"/>
              </a:rPr>
              <a:t>КАК ИНСТИТУТ ПОДГОТОВКИ КАДРОВ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Н</a:t>
            </a:r>
            <a:r>
              <a:rPr lang="ru-RU" sz="1600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АУЧНАЯ – УНИВЕРСИТЕТ КАК ФАБРИКА ЗНАНИЙ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latin typeface="Arial Narrow" panose="020B0606020202030204" pitchFamily="34" charset="0"/>
              </a:rPr>
              <a:t>И</a:t>
            </a:r>
            <a:r>
              <a:rPr lang="ru-RU" sz="1600" b="1" dirty="0" smtClean="0">
                <a:latin typeface="Arial Narrow" panose="020B0606020202030204" pitchFamily="34" charset="0"/>
              </a:rPr>
              <a:t>ННОВАЦИОННАЯ – УНИВЕРСИТЕТ КАК ИНСТИТУТ РАЗВИТИЯ  ВЫСОКОТЕХНОЛОГИЧНОГО БИЗНЕСА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М</a:t>
            </a:r>
            <a:r>
              <a:rPr lang="ru-RU" sz="1600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ЕЖДУНАРОДНАЯ </a:t>
            </a:r>
            <a:r>
              <a:rPr lang="ru-RU" sz="1600" b="1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–</a:t>
            </a:r>
            <a:r>
              <a:rPr lang="ru-RU" sz="1600" b="1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sz="1600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 УНИВЕРСИТЕТ КАК ИНСТИТУТ  АКАДЕМИЧЕСКОЙ ДИПЛОМАТИИ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latin typeface="Arial Narrow" panose="020B0606020202030204" pitchFamily="34" charset="0"/>
              </a:rPr>
              <a:t>С</a:t>
            </a:r>
            <a:r>
              <a:rPr lang="ru-RU" sz="1600" b="1" dirty="0" smtClean="0">
                <a:latin typeface="Arial Narrow" panose="020B0606020202030204" pitchFamily="34" charset="0"/>
              </a:rPr>
              <a:t>ОЦИАЛЬНАЯ – УНИВЕРСИТЕТ КАК ГАРАНТ ПРАВА ГРАЖДАН НА МЕЧТУ О ЛУЧШЕЙ ЖИЗНИ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К</a:t>
            </a:r>
            <a:r>
              <a:rPr lang="ru-RU" sz="1600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АДРОВАЯ – УНИВЕРСИТЕТ КАК РАБОТОДАТЕЛЬ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latin typeface="Arial Narrow" panose="020B0606020202030204" pitchFamily="34" charset="0"/>
              </a:rPr>
              <a:t>Р</a:t>
            </a:r>
            <a:r>
              <a:rPr lang="ru-RU" sz="1600" b="1" dirty="0" smtClean="0">
                <a:latin typeface="Arial Narrow" panose="020B0606020202030204" pitchFamily="34" charset="0"/>
              </a:rPr>
              <a:t>ЕГИОНАЛЬНАЯ – УНИВЕРСИТЕТ КАК ИНСТИТУТ  РАЗВИТИЯ РЕГИОНА/ МАКРОРЕГИОНА</a:t>
            </a:r>
            <a:endParaRPr lang="ru-RU" sz="16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62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6876256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/>
              <a:t>     </a:t>
            </a:r>
            <a:r>
              <a:rPr lang="ru-RU" sz="2000" b="1" dirty="0" smtClean="0">
                <a:latin typeface="Arial Narrow" panose="020B0606020202030204" pitchFamily="34" charset="0"/>
              </a:rPr>
              <a:t>ДОГОВАРИВАЮЩИЕСЯ СТОРОНЫ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627534"/>
            <a:ext cx="79928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ru-RU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МИНИСТЕРСТВО НАУКИ И ВЫСШЕГО  ОБРАЗОВАНИЯ </a:t>
            </a:r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(РЕГУЛЯТОР)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ru-RU" b="1" dirty="0" smtClean="0">
                <a:latin typeface="Arial Narrow" panose="020B0606020202030204" pitchFamily="34" charset="0"/>
              </a:rPr>
              <a:t>ПРОФИЛЬНЫЙ ФОИВ </a:t>
            </a:r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(УЧРЕДИТЕЛЬ)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ru-RU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ФОИВЫ ПО ОТРАСЛЯМ РАЗВИТИЯ  </a:t>
            </a:r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(АДМИНИСТРАТОРЫ НАЦ ПРОЕКТОВ)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ru-RU" b="1" dirty="0" smtClean="0">
                <a:latin typeface="Arial Narrow" panose="020B0606020202030204" pitchFamily="34" charset="0"/>
              </a:rPr>
              <a:t>РЕГИОНАЛЬНАЯ ВЛАСТЬ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ru-RU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БИЗНЕС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ru-RU" b="1" dirty="0" smtClean="0">
                <a:latin typeface="Arial Narrow" panose="020B0606020202030204" pitchFamily="34" charset="0"/>
              </a:rPr>
              <a:t>ИНСТИТУТЫ РАЗВИТИЯ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ru-RU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ГРАЖДАНСКОЕ ОБЩЕСТВО</a:t>
            </a:r>
            <a:endParaRPr lang="ru-RU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15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110"/>
            <a:ext cx="6892085" cy="478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    </a:t>
            </a:r>
            <a:r>
              <a:rPr lang="ru-RU" sz="2000" b="1" dirty="0" smtClean="0">
                <a:latin typeface="Arial Narrow" panose="020B0606020202030204" pitchFamily="34" charset="0"/>
              </a:rPr>
              <a:t>СТРУКТУРА ПРОГРАММЫ РАЗВИТИЯ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51520" y="1909972"/>
            <a:ext cx="2088232" cy="12961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ПРОГРАММА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РАЗВИТИЯ</a:t>
            </a:r>
            <a:endParaRPr lang="ru-RU" sz="2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615120" y="699542"/>
            <a:ext cx="6056619" cy="4320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УНИВЕРСИТЕТ </a:t>
            </a:r>
            <a:r>
              <a:rPr lang="ru-RU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СЕГОДНЯ. ОБЩИЕ ПОЛОЖЕНИЯ</a:t>
            </a:r>
            <a:endParaRPr lang="ru-RU" sz="1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642332" y="1347614"/>
            <a:ext cx="6008054" cy="4320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ЦЕЛЕВАЯ МОДЕЛЬ РАЗВИТИЯ УНИВЕРСИТЕТА (МОДЕЛЬ БУДУЩЕГО)</a:t>
            </a:r>
            <a:endParaRPr lang="ru-RU" sz="1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678718" y="1903581"/>
            <a:ext cx="6006056" cy="4320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80"/>
              </a:lnSpc>
            </a:pPr>
            <a:r>
              <a:rPr lang="ru-RU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МЕРОПРИЯТИЯ ПРОГРАММЫ РАЗВИТИЯ И ЭТАПЫ ИХ РЕАЛИЗАЦИИ</a:t>
            </a:r>
            <a:endParaRPr lang="ru-RU" sz="1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687039" y="2478940"/>
            <a:ext cx="5989415" cy="4320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ОБЕСПЕЧЕНИЕ ФИНАЛЬНОЙ УСТОЙЧИВОСТИ И РЕСУРСНОЕ ОБЕСПЕЧЕНИЕ ПРОГРАММЫ РАЗВИТИЯ</a:t>
            </a:r>
            <a:endParaRPr lang="ru-RU" sz="1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678722" y="3075806"/>
            <a:ext cx="5989414" cy="4320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ОЖИДАЕМЫЕ РЕЗУЛЬТАТЫ И РИСКИ РЕАЛИЗАЦИИ ПРОГРАММЫ РАЗВИТИЯ</a:t>
            </a:r>
            <a:endParaRPr lang="ru-RU" sz="1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702760" y="3651870"/>
            <a:ext cx="5973693" cy="4320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УПРАВЛЕНИЕ РЕАЛИЗАЦИЕЙ ПРОГРАММЫ</a:t>
            </a:r>
            <a:endParaRPr lang="ru-RU" sz="1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687039" y="4227934"/>
            <a:ext cx="5989417" cy="4320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ПРИЛОЖЕНИЯ</a:t>
            </a:r>
            <a:endParaRPr lang="ru-RU" sz="1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44" name="Левая фигурная скобка 43"/>
          <p:cNvSpPr/>
          <p:nvPr/>
        </p:nvSpPr>
        <p:spPr>
          <a:xfrm>
            <a:off x="2411760" y="843558"/>
            <a:ext cx="144016" cy="367240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12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Скругленный прямоугольник 62"/>
          <p:cNvSpPr/>
          <p:nvPr/>
        </p:nvSpPr>
        <p:spPr>
          <a:xfrm>
            <a:off x="323528" y="2005247"/>
            <a:ext cx="2880320" cy="12377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3585140" y="3795886"/>
            <a:ext cx="5091316" cy="10081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-9912"/>
            <a:ext cx="675078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latin typeface="Arial Narrow" panose="020B0606020202030204" pitchFamily="34" charset="0"/>
              </a:rPr>
              <a:t>    УНИВЕРСИТЕТ </a:t>
            </a:r>
            <a:r>
              <a:rPr lang="ru-RU" sz="2000" b="1" dirty="0">
                <a:latin typeface="Arial Narrow" panose="020B0606020202030204" pitchFamily="34" charset="0"/>
              </a:rPr>
              <a:t>СЕГОДНЯ  ОБЩИЕ ПОЛОЖЕНИЯ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63888" y="699542"/>
            <a:ext cx="5112568" cy="4320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3" name="Прямоугольник 112"/>
          <p:cNvSpPr/>
          <p:nvPr/>
        </p:nvSpPr>
        <p:spPr>
          <a:xfrm>
            <a:off x="3705482" y="3819693"/>
            <a:ext cx="49661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Narrow" pitchFamily="34" charset="0"/>
              </a:rPr>
              <a:t>Роль университета в решении задач социально-экономического развития в масштабе региона и федерального округа</a:t>
            </a:r>
          </a:p>
          <a:p>
            <a:pPr marL="228600" indent="-228600">
              <a:buAutoNum type="arabicPeriod" startAt="3"/>
            </a:pPr>
            <a:endParaRPr lang="ru-RU" b="1" dirty="0" smtClean="0"/>
          </a:p>
        </p:txBody>
      </p:sp>
      <p:sp>
        <p:nvSpPr>
          <p:cNvPr id="13" name="Прямоугольник 12"/>
          <p:cNvSpPr/>
          <p:nvPr/>
        </p:nvSpPr>
        <p:spPr>
          <a:xfrm>
            <a:off x="164477" y="2283718"/>
            <a:ext cx="32109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 Narrow" panose="020B0606020202030204" pitchFamily="34" charset="0"/>
              </a:rPr>
              <a:t>УНИВЕРСИТЕТ </a:t>
            </a:r>
            <a:r>
              <a:rPr lang="ru-RU" sz="2000" b="1" dirty="0" smtClean="0">
                <a:latin typeface="Arial Narrow" panose="020B0606020202030204" pitchFamily="34" charset="0"/>
              </a:rPr>
              <a:t>СЕГОДНЯ.  </a:t>
            </a:r>
            <a:r>
              <a:rPr lang="ru-RU" sz="2000" b="1" dirty="0">
                <a:latin typeface="Arial Narrow" panose="020B0606020202030204" pitchFamily="34" charset="0"/>
              </a:rPr>
              <a:t>ОБЩИЕ ПОЛОЖЕНИЯ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3563888" y="699542"/>
            <a:ext cx="34575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Narrow" pitchFamily="34" charset="0"/>
              </a:rPr>
              <a:t>Характеристика университета </a:t>
            </a:r>
          </a:p>
          <a:p>
            <a:pPr marL="228600" indent="-228600" algn="ctr">
              <a:buAutoNum type="arabicPeriod" startAt="3"/>
            </a:pPr>
            <a:endParaRPr lang="ru-RU" b="1" dirty="0" smtClean="0">
              <a:latin typeface="Arial Narrow" pitchFamily="34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3563888" y="1637386"/>
            <a:ext cx="5107726" cy="7183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3563888" y="2680633"/>
            <a:ext cx="5107726" cy="7552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3563888" y="1637387"/>
            <a:ext cx="5616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Narrow" pitchFamily="34" charset="0"/>
              </a:rPr>
              <a:t>Результаты и ключевые достижения реализации предыдущей программы развития 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3576230" y="2717507"/>
            <a:ext cx="51077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Narrow" pitchFamily="34" charset="0"/>
              </a:rPr>
              <a:t>Позиционирование университета. Ключевые проекты и партнеры, точки роста</a:t>
            </a:r>
          </a:p>
        </p:txBody>
      </p:sp>
      <p:sp>
        <p:nvSpPr>
          <p:cNvPr id="16" name="Левая фигурная скобка 15"/>
          <p:cNvSpPr/>
          <p:nvPr/>
        </p:nvSpPr>
        <p:spPr>
          <a:xfrm>
            <a:off x="3275856" y="915566"/>
            <a:ext cx="309284" cy="334837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51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Скругленный прямоугольник 58"/>
          <p:cNvSpPr/>
          <p:nvPr/>
        </p:nvSpPr>
        <p:spPr>
          <a:xfrm>
            <a:off x="611560" y="1910477"/>
            <a:ext cx="3024336" cy="12377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316564" y="2313334"/>
            <a:ext cx="4160635" cy="4744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6822790" cy="4629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    </a:t>
            </a:r>
          </a:p>
          <a:p>
            <a:r>
              <a:rPr lang="ru-RU" sz="2400" b="1" dirty="0" smtClean="0">
                <a:latin typeface="Arial Narrow" panose="020B0606020202030204" pitchFamily="34" charset="0"/>
              </a:rPr>
              <a:t>   </a:t>
            </a:r>
            <a:r>
              <a:rPr lang="ru-RU" sz="2000" b="1" dirty="0" smtClean="0">
                <a:latin typeface="Arial Narrow" panose="020B0606020202030204" pitchFamily="34" charset="0"/>
              </a:rPr>
              <a:t>ЦЕЛЕВАЯ </a:t>
            </a:r>
            <a:r>
              <a:rPr lang="ru-RU" sz="2000" b="1" dirty="0">
                <a:latin typeface="Arial Narrow" panose="020B0606020202030204" pitchFamily="34" charset="0"/>
              </a:rPr>
              <a:t>МОДЕЛЬ РАЗВИТИЯ УНИВЕРСИТЕТА</a:t>
            </a:r>
          </a:p>
          <a:p>
            <a:endParaRPr lang="ru-RU" sz="24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99796" y="843558"/>
            <a:ext cx="4160635" cy="7200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55976" y="2326109"/>
            <a:ext cx="4100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Маркетинговая стратегия университета</a:t>
            </a:r>
          </a:p>
          <a:p>
            <a:endParaRPr lang="ru-RU" sz="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83568" y="1923678"/>
            <a:ext cx="27788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 Narrow" panose="020B0606020202030204" pitchFamily="34" charset="0"/>
              </a:rPr>
              <a:t>ЦЕЛЕВАЯ МОДЕЛЬ РАЗВИТИЯ </a:t>
            </a:r>
            <a:r>
              <a:rPr lang="ru-RU" b="1" dirty="0" smtClean="0">
                <a:latin typeface="Arial Narrow" panose="020B0606020202030204" pitchFamily="34" charset="0"/>
              </a:rPr>
              <a:t>УНИВЕРСИТЕТА</a:t>
            </a:r>
          </a:p>
          <a:p>
            <a:pPr algn="ctr"/>
            <a:r>
              <a:rPr lang="ru-RU" b="1" dirty="0" smtClean="0">
                <a:latin typeface="Arial Narrow" panose="020B0606020202030204" pitchFamily="34" charset="0"/>
              </a:rPr>
              <a:t> </a:t>
            </a:r>
            <a:r>
              <a:rPr lang="ru-RU" b="1" dirty="0">
                <a:latin typeface="Arial Narrow" panose="020B0606020202030204" pitchFamily="34" charset="0"/>
              </a:rPr>
              <a:t>(МОДЕЛЬ БУДУЩЕГО)</a:t>
            </a: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316564" y="3544728"/>
            <a:ext cx="4160635" cy="5040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417688" y="3544728"/>
            <a:ext cx="3995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Механизмы развития университета</a:t>
            </a:r>
          </a:p>
          <a:p>
            <a:pPr algn="ctr"/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316564" y="845299"/>
            <a:ext cx="4143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Миссия, видение, стратегическая цель и задачи развития университета</a:t>
            </a:r>
            <a:endParaRPr lang="ru-RU" dirty="0" smtClean="0"/>
          </a:p>
        </p:txBody>
      </p:sp>
      <p:sp>
        <p:nvSpPr>
          <p:cNvPr id="14" name="Левая фигурная скобка 13"/>
          <p:cNvSpPr/>
          <p:nvPr/>
        </p:nvSpPr>
        <p:spPr>
          <a:xfrm>
            <a:off x="3923928" y="1059582"/>
            <a:ext cx="288032" cy="280831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98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Скругленный прямоугольник 70"/>
          <p:cNvSpPr/>
          <p:nvPr/>
        </p:nvSpPr>
        <p:spPr>
          <a:xfrm>
            <a:off x="107504" y="1995686"/>
            <a:ext cx="2808312" cy="12377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5110"/>
            <a:ext cx="6892085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 </a:t>
            </a:r>
            <a:r>
              <a:rPr lang="ru-RU" sz="2000" b="1" dirty="0">
                <a:latin typeface="Arial Narrow" panose="020B0606020202030204" pitchFamily="34" charset="0"/>
              </a:rPr>
              <a:t>МЕРОПРИЯТИЯ ПРОГРАММЫ </a:t>
            </a:r>
            <a:r>
              <a:rPr lang="ru-RU" sz="2000" b="1" dirty="0" smtClean="0">
                <a:latin typeface="Arial Narrow" panose="020B0606020202030204" pitchFamily="34" charset="0"/>
              </a:rPr>
              <a:t>РАЗВИТИЯ</a:t>
            </a:r>
            <a:endParaRPr lang="ru-RU" sz="20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059832" y="483518"/>
            <a:ext cx="5874462" cy="5760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80"/>
              </a:lnSpc>
            </a:pP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7504" y="2152903"/>
            <a:ext cx="28083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 Narrow" panose="020B0606020202030204" pitchFamily="34" charset="0"/>
              </a:rPr>
              <a:t>МЕРОПРИЯТИЯ ПРОГРАММЫ РАЗВИТИЯ И ЭТАПЫ ИХ РЕАЛИЗАЦИИ</a:t>
            </a: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3059832" y="1131590"/>
            <a:ext cx="5874462" cy="5612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>
              <a:buAutoNum type="arabicPeriod"/>
            </a:pPr>
            <a:r>
              <a:rPr lang="ru-RU" sz="800" b="1" dirty="0"/>
              <a:t>Совершенствование и модернизация научно-исследовательской деятельности</a:t>
            </a: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3090028" y="1779662"/>
            <a:ext cx="5844266" cy="5154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80"/>
              </a:lnSpc>
            </a:pP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3086024" y="2355726"/>
            <a:ext cx="5844267" cy="360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80"/>
              </a:lnSpc>
            </a:pP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3090027" y="2804853"/>
            <a:ext cx="5844267" cy="3522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80"/>
              </a:lnSpc>
            </a:pP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3090028" y="3291830"/>
            <a:ext cx="5844266" cy="7920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80"/>
              </a:lnSpc>
            </a:pP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3101644" y="4218390"/>
            <a:ext cx="5832650" cy="2975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80"/>
              </a:lnSpc>
            </a:pP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3121730" y="4650690"/>
            <a:ext cx="5812564" cy="3693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80"/>
              </a:lnSpc>
            </a:pP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59832" y="411510"/>
            <a:ext cx="553428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latin typeface="Arial Narrow" panose="020B0606020202030204" pitchFamily="34" charset="0"/>
              </a:rPr>
              <a:t>Совершенствования </a:t>
            </a:r>
            <a:r>
              <a:rPr lang="ru-RU" sz="1700" dirty="0">
                <a:latin typeface="Arial Narrow" panose="020B0606020202030204" pitchFamily="34" charset="0"/>
              </a:rPr>
              <a:t>и модернизация образовательной </a:t>
            </a:r>
            <a:r>
              <a:rPr lang="ru-RU" sz="1700" dirty="0" smtClean="0">
                <a:latin typeface="Arial Narrow" panose="020B0606020202030204" pitchFamily="34" charset="0"/>
              </a:rPr>
              <a:t>деятельности</a:t>
            </a:r>
            <a:endParaRPr lang="ru-RU" sz="1700" dirty="0">
              <a:latin typeface="Arial Narrow" panose="020B0606020202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59832" y="1059582"/>
            <a:ext cx="689336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>
                <a:latin typeface="Arial Narrow" panose="020B0606020202030204" pitchFamily="34" charset="0"/>
              </a:rPr>
              <a:t>Совершенствование и модернизация </a:t>
            </a:r>
            <a:r>
              <a:rPr lang="ru-RU" sz="1700" dirty="0" smtClean="0">
                <a:latin typeface="Arial Narrow" panose="020B0606020202030204" pitchFamily="34" charset="0"/>
              </a:rPr>
              <a:t>научно-</a:t>
            </a:r>
          </a:p>
          <a:p>
            <a:r>
              <a:rPr lang="ru-RU" sz="1700" dirty="0" smtClean="0">
                <a:latin typeface="Arial Narrow" panose="020B0606020202030204" pitchFamily="34" charset="0"/>
              </a:rPr>
              <a:t>исследовательской </a:t>
            </a:r>
            <a:r>
              <a:rPr lang="ru-RU" sz="1700" dirty="0">
                <a:latin typeface="Arial Narrow" panose="020B0606020202030204" pitchFamily="34" charset="0"/>
              </a:rPr>
              <a:t>деятельности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090027" y="1707654"/>
            <a:ext cx="565843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>
                <a:latin typeface="Arial Narrow" panose="020B0606020202030204" pitchFamily="34" charset="0"/>
              </a:rPr>
              <a:t>Совершенствование и </a:t>
            </a:r>
            <a:r>
              <a:rPr lang="ru-RU" sz="1700" dirty="0" smtClean="0">
                <a:latin typeface="Arial Narrow" panose="020B0606020202030204" pitchFamily="34" charset="0"/>
              </a:rPr>
              <a:t>модернизация инновационной деятельности</a:t>
            </a:r>
            <a:endParaRPr lang="ru-RU" sz="1700" dirty="0">
              <a:latin typeface="Arial Narrow" panose="020B0606020202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090030" y="2346434"/>
            <a:ext cx="551441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>
                <a:latin typeface="Arial Narrow" panose="020B0606020202030204" pitchFamily="34" charset="0"/>
              </a:rPr>
              <a:t>Совершенствование международной деятельности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059833" y="2787774"/>
            <a:ext cx="5976663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latin typeface="Arial Narrow" panose="020B0606020202030204" pitchFamily="34" charset="0"/>
              </a:rPr>
              <a:t> Кадровое </a:t>
            </a:r>
            <a:r>
              <a:rPr lang="ru-RU" sz="1700" dirty="0">
                <a:latin typeface="Arial Narrow" panose="020B0606020202030204" pitchFamily="34" charset="0"/>
              </a:rPr>
              <a:t>обеспечение и развитие кадрового </a:t>
            </a:r>
            <a:r>
              <a:rPr lang="ru-RU" sz="1700" dirty="0" smtClean="0">
                <a:latin typeface="Arial Narrow" panose="020B0606020202030204" pitchFamily="34" charset="0"/>
              </a:rPr>
              <a:t>потенциала </a:t>
            </a:r>
            <a:endParaRPr lang="ru-RU" sz="1700" dirty="0">
              <a:latin typeface="Arial Narrow" panose="020B060602020203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090030" y="3232596"/>
            <a:ext cx="594646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>
                <a:latin typeface="Arial Narrow" panose="020B0606020202030204" pitchFamily="34" charset="0"/>
              </a:rPr>
              <a:t>Совершенствование и модернизация </a:t>
            </a:r>
            <a:r>
              <a:rPr lang="ru-RU" sz="1700" dirty="0" smtClean="0">
                <a:latin typeface="Arial Narrow" panose="020B0606020202030204" pitchFamily="34" charset="0"/>
              </a:rPr>
              <a:t>имущественного</a:t>
            </a:r>
          </a:p>
          <a:p>
            <a:r>
              <a:rPr lang="ru-RU" sz="1700" dirty="0" smtClean="0">
                <a:latin typeface="Arial Narrow" panose="020B0606020202030204" pitchFamily="34" charset="0"/>
              </a:rPr>
              <a:t>комплекса </a:t>
            </a:r>
            <a:r>
              <a:rPr lang="ru-RU" sz="1700" dirty="0">
                <a:latin typeface="Arial Narrow" panose="020B0606020202030204" pitchFamily="34" charset="0"/>
              </a:rPr>
              <a:t>и </a:t>
            </a:r>
            <a:r>
              <a:rPr lang="ru-RU" sz="1700" dirty="0" smtClean="0">
                <a:latin typeface="Arial Narrow" panose="020B0606020202030204" pitchFamily="34" charset="0"/>
              </a:rPr>
              <a:t>оснащения </a:t>
            </a:r>
            <a:r>
              <a:rPr lang="ru-RU" sz="1700" dirty="0">
                <a:latin typeface="Arial Narrow" panose="020B0606020202030204" pitchFamily="34" charset="0"/>
              </a:rPr>
              <a:t>материально-технической базы </a:t>
            </a:r>
            <a:r>
              <a:rPr lang="ru-RU" sz="1700" dirty="0" smtClean="0">
                <a:latin typeface="Arial Narrow" panose="020B0606020202030204" pitchFamily="34" charset="0"/>
              </a:rPr>
              <a:t>университета</a:t>
            </a:r>
            <a:endParaRPr lang="ru-RU" sz="1700" dirty="0">
              <a:latin typeface="Arial Narrow" panose="020B060602020203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121730" y="4146634"/>
            <a:ext cx="4812536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700" dirty="0" smtClean="0">
                <a:latin typeface="Arial Narrow" panose="020B0606020202030204" pitchFamily="34" charset="0"/>
              </a:rPr>
              <a:t>Совершенствование </a:t>
            </a:r>
            <a:r>
              <a:rPr lang="ru-RU" sz="1700" dirty="0">
                <a:latin typeface="Arial Narrow" panose="020B0606020202030204" pitchFamily="34" charset="0"/>
              </a:rPr>
              <a:t>социально-воспитательной </a:t>
            </a:r>
            <a:r>
              <a:rPr lang="ru-RU" sz="1700" dirty="0" smtClean="0">
                <a:latin typeface="Arial Narrow" panose="020B0606020202030204" pitchFamily="34" charset="0"/>
              </a:rPr>
              <a:t>среды</a:t>
            </a:r>
            <a:endParaRPr lang="ru-RU" sz="1700" dirty="0">
              <a:latin typeface="Arial Narrow" panose="020B060602020203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21730" y="4635426"/>
            <a:ext cx="461862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>
                <a:latin typeface="Arial Narrow" panose="020B0606020202030204" pitchFamily="34" charset="0"/>
              </a:rPr>
              <a:t>Цифровая трансформация </a:t>
            </a:r>
            <a:r>
              <a:rPr lang="ru-RU" sz="1700" dirty="0" smtClean="0">
                <a:latin typeface="Arial Narrow" panose="020B0606020202030204" pitchFamily="34" charset="0"/>
              </a:rPr>
              <a:t>университета</a:t>
            </a:r>
            <a:endParaRPr lang="ru-RU" sz="1700" dirty="0"/>
          </a:p>
        </p:txBody>
      </p:sp>
      <p:sp>
        <p:nvSpPr>
          <p:cNvPr id="23" name="Левая фигурная скобка 22"/>
          <p:cNvSpPr/>
          <p:nvPr/>
        </p:nvSpPr>
        <p:spPr>
          <a:xfrm>
            <a:off x="2915816" y="719286"/>
            <a:ext cx="144016" cy="409311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98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Скругленный прямоугольник 57"/>
          <p:cNvSpPr/>
          <p:nvPr/>
        </p:nvSpPr>
        <p:spPr>
          <a:xfrm>
            <a:off x="539552" y="1949093"/>
            <a:ext cx="2952328" cy="12377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5110"/>
            <a:ext cx="6892085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/>
              <a:t>   </a:t>
            </a:r>
            <a:r>
              <a:rPr lang="ru-RU" sz="2000" b="1" dirty="0">
                <a:latin typeface="Arial Narrow" panose="020B0606020202030204" pitchFamily="34" charset="0"/>
              </a:rPr>
              <a:t>РЕСУРСНОЕ </a:t>
            </a:r>
            <a:r>
              <a:rPr lang="ru-RU" sz="2000" b="1" dirty="0" smtClean="0">
                <a:latin typeface="Arial Narrow" panose="020B0606020202030204" pitchFamily="34" charset="0"/>
              </a:rPr>
              <a:t>ОБЕСПЕЧЕНИЕ</a:t>
            </a:r>
            <a:endParaRPr lang="ru-RU" sz="20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944730" y="987574"/>
            <a:ext cx="4803734" cy="11521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2019493"/>
            <a:ext cx="2952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 Narrow" panose="020B0606020202030204" pitchFamily="34" charset="0"/>
              </a:rPr>
              <a:t>ОБЕСПЕЧЕНИЕ ФИНАЛЬНОЙ УСТОЙЧИВОСТИ  </a:t>
            </a:r>
            <a:r>
              <a:rPr lang="ru-RU" b="1" dirty="0" smtClean="0">
                <a:latin typeface="Arial Narrow" panose="020B0606020202030204" pitchFamily="34" charset="0"/>
              </a:rPr>
              <a:t>И </a:t>
            </a:r>
            <a:r>
              <a:rPr lang="ru-RU" b="1" dirty="0">
                <a:latin typeface="Arial Narrow" panose="020B0606020202030204" pitchFamily="34" charset="0"/>
              </a:rPr>
              <a:t>РЕСУРСНОЕ ОБЕСПЕЧЕНИЕ ПРОГРАММЫ РАЗВИТИЯ</a:t>
            </a: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3921640" y="3075806"/>
            <a:ext cx="4826824" cy="11521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44730" y="1101973"/>
            <a:ext cx="48037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Ресурсный подход к стратегии. Управленческие и  организационно-управленческие практики. Человеческий </a:t>
            </a:r>
            <a:r>
              <a:rPr lang="ru-RU" dirty="0" smtClean="0">
                <a:latin typeface="Arial Narrow" panose="020B0606020202030204" pitchFamily="34" charset="0"/>
              </a:rPr>
              <a:t>капитал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21640" y="3293571"/>
            <a:ext cx="482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Финансовое обеспечение программы развития. Экономическая и финансовая </a:t>
            </a:r>
            <a:r>
              <a:rPr lang="ru-RU" dirty="0" smtClean="0">
                <a:latin typeface="Arial Narrow" panose="020B0606020202030204" pitchFamily="34" charset="0"/>
              </a:rPr>
              <a:t>модель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16" name="Левая фигурная скобка 15"/>
          <p:cNvSpPr/>
          <p:nvPr/>
        </p:nvSpPr>
        <p:spPr>
          <a:xfrm>
            <a:off x="3563888" y="1347614"/>
            <a:ext cx="216024" cy="244827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98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110"/>
            <a:ext cx="6892085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  </a:t>
            </a:r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ОЖИДАЕМЫЕ </a:t>
            </a:r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РЕЗУЛЬТАТЫ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248472" y="699542"/>
            <a:ext cx="4427984" cy="9361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>
              <a:buAutoNum type="arabicPeriod"/>
            </a:pPr>
            <a:r>
              <a:rPr lang="ru-RU" sz="800" b="1" dirty="0"/>
              <a:t>Анализ основных разрывов между текущими целевыми значениями показателей и характеристиками.</a:t>
            </a: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3568" y="2126074"/>
            <a:ext cx="2808312" cy="12377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 Narrow" panose="020B0606020202030204" pitchFamily="34" charset="0"/>
              </a:rPr>
              <a:t>ОЖИДАЕМЫЕ РЕЗУЛЬТАТЫ И РИСКИ РЕАЛИЗАЦИИ ПРОГРАММЫ РАЗВИТИЯ</a:t>
            </a: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248472" y="1851669"/>
            <a:ext cx="4427984" cy="6463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248472" y="4011910"/>
            <a:ext cx="4427984" cy="7920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48472" y="69954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Анализ основных разрывов между текущими целевыми значениями показателей и </a:t>
            </a:r>
            <a:r>
              <a:rPr lang="ru-RU" dirty="0" smtClean="0">
                <a:latin typeface="Arial Narrow" panose="020B0606020202030204" pitchFamily="34" charset="0"/>
              </a:rPr>
              <a:t>характеристиками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4248472" y="2801402"/>
            <a:ext cx="4427984" cy="9097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48472" y="1851670"/>
            <a:ext cx="4427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Сценарии развития университета (базовый </a:t>
            </a:r>
            <a:r>
              <a:rPr lang="ru-RU" dirty="0" smtClean="0">
                <a:latin typeface="Arial Narrow" panose="020B0606020202030204" pitchFamily="34" charset="0"/>
              </a:rPr>
              <a:t>целевой, например)</a:t>
            </a:r>
            <a:endParaRPr lang="ru-RU" sz="8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248472" y="2787774"/>
            <a:ext cx="4427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Ожидаемые результаты. Оценка социально-экономической эффективности программы </a:t>
            </a:r>
            <a:r>
              <a:rPr lang="ru-RU" dirty="0" smtClean="0">
                <a:latin typeface="Arial Narrow" panose="020B0606020202030204" pitchFamily="34" charset="0"/>
              </a:rPr>
              <a:t>развития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268463" y="4074626"/>
            <a:ext cx="44079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Потенциальные риски и меры по их </a:t>
            </a:r>
            <a:r>
              <a:rPr lang="ru-RU" dirty="0" smtClean="0">
                <a:latin typeface="Arial Narrow" panose="020B0606020202030204" pitchFamily="34" charset="0"/>
              </a:rPr>
              <a:t>преодолению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18" name="Левая фигурная скобка 17"/>
          <p:cNvSpPr/>
          <p:nvPr/>
        </p:nvSpPr>
        <p:spPr>
          <a:xfrm>
            <a:off x="3851920" y="1161207"/>
            <a:ext cx="288032" cy="321074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98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Скругленный прямоугольник 52"/>
          <p:cNvSpPr/>
          <p:nvPr/>
        </p:nvSpPr>
        <p:spPr>
          <a:xfrm>
            <a:off x="899592" y="1923678"/>
            <a:ext cx="2520280" cy="12377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 Narrow" pitchFamily="34" charset="0"/>
              </a:rPr>
              <a:t>УПРАВЛЕНИЕ РЕАЛИЗАЦИЕЙ ПРОГРАММЫ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5110"/>
            <a:ext cx="6892085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    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</a:t>
            </a:r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УПРАВЛЕНИЕ </a:t>
            </a:r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РЕАЛИЗАЦИЕЙ ПРОГРАММЫ</a:t>
            </a:r>
          </a:p>
          <a:p>
            <a:endParaRPr lang="ru-RU" sz="24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48336" y="592882"/>
            <a:ext cx="4392488" cy="8859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>
              <a:buAutoNum type="arabicPeriod"/>
            </a:pPr>
            <a:r>
              <a:rPr lang="ru-RU" sz="800" b="1" dirty="0"/>
              <a:t>Структура управления программой. Интеграция в общую систему управления университетом. </a:t>
            </a: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139952" y="1720428"/>
            <a:ext cx="4392488" cy="85132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148336" y="2760885"/>
            <a:ext cx="4467522" cy="12244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>
              <a:buAutoNum type="arabicPeriod"/>
            </a:pPr>
            <a:r>
              <a:rPr lang="ru-RU" sz="800" b="1" dirty="0"/>
              <a:t>Порядок взаимодействия при осуществлении внутреннего и внешнего контроля при реализации программы развития</a:t>
            </a: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223370" y="4227934"/>
            <a:ext cx="4392488" cy="6804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148336" y="555526"/>
            <a:ext cx="4384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Структура управления программой. Интеграция в общую систему управления </a:t>
            </a:r>
            <a:r>
              <a:rPr lang="ru-RU" dirty="0" smtClean="0">
                <a:latin typeface="Arial Narrow" panose="020B0606020202030204" pitchFamily="34" charset="0"/>
              </a:rPr>
              <a:t>университетом 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48170" y="1686924"/>
            <a:ext cx="4400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 Narrow" pitchFamily="34" charset="0"/>
              </a:rPr>
              <a:t>Система взаимодействия органов управления в процессе реализации </a:t>
            </a:r>
            <a:r>
              <a:rPr lang="ru-RU" dirty="0" smtClean="0">
                <a:latin typeface="Arial Narrow" pitchFamily="34" charset="0"/>
              </a:rPr>
              <a:t>программы</a:t>
            </a:r>
            <a:endParaRPr lang="ru-RU" dirty="0">
              <a:latin typeface="Arial Narrow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83211" y="2760885"/>
            <a:ext cx="58326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/>
            <a:r>
              <a:rPr lang="ru-RU" dirty="0">
                <a:latin typeface="Arial Narrow" panose="020B0606020202030204" pitchFamily="34" charset="0"/>
              </a:rPr>
              <a:t>Порядок взаимодействия при осуществлении внутреннего и внешнего контроля при реализации программы развития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211961" y="4227934"/>
            <a:ext cx="4403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Порядок внесения изменений в программу развития</a:t>
            </a:r>
          </a:p>
        </p:txBody>
      </p:sp>
      <p:sp>
        <p:nvSpPr>
          <p:cNvPr id="18" name="Левая фигурная скобка 17"/>
          <p:cNvSpPr/>
          <p:nvPr/>
        </p:nvSpPr>
        <p:spPr>
          <a:xfrm>
            <a:off x="3851920" y="843558"/>
            <a:ext cx="296416" cy="352839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98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110"/>
            <a:ext cx="6892085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  </a:t>
            </a:r>
            <a:r>
              <a:rPr lang="ru-RU" sz="2000" b="1" dirty="0" smtClean="0">
                <a:latin typeface="Arial Narrow" panose="020B0606020202030204" pitchFamily="34" charset="0"/>
              </a:rPr>
              <a:t>ПРИЛОЖЕНИЯ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0354" y="771550"/>
            <a:ext cx="4304652" cy="5760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: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899592" y="1923678"/>
            <a:ext cx="2592288" cy="12961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ПРИЛОЖЕНИЯ</a:t>
            </a:r>
            <a:endParaRPr lang="ru-RU" sz="20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180352" y="2068668"/>
            <a:ext cx="4319284" cy="7129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187668" y="3616217"/>
            <a:ext cx="4304652" cy="7810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134791" y="843558"/>
            <a:ext cx="3853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  План </a:t>
            </a:r>
            <a:r>
              <a:rPr lang="ru-RU" dirty="0">
                <a:latin typeface="Arial Narrow" panose="020B0606020202030204" pitchFamily="34" charset="0"/>
              </a:rPr>
              <a:t>реализации программы развития</a:t>
            </a:r>
            <a:endParaRPr lang="ru-RU" sz="8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299795" y="2069435"/>
            <a:ext cx="43046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Объем финансового обеспечения программы </a:t>
            </a:r>
            <a:r>
              <a:rPr lang="ru-RU" dirty="0" smtClean="0">
                <a:latin typeface="Arial Narrow" panose="020B0606020202030204" pitchFamily="34" charset="0"/>
              </a:rPr>
              <a:t>развития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299796" y="3651870"/>
            <a:ext cx="4069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Целевые показатели (индикаторы) программы </a:t>
            </a:r>
            <a:r>
              <a:rPr lang="ru-RU" dirty="0" smtClean="0">
                <a:latin typeface="Arial Narrow" panose="020B0606020202030204" pitchFamily="34" charset="0"/>
              </a:rPr>
              <a:t>развития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16" name="Левая фигурная скобка 15"/>
          <p:cNvSpPr/>
          <p:nvPr/>
        </p:nvSpPr>
        <p:spPr>
          <a:xfrm>
            <a:off x="3779912" y="982409"/>
            <a:ext cx="216024" cy="302433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98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6876256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     </a:t>
            </a:r>
            <a:r>
              <a:rPr lang="ru-RU" sz="2000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НОВЫЕ ОСНОВНЫЕ ОБРАЗОВАТЕЛЬНЫЕ ПРОГРАММЫ</a:t>
            </a:r>
            <a:endParaRPr lang="ru-RU" sz="20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3" y="419676"/>
            <a:ext cx="8712968" cy="5224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ru-RU" sz="800" b="1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направление подготовки высшего образования (</a:t>
            </a:r>
            <a:r>
              <a:rPr lang="ru-RU" sz="2000" b="1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бакалавриат</a:t>
            </a:r>
            <a:r>
              <a:rPr lang="ru-RU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ru-RU" sz="2000" b="1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   44.03.01 Педагогическое образование профиль </a:t>
            </a:r>
            <a:r>
              <a:rPr lang="ru-RU" sz="2000" b="1" dirty="0" smtClean="0">
                <a:solidFill>
                  <a:srgbClr val="4F81BD"/>
                </a:solidFill>
                <a:latin typeface="Arial Narrow" panose="020B0606020202030204" pitchFamily="34" charset="0"/>
              </a:rPr>
              <a:t>Технология</a:t>
            </a:r>
            <a:r>
              <a:rPr lang="ru-RU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900" b="1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направление подготовки  высшего образования (</a:t>
            </a:r>
            <a:r>
              <a:rPr lang="ru-RU" sz="2000" b="1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бакалавриат</a:t>
            </a:r>
            <a:r>
              <a:rPr lang="ru-RU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)  </a:t>
            </a:r>
          </a:p>
          <a:p>
            <a:pPr algn="just">
              <a:lnSpc>
                <a:spcPct val="150000"/>
              </a:lnSpc>
            </a:pPr>
            <a:r>
              <a:rPr lang="ru-RU" sz="2000" b="1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   44.03.05 Педагогическое образование (с двумя профилями подготовки)</a:t>
            </a:r>
          </a:p>
          <a:p>
            <a:pPr algn="just">
              <a:lnSpc>
                <a:spcPct val="150000"/>
              </a:lnSpc>
            </a:pPr>
            <a:r>
              <a:rPr lang="ru-RU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    профиль </a:t>
            </a:r>
            <a:r>
              <a:rPr lang="ru-RU" sz="2000" b="1" dirty="0" smtClean="0">
                <a:solidFill>
                  <a:srgbClr val="4F81BD"/>
                </a:solidFill>
                <a:latin typeface="Arial Narrow" panose="020B0606020202030204" pitchFamily="34" charset="0"/>
              </a:rPr>
              <a:t>Математика. Экономика.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800" b="1" dirty="0" smtClean="0">
              <a:solidFill>
                <a:srgbClr val="4F81BD"/>
              </a:solidFill>
              <a:latin typeface="Arial Narrow" panose="020B0606020202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специальность среднего профессионального образования </a:t>
            </a:r>
          </a:p>
          <a:p>
            <a:pPr algn="just">
              <a:lnSpc>
                <a:spcPct val="150000"/>
              </a:lnSpc>
            </a:pPr>
            <a:r>
              <a:rPr lang="ru-RU" sz="2000" b="1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   44.02.03 </a:t>
            </a:r>
            <a:r>
              <a:rPr lang="ru-RU" sz="2000" b="1" dirty="0" smtClean="0">
                <a:solidFill>
                  <a:srgbClr val="4F81BD"/>
                </a:solidFill>
                <a:latin typeface="Arial Narrow" panose="020B0606020202030204" pitchFamily="34" charset="0"/>
              </a:rPr>
              <a:t>Педагогика дополнительного образования</a:t>
            </a:r>
            <a:endParaRPr lang="ru-RU" sz="2000" b="1" dirty="0">
              <a:solidFill>
                <a:srgbClr val="4F81BD"/>
              </a:solidFill>
              <a:latin typeface="Arial Narrow" panose="020B060602020203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b="1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                          </a:t>
            </a:r>
            <a:r>
              <a:rPr lang="ru-RU" sz="1600" dirty="0" smtClean="0">
                <a:solidFill>
                  <a:srgbClr val="4F81BD"/>
                </a:solidFill>
              </a:rPr>
              <a:t> </a:t>
            </a:r>
          </a:p>
          <a:p>
            <a:endParaRPr lang="ru-RU" sz="1600" dirty="0" smtClean="0">
              <a:solidFill>
                <a:srgbClr val="4F81BD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11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110"/>
            <a:ext cx="6892085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  </a:t>
            </a:r>
            <a:r>
              <a:rPr lang="ru-RU" sz="2000" b="1" dirty="0" smtClean="0">
                <a:latin typeface="Arial Narrow" pitchFamily="34" charset="0"/>
              </a:rPr>
              <a:t>СТРУКТУРА ПРОГРАММЫ РАЗВИТИЯ</a:t>
            </a:r>
            <a:endParaRPr lang="ru-RU" sz="2000" b="1" dirty="0">
              <a:latin typeface="Arial Narrow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51520" y="1779662"/>
            <a:ext cx="2160240" cy="12961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ПРОГРАММА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РАЗВИТИЯ</a:t>
            </a:r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612091" y="569517"/>
            <a:ext cx="2682958" cy="4320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Arial Narrow" pitchFamily="34" charset="0"/>
              </a:rPr>
              <a:t>УНИВЕРСИТЕТ СЕГОДНЯ . </a:t>
            </a:r>
            <a:r>
              <a:rPr lang="ru-RU" sz="1100" b="1" dirty="0" smtClean="0">
                <a:solidFill>
                  <a:schemeClr val="tx1"/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676437" y="1133394"/>
            <a:ext cx="2626647" cy="5057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Arial Narrow" pitchFamily="34" charset="0"/>
              </a:rPr>
              <a:t>ЦЕЛЕВАЯ МОДЕЛЬ РАЗВИТИЯ УНИВЕРСИТЕТА (МОДЕЛЬ БУДУЩЕГО)</a:t>
            </a:r>
            <a:endParaRPr lang="ru-RU" sz="11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685581" y="1798790"/>
            <a:ext cx="2624647" cy="5428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80"/>
              </a:lnSpc>
            </a:pPr>
            <a:r>
              <a:rPr lang="ru-RU" sz="1100" b="1" dirty="0" smtClean="0">
                <a:solidFill>
                  <a:schemeClr val="tx1"/>
                </a:solidFill>
                <a:latin typeface="Arial Narrow" pitchFamily="34" charset="0"/>
              </a:rPr>
              <a:t>МЕРОПРИЯТИЯ ПРОГРАММЫ РАЗВИТИЯ И ЭТАПЫ ИХ РЕАЛИЗАЦИИ</a:t>
            </a:r>
            <a:endParaRPr lang="ru-RU" sz="11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693616" y="2468061"/>
            <a:ext cx="2592288" cy="5691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  <a:latin typeface="Arial Narrow" pitchFamily="34" charset="0"/>
              </a:rPr>
              <a:t>ОБЕСПЕЧЕНИЕ ФИНАЛЬНОЙ УСТОЙЧИВОСТИ И РЕСУРСНОЕ ОБЕСПЕЧЕНИЕ ПРОГРАММЫ РАЗВИТИЯ</a:t>
            </a:r>
            <a:endParaRPr lang="ru-RU" sz="105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722021" y="3176790"/>
            <a:ext cx="2592288" cy="5067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Arial Narrow" pitchFamily="34" charset="0"/>
              </a:rPr>
              <a:t>ОЖИДАЕМЫЕ РЕЗУЛЬТАТЫ И РИСКИ РЕАЛИЗАЦИИ ПРОГРАММЫ РАЗВИТИЯ</a:t>
            </a:r>
            <a:endParaRPr lang="ru-RU" sz="11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722209" y="3834092"/>
            <a:ext cx="2592288" cy="4320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Arial Narrow" pitchFamily="34" charset="0"/>
              </a:rPr>
              <a:t>УПРАВЛЕНИЕ РЕАЛИЗАЦИЕЙ ПРОГРАММЫ</a:t>
            </a:r>
            <a:endParaRPr lang="ru-RU" sz="11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733009" y="4412600"/>
            <a:ext cx="2592288" cy="4320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Arial Narrow" pitchFamily="34" charset="0"/>
              </a:rPr>
              <a:t>ПРИЛОЖЕНИЯ</a:t>
            </a:r>
            <a:r>
              <a:rPr lang="ru-RU" sz="1100" b="1" dirty="0" smtClean="0">
                <a:solidFill>
                  <a:schemeClr val="tx1"/>
                </a:solidFill>
              </a:rPr>
              <a:t>: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13" name="Прямоугольник 112"/>
          <p:cNvSpPr/>
          <p:nvPr/>
        </p:nvSpPr>
        <p:spPr>
          <a:xfrm>
            <a:off x="5481389" y="546156"/>
            <a:ext cx="349188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" b="1" dirty="0" smtClean="0">
                <a:latin typeface="Arial Narrow" pitchFamily="34" charset="0"/>
              </a:rPr>
              <a:t>1. Характеристика университета </a:t>
            </a:r>
          </a:p>
          <a:p>
            <a:r>
              <a:rPr lang="ru-RU" sz="600" b="1" dirty="0" smtClean="0">
                <a:latin typeface="Arial Narrow" pitchFamily="34" charset="0"/>
              </a:rPr>
              <a:t>2. Результаты и ключевые достижения реализации предыдущей программы развития </a:t>
            </a:r>
          </a:p>
          <a:p>
            <a:r>
              <a:rPr lang="ru-RU" sz="600" b="1" dirty="0" smtClean="0">
                <a:latin typeface="Arial Narrow" pitchFamily="34" charset="0"/>
              </a:rPr>
              <a:t>3. Позиционирование университета. Ключевые проекты и партнеры, точки роста.</a:t>
            </a:r>
          </a:p>
          <a:p>
            <a:r>
              <a:rPr lang="ru-RU" sz="600" b="1" dirty="0" smtClean="0">
                <a:latin typeface="Arial Narrow" pitchFamily="34" charset="0"/>
              </a:rPr>
              <a:t>4. Роль университета в решении задач социально-экономического развития в масштабе региона </a:t>
            </a:r>
          </a:p>
          <a:p>
            <a:r>
              <a:rPr lang="ru-RU" sz="600" b="1" dirty="0" smtClean="0">
                <a:latin typeface="Arial Narrow" pitchFamily="34" charset="0"/>
              </a:rPr>
              <a:t>и федерального округа.</a:t>
            </a:r>
          </a:p>
          <a:p>
            <a:pPr marL="228600" indent="-228600">
              <a:buAutoNum type="arabicPeriod" startAt="3"/>
            </a:pPr>
            <a:endParaRPr lang="ru-RU" sz="900" b="1" dirty="0" smtClean="0"/>
          </a:p>
        </p:txBody>
      </p:sp>
      <p:sp>
        <p:nvSpPr>
          <p:cNvPr id="117" name="Прямоугольник 116"/>
          <p:cNvSpPr/>
          <p:nvPr/>
        </p:nvSpPr>
        <p:spPr>
          <a:xfrm>
            <a:off x="5508104" y="2567975"/>
            <a:ext cx="3456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" b="1" dirty="0" smtClean="0"/>
              <a:t>1. Ресурсный подход к стратегии. Управленческие и  организационно-управленческие практики. Человеческий капитал.</a:t>
            </a:r>
          </a:p>
          <a:p>
            <a:r>
              <a:rPr lang="ru-RU" sz="600" b="1" dirty="0" smtClean="0"/>
              <a:t>2. Финансовое обеспечение программы развития. Экономическая и финансовая модель. </a:t>
            </a:r>
          </a:p>
        </p:txBody>
      </p:sp>
      <p:sp>
        <p:nvSpPr>
          <p:cNvPr id="118" name="Прямоугольник 117"/>
          <p:cNvSpPr/>
          <p:nvPr/>
        </p:nvSpPr>
        <p:spPr>
          <a:xfrm>
            <a:off x="5505285" y="3106989"/>
            <a:ext cx="34795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" b="1" dirty="0" smtClean="0">
                <a:latin typeface="Arial Narrow" pitchFamily="34" charset="0"/>
              </a:rPr>
              <a:t>1. Анализ основных разрывов между текущими целевыми значениями показателей и характеристиками.</a:t>
            </a:r>
          </a:p>
          <a:p>
            <a:r>
              <a:rPr lang="ru-RU" sz="600" b="1" dirty="0" smtClean="0">
                <a:latin typeface="Arial Narrow" pitchFamily="34" charset="0"/>
              </a:rPr>
              <a:t>2. Сценарии развития университета (базовый целевой, например)</a:t>
            </a:r>
          </a:p>
          <a:p>
            <a:r>
              <a:rPr lang="ru-RU" sz="600" b="1" dirty="0" smtClean="0">
                <a:latin typeface="Arial Narrow" pitchFamily="34" charset="0"/>
              </a:rPr>
              <a:t>3. Ожидаемые результаты. Оценка социально-экономической эффективности программы развития.</a:t>
            </a:r>
          </a:p>
          <a:p>
            <a:r>
              <a:rPr lang="ru-RU" sz="600" b="1" dirty="0" smtClean="0">
                <a:latin typeface="Arial Narrow" pitchFamily="34" charset="0"/>
              </a:rPr>
              <a:t>4. Потенциальные риски и меры по их преодолению.</a:t>
            </a:r>
          </a:p>
        </p:txBody>
      </p:sp>
      <p:sp>
        <p:nvSpPr>
          <p:cNvPr id="119" name="Прямоугольник 118"/>
          <p:cNvSpPr/>
          <p:nvPr/>
        </p:nvSpPr>
        <p:spPr>
          <a:xfrm>
            <a:off x="5516887" y="3795990"/>
            <a:ext cx="34563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" b="1" dirty="0" smtClean="0">
                <a:latin typeface="Arial Narrow" pitchFamily="34" charset="0"/>
              </a:rPr>
              <a:t>1. Структура управления программой. Интеграция в общую систему управления университетом. </a:t>
            </a:r>
          </a:p>
          <a:p>
            <a:r>
              <a:rPr lang="ru-RU" sz="600" b="1" dirty="0" smtClean="0">
                <a:latin typeface="Arial Narrow" pitchFamily="34" charset="0"/>
              </a:rPr>
              <a:t>2. Система взаимодействия органов управления в процессе реализации программы.</a:t>
            </a:r>
          </a:p>
          <a:p>
            <a:r>
              <a:rPr lang="ru-RU" sz="600" b="1" dirty="0" smtClean="0">
                <a:latin typeface="Arial Narrow" pitchFamily="34" charset="0"/>
              </a:rPr>
              <a:t>3. Порядок взаимодействия при осуществлении внутреннего и внешнего контроля при реализации программы развития</a:t>
            </a:r>
          </a:p>
          <a:p>
            <a:r>
              <a:rPr lang="ru-RU" sz="600" b="1" dirty="0" smtClean="0">
                <a:latin typeface="Arial Narrow" pitchFamily="34" charset="0"/>
              </a:rPr>
              <a:t>4. Порядок внесения изменений в программу развития</a:t>
            </a:r>
          </a:p>
        </p:txBody>
      </p:sp>
      <p:sp>
        <p:nvSpPr>
          <p:cNvPr id="120" name="Прямоугольник 119"/>
          <p:cNvSpPr/>
          <p:nvPr/>
        </p:nvSpPr>
        <p:spPr>
          <a:xfrm>
            <a:off x="5523933" y="4475316"/>
            <a:ext cx="2736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" b="1" dirty="0" smtClean="0">
                <a:latin typeface="Arial Narrow" pitchFamily="34" charset="0"/>
              </a:rPr>
              <a:t>1. План реализации программы развития.</a:t>
            </a:r>
          </a:p>
          <a:p>
            <a:r>
              <a:rPr lang="ru-RU" sz="600" b="1" dirty="0" smtClean="0">
                <a:latin typeface="Arial Narrow" pitchFamily="34" charset="0"/>
              </a:rPr>
              <a:t>2. Объем финансового обеспечения программы развития.</a:t>
            </a:r>
          </a:p>
          <a:p>
            <a:r>
              <a:rPr lang="ru-RU" sz="600" b="1" dirty="0" smtClean="0">
                <a:latin typeface="Arial Narrow" pitchFamily="34" charset="0"/>
              </a:rPr>
              <a:t>3. Целевые показатели (индикаторы) программы развития.</a:t>
            </a:r>
            <a:endParaRPr lang="ru-RU" sz="600" b="1" dirty="0">
              <a:latin typeface="Arial Narrow" pitchFamily="34" charset="0"/>
            </a:endParaRPr>
          </a:p>
        </p:txBody>
      </p:sp>
      <p:cxnSp>
        <p:nvCxnSpPr>
          <p:cNvPr id="132" name="Прямая со стрелкой 131"/>
          <p:cNvCxnSpPr/>
          <p:nvPr/>
        </p:nvCxnSpPr>
        <p:spPr>
          <a:xfrm flipV="1">
            <a:off x="2267744" y="1418305"/>
            <a:ext cx="400658" cy="3613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Прямая со стрелкой 133"/>
          <p:cNvCxnSpPr>
            <a:endCxn id="7" idx="1"/>
          </p:cNvCxnSpPr>
          <p:nvPr/>
        </p:nvCxnSpPr>
        <p:spPr>
          <a:xfrm>
            <a:off x="2428940" y="2014815"/>
            <a:ext cx="256641" cy="554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я со стрелкой 135"/>
          <p:cNvCxnSpPr>
            <a:endCxn id="8" idx="1"/>
          </p:cNvCxnSpPr>
          <p:nvPr/>
        </p:nvCxnSpPr>
        <p:spPr>
          <a:xfrm>
            <a:off x="2418336" y="2517163"/>
            <a:ext cx="275280" cy="2354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Прямая со стрелкой 137"/>
          <p:cNvCxnSpPr/>
          <p:nvPr/>
        </p:nvCxnSpPr>
        <p:spPr>
          <a:xfrm>
            <a:off x="2411760" y="2954697"/>
            <a:ext cx="256642" cy="3695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я со стрелкой 139"/>
          <p:cNvCxnSpPr/>
          <p:nvPr/>
        </p:nvCxnSpPr>
        <p:spPr>
          <a:xfrm>
            <a:off x="2267744" y="3075806"/>
            <a:ext cx="417837" cy="8487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я со стрелкой 141"/>
          <p:cNvCxnSpPr/>
          <p:nvPr/>
        </p:nvCxnSpPr>
        <p:spPr>
          <a:xfrm>
            <a:off x="2210718" y="3288758"/>
            <a:ext cx="472666" cy="13821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Прямая со стрелкой 143"/>
          <p:cNvCxnSpPr>
            <a:endCxn id="5" idx="1"/>
          </p:cNvCxnSpPr>
          <p:nvPr/>
        </p:nvCxnSpPr>
        <p:spPr>
          <a:xfrm flipV="1">
            <a:off x="2115982" y="785541"/>
            <a:ext cx="496109" cy="9889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475031" y="1177462"/>
            <a:ext cx="2880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b="1" dirty="0" smtClean="0">
                <a:latin typeface="Arial Narrow" pitchFamily="34" charset="0"/>
              </a:rPr>
              <a:t>1. Миссия, видение, стратегическая цель и задачи развития университета.</a:t>
            </a:r>
          </a:p>
          <a:p>
            <a:r>
              <a:rPr lang="ru-RU" sz="600" b="1" dirty="0" smtClean="0">
                <a:latin typeface="Arial Narrow" pitchFamily="34" charset="0"/>
              </a:rPr>
              <a:t>2. Маркетинговая стратегия университета.</a:t>
            </a:r>
          </a:p>
          <a:p>
            <a:r>
              <a:rPr lang="ru-RU" sz="600" b="1" dirty="0" smtClean="0">
                <a:latin typeface="Arial Narrow" pitchFamily="34" charset="0"/>
              </a:rPr>
              <a:t>3. Механизмы развития университета.</a:t>
            </a:r>
          </a:p>
          <a:p>
            <a:endParaRPr lang="ru-RU" sz="600" dirty="0"/>
          </a:p>
        </p:txBody>
      </p:sp>
      <p:sp>
        <p:nvSpPr>
          <p:cNvPr id="12" name="TextBox 11"/>
          <p:cNvSpPr txBox="1"/>
          <p:nvPr/>
        </p:nvSpPr>
        <p:spPr>
          <a:xfrm>
            <a:off x="5498710" y="1551618"/>
            <a:ext cx="316835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b="1" dirty="0" smtClean="0">
                <a:latin typeface="Arial Narrow" pitchFamily="34" charset="0"/>
              </a:rPr>
              <a:t>1. Совершенствования и модернизация образовательной деятельности.</a:t>
            </a:r>
          </a:p>
          <a:p>
            <a:r>
              <a:rPr lang="ru-RU" sz="600" b="1" dirty="0" smtClean="0">
                <a:latin typeface="Arial Narrow" pitchFamily="34" charset="0"/>
              </a:rPr>
              <a:t>2. Совершенствование и модернизация научно-исследовательской деятельности</a:t>
            </a:r>
          </a:p>
          <a:p>
            <a:r>
              <a:rPr lang="ru-RU" sz="600" b="1" dirty="0" smtClean="0">
                <a:latin typeface="Arial Narrow" pitchFamily="34" charset="0"/>
              </a:rPr>
              <a:t>3. Совершенствование и модернизация инновационной деятельности. </a:t>
            </a:r>
          </a:p>
          <a:p>
            <a:r>
              <a:rPr lang="ru-RU" sz="600" b="1" dirty="0" smtClean="0">
                <a:latin typeface="Arial Narrow" pitchFamily="34" charset="0"/>
              </a:rPr>
              <a:t>4. Совершенствование международной деятельности</a:t>
            </a:r>
          </a:p>
          <a:p>
            <a:r>
              <a:rPr lang="ru-RU" sz="600" b="1" dirty="0" smtClean="0">
                <a:latin typeface="Arial Narrow" pitchFamily="34" charset="0"/>
              </a:rPr>
              <a:t>5. Кадровое обеспечение и развитие кадрового потенциала </a:t>
            </a:r>
          </a:p>
          <a:p>
            <a:r>
              <a:rPr lang="ru-RU" sz="600" b="1" dirty="0" smtClean="0">
                <a:latin typeface="Arial Narrow" pitchFamily="34" charset="0"/>
              </a:rPr>
              <a:t>6. Совершенствование и модернизация имущественного комплекса и оснащения материально-технической базы университета.</a:t>
            </a:r>
          </a:p>
          <a:p>
            <a:r>
              <a:rPr lang="ru-RU" sz="600" b="1" dirty="0" smtClean="0">
                <a:latin typeface="Arial Narrow" pitchFamily="34" charset="0"/>
              </a:rPr>
              <a:t>7. Совершенствование социально-воспитательной среды.</a:t>
            </a:r>
          </a:p>
          <a:p>
            <a:r>
              <a:rPr lang="ru-RU" sz="600" b="1" dirty="0" smtClean="0">
                <a:latin typeface="Arial Narrow" pitchFamily="34" charset="0"/>
              </a:rPr>
              <a:t>8. Цифровая трансформация университета</a:t>
            </a:r>
            <a:r>
              <a:rPr lang="ru-RU" sz="600" b="1" dirty="0" smtClean="0"/>
              <a:t>.</a:t>
            </a:r>
          </a:p>
          <a:p>
            <a:pPr marL="228600" indent="-228600">
              <a:buAutoNum type="arabicPeriod"/>
            </a:pPr>
            <a:endParaRPr lang="ru-RU" sz="500" dirty="0" smtClean="0"/>
          </a:p>
          <a:p>
            <a:pPr marL="228600" indent="-228600">
              <a:buAutoNum type="arabicPeriod"/>
            </a:pPr>
            <a:endParaRPr lang="ru-RU" sz="600" dirty="0"/>
          </a:p>
        </p:txBody>
      </p:sp>
      <p:cxnSp>
        <p:nvCxnSpPr>
          <p:cNvPr id="22" name="Прямая соединительная линия 21"/>
          <p:cNvCxnSpPr>
            <a:stCxn id="5" idx="3"/>
          </p:cNvCxnSpPr>
          <p:nvPr/>
        </p:nvCxnSpPr>
        <p:spPr>
          <a:xfrm flipV="1">
            <a:off x="5295049" y="627534"/>
            <a:ext cx="269994" cy="1580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V="1">
            <a:off x="5306993" y="715448"/>
            <a:ext cx="258050" cy="790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5325297" y="794453"/>
            <a:ext cx="239746" cy="183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5295049" y="797437"/>
            <a:ext cx="269994" cy="1181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>
            <a:stCxn id="6" idx="3"/>
          </p:cNvCxnSpPr>
          <p:nvPr/>
        </p:nvCxnSpPr>
        <p:spPr>
          <a:xfrm flipV="1">
            <a:off x="5303084" y="1280005"/>
            <a:ext cx="257808" cy="1062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>
            <a:stCxn id="6" idx="3"/>
          </p:cNvCxnSpPr>
          <p:nvPr/>
        </p:nvCxnSpPr>
        <p:spPr>
          <a:xfrm flipV="1">
            <a:off x="5303084" y="1386260"/>
            <a:ext cx="275191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>
            <a:stCxn id="6" idx="3"/>
          </p:cNvCxnSpPr>
          <p:nvPr/>
        </p:nvCxnSpPr>
        <p:spPr>
          <a:xfrm>
            <a:off x="5303084" y="1386261"/>
            <a:ext cx="257808" cy="1053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9" name="Прямая соединительная линия 2058"/>
          <p:cNvCxnSpPr>
            <a:stCxn id="7" idx="3"/>
          </p:cNvCxnSpPr>
          <p:nvPr/>
        </p:nvCxnSpPr>
        <p:spPr>
          <a:xfrm flipV="1">
            <a:off x="5310228" y="1639127"/>
            <a:ext cx="269884" cy="4310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1" name="Прямая соединительная линия 2060"/>
          <p:cNvCxnSpPr>
            <a:stCxn id="7" idx="3"/>
          </p:cNvCxnSpPr>
          <p:nvPr/>
        </p:nvCxnSpPr>
        <p:spPr>
          <a:xfrm flipV="1">
            <a:off x="5310228" y="1774469"/>
            <a:ext cx="269884" cy="295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3" name="Прямая соединительная линия 2062"/>
          <p:cNvCxnSpPr>
            <a:stCxn id="7" idx="3"/>
          </p:cNvCxnSpPr>
          <p:nvPr/>
        </p:nvCxnSpPr>
        <p:spPr>
          <a:xfrm flipV="1">
            <a:off x="5310228" y="1854673"/>
            <a:ext cx="269884" cy="215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5" name="Прямая соединительная линия 2064"/>
          <p:cNvCxnSpPr>
            <a:stCxn id="7" idx="3"/>
          </p:cNvCxnSpPr>
          <p:nvPr/>
        </p:nvCxnSpPr>
        <p:spPr>
          <a:xfrm flipV="1">
            <a:off x="5310228" y="1922344"/>
            <a:ext cx="269884" cy="147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7" name="Прямая соединительная линия 2066"/>
          <p:cNvCxnSpPr>
            <a:stCxn id="7" idx="3"/>
          </p:cNvCxnSpPr>
          <p:nvPr/>
        </p:nvCxnSpPr>
        <p:spPr>
          <a:xfrm flipV="1">
            <a:off x="5310228" y="2014815"/>
            <a:ext cx="269884" cy="554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4" name="Прямая соединительная линия 2073"/>
          <p:cNvCxnSpPr>
            <a:stCxn id="7" idx="3"/>
          </p:cNvCxnSpPr>
          <p:nvPr/>
        </p:nvCxnSpPr>
        <p:spPr>
          <a:xfrm>
            <a:off x="5310228" y="2070219"/>
            <a:ext cx="299745" cy="314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6" name="Прямая соединительная линия 2075"/>
          <p:cNvCxnSpPr>
            <a:stCxn id="7" idx="3"/>
          </p:cNvCxnSpPr>
          <p:nvPr/>
        </p:nvCxnSpPr>
        <p:spPr>
          <a:xfrm>
            <a:off x="5310228" y="2070219"/>
            <a:ext cx="269884" cy="2134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8" name="Прямая соединительная линия 2077"/>
          <p:cNvCxnSpPr>
            <a:stCxn id="7" idx="3"/>
          </p:cNvCxnSpPr>
          <p:nvPr/>
        </p:nvCxnSpPr>
        <p:spPr>
          <a:xfrm>
            <a:off x="5310228" y="2070219"/>
            <a:ext cx="254815" cy="2855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 flipV="1">
            <a:off x="5306993" y="2673488"/>
            <a:ext cx="285065" cy="1177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>
            <a:stCxn id="8" idx="3"/>
          </p:cNvCxnSpPr>
          <p:nvPr/>
        </p:nvCxnSpPr>
        <p:spPr>
          <a:xfrm>
            <a:off x="5285904" y="2752641"/>
            <a:ext cx="297011" cy="685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 flipV="1">
            <a:off x="5316623" y="3216727"/>
            <a:ext cx="265803" cy="210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>
            <a:stCxn id="9" idx="3"/>
          </p:cNvCxnSpPr>
          <p:nvPr/>
        </p:nvCxnSpPr>
        <p:spPr>
          <a:xfrm flipV="1">
            <a:off x="5314309" y="3363838"/>
            <a:ext cx="268117" cy="663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>
            <a:stCxn id="9" idx="3"/>
          </p:cNvCxnSpPr>
          <p:nvPr/>
        </p:nvCxnSpPr>
        <p:spPr>
          <a:xfrm>
            <a:off x="5314309" y="3430154"/>
            <a:ext cx="277749" cy="376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>
            <a:stCxn id="9" idx="3"/>
          </p:cNvCxnSpPr>
          <p:nvPr/>
        </p:nvCxnSpPr>
        <p:spPr>
          <a:xfrm>
            <a:off x="5314309" y="3430154"/>
            <a:ext cx="265803" cy="2217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>
            <a:stCxn id="10" idx="3"/>
          </p:cNvCxnSpPr>
          <p:nvPr/>
        </p:nvCxnSpPr>
        <p:spPr>
          <a:xfrm flipV="1">
            <a:off x="5314497" y="3867894"/>
            <a:ext cx="295476" cy="1822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>
            <a:stCxn id="10" idx="3"/>
          </p:cNvCxnSpPr>
          <p:nvPr/>
        </p:nvCxnSpPr>
        <p:spPr>
          <a:xfrm flipV="1">
            <a:off x="5314497" y="3979843"/>
            <a:ext cx="277561" cy="70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>
            <a:stCxn id="10" idx="3"/>
          </p:cNvCxnSpPr>
          <p:nvPr/>
        </p:nvCxnSpPr>
        <p:spPr>
          <a:xfrm>
            <a:off x="5314497" y="4050116"/>
            <a:ext cx="295476" cy="228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/>
          <p:cNvCxnSpPr>
            <a:stCxn id="10" idx="3"/>
          </p:cNvCxnSpPr>
          <p:nvPr/>
        </p:nvCxnSpPr>
        <p:spPr>
          <a:xfrm>
            <a:off x="5314497" y="4050116"/>
            <a:ext cx="277561" cy="1778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11"/>
          <p:cNvCxnSpPr>
            <a:stCxn id="11" idx="3"/>
          </p:cNvCxnSpPr>
          <p:nvPr/>
        </p:nvCxnSpPr>
        <p:spPr>
          <a:xfrm flipV="1">
            <a:off x="5325297" y="4587974"/>
            <a:ext cx="284676" cy="406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/>
          <p:cNvCxnSpPr>
            <a:stCxn id="11" idx="3"/>
          </p:cNvCxnSpPr>
          <p:nvPr/>
        </p:nvCxnSpPr>
        <p:spPr>
          <a:xfrm>
            <a:off x="5325297" y="4628624"/>
            <a:ext cx="284676" cy="313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единительная линия 120"/>
          <p:cNvCxnSpPr>
            <a:stCxn id="11" idx="3"/>
          </p:cNvCxnSpPr>
          <p:nvPr/>
        </p:nvCxnSpPr>
        <p:spPr>
          <a:xfrm>
            <a:off x="5325297" y="4628624"/>
            <a:ext cx="284676" cy="1033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484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876256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    </a:t>
            </a:r>
            <a:r>
              <a:rPr lang="ru-RU" sz="2000" b="1" dirty="0" smtClean="0">
                <a:latin typeface="Arial Narrow" panose="020B0606020202030204" pitchFamily="34" charset="0"/>
              </a:rPr>
              <a:t>ЛОГИКА ПРОГРАММЫ РАЗВИТИЯ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2363788"/>
            <a:ext cx="5402263" cy="41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75761" y="554381"/>
            <a:ext cx="2592288" cy="12961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ПРОГРАММА НАЦИОНАЛЬНОГО ИССЛЕДОВАТЕЛЬСКОГО УНИВЕРСИТЕТА</a:t>
            </a:r>
            <a:endParaRPr lang="ru-RU" sz="17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04946" y="555526"/>
            <a:ext cx="2592288" cy="12961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 Narrow" panose="020B0606020202030204" pitchFamily="34" charset="0"/>
              </a:rPr>
              <a:t>ПРОГРАММА </a:t>
            </a:r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ФЕДЕРАЛЬНОГО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УНИВЕРСИТЕТА</a:t>
            </a:r>
            <a:endParaRPr lang="ru-RU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228184" y="843558"/>
            <a:ext cx="2592288" cy="12961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33298" y="699542"/>
            <a:ext cx="2592288" cy="12961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976194" y="555526"/>
            <a:ext cx="2592288" cy="12961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ДОРОЖНАЯ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КАРТА ПРОЕКТА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«5ТОП100»</a:t>
            </a:r>
            <a:endParaRPr lang="ru-RU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75761" y="2380878"/>
            <a:ext cx="2592288" cy="12961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50" b="1" dirty="0">
                <a:solidFill>
                  <a:schemeClr val="tx1"/>
                </a:solidFill>
                <a:latin typeface="Arial Narrow" panose="020B0606020202030204" pitchFamily="34" charset="0"/>
              </a:rPr>
              <a:t>ПРОГРАММА </a:t>
            </a:r>
            <a:r>
              <a:rPr lang="ru-RU" sz="185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РАЗВИТИЯ УНИВЕРСИТЕТА</a:t>
            </a:r>
            <a:endParaRPr lang="ru-RU" sz="185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3314304" y="1995686"/>
            <a:ext cx="2520280" cy="864096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3288152" y="3147814"/>
            <a:ext cx="2520280" cy="792088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69165" y="2750096"/>
            <a:ext cx="3051307" cy="5146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СТРАТЕГИЧЕСКИЕ  ЦЕЛИ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И  НАПРАВЛЕНИЯ  РАЗВИТИЯ</a:t>
            </a:r>
            <a:endParaRPr lang="ru-RU" sz="1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08864" y="3698299"/>
            <a:ext cx="2592288" cy="12961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КЛЮЧЕВЫЕ ПОКАЗАТЕЛИ ЭФФЕКТИВНОСТИ</a:t>
            </a:r>
            <a:endParaRPr lang="ru-RU" b="1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084968" y="4560105"/>
            <a:ext cx="2592288" cy="4320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ИНОЕ</a:t>
            </a:r>
            <a:endParaRPr lang="ru-RU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483768" y="4011910"/>
            <a:ext cx="2592288" cy="4320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    </a:t>
            </a:r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ХОЗДОГОВОРА</a:t>
            </a:r>
            <a:endParaRPr lang="ru-RU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75761" y="4560105"/>
            <a:ext cx="2592288" cy="4320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КОНКУРСЫ</a:t>
            </a:r>
            <a:endParaRPr lang="ru-RU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75761" y="3867894"/>
            <a:ext cx="2612063" cy="4825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РЕСУРСНОЕ ОБЕСПЕЧЕНИЕ</a:t>
            </a:r>
            <a:endParaRPr lang="ru-RU" sz="15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2987824" y="3007405"/>
            <a:ext cx="268407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600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6876256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     </a:t>
            </a:r>
            <a:r>
              <a:rPr lang="ru-RU" sz="2000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ПОДГОТОВКА К ГОСУДАРСТВЕННОЙ АККРЕДИТАЦИИ</a:t>
            </a:r>
            <a:endParaRPr lang="ru-RU" sz="20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3" y="419676"/>
            <a:ext cx="8712968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РАЗРАБОТАНА ДОРОЖНАЯ КАРТА ПОДГОТОВКИ К  ГОСУДАРСТВЕННОЙ АККРЕДИТАЦИИ;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ОРГАНИЗОВАНА РАБОТА ПО ВЫПОЛНЕНИЮ МЕРОПРИЯТИЙ ДОРОЖНОЙ КАРТЫ;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ПРОВОДИТСЯ СИСТЕМАТИЧЕСКИЙ МОНИТОРИНГ ВЫПОЛНЕНИЯ МЕРОПРИЯТИЙ ДОРОЖНОЙ КАРТЫ.</a:t>
            </a:r>
          </a:p>
          <a:p>
            <a:pPr algn="just">
              <a:lnSpc>
                <a:spcPct val="150000"/>
              </a:lnSpc>
            </a:pPr>
            <a:endParaRPr lang="ru-RU" b="1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                          </a:t>
            </a:r>
            <a:r>
              <a:rPr lang="ru-RU" sz="1600" dirty="0" smtClean="0">
                <a:solidFill>
                  <a:srgbClr val="4F81BD"/>
                </a:solidFill>
              </a:rPr>
              <a:t> </a:t>
            </a:r>
          </a:p>
          <a:p>
            <a:endParaRPr lang="ru-RU" sz="1600" dirty="0" smtClean="0">
              <a:solidFill>
                <a:srgbClr val="4F81BD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>
              <a:solidFill>
                <a:srgbClr val="4F81BD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3528" y="2715766"/>
            <a:ext cx="2232248" cy="13818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prstClr val="black"/>
              </a:solidFill>
            </a:endParaRPr>
          </a:p>
          <a:p>
            <a:pPr algn="ctr"/>
            <a:r>
              <a:rPr lang="ru-RU" sz="17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ГОСУДАРСТВЕННАЯ АККРЕДИТАЦИЯ  </a:t>
            </a:r>
          </a:p>
          <a:p>
            <a:pPr algn="ctr"/>
            <a:r>
              <a:rPr lang="ru-RU" sz="17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2020</a:t>
            </a:r>
            <a:endParaRPr lang="ru-RU" sz="17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635896" y="2571750"/>
            <a:ext cx="4896544" cy="6909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prstClr val="black"/>
              </a:solidFill>
            </a:endParaRPr>
          </a:p>
          <a:p>
            <a:pPr algn="ctr"/>
            <a:r>
              <a:rPr lang="ru-RU" sz="23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ФГОС 3+</a:t>
            </a:r>
            <a:endParaRPr lang="ru-RU" sz="23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635896" y="3735231"/>
            <a:ext cx="4896544" cy="6909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prstClr val="black"/>
              </a:solidFill>
            </a:endParaRPr>
          </a:p>
          <a:p>
            <a:pPr algn="ctr"/>
            <a:r>
              <a:rPr lang="ru-RU" sz="23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ФГОС 3++</a:t>
            </a:r>
            <a:endParaRPr lang="ru-RU" sz="23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Левая фигурная скобка 1"/>
          <p:cNvSpPr/>
          <p:nvPr/>
        </p:nvSpPr>
        <p:spPr>
          <a:xfrm>
            <a:off x="3131840" y="2571750"/>
            <a:ext cx="144016" cy="185441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96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6876256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     </a:t>
            </a:r>
            <a:r>
              <a:rPr lang="ru-RU" sz="2000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«МОЯ СТРАНА – МОЯ РОССИЯ»</a:t>
            </a:r>
            <a:endParaRPr lang="ru-RU" sz="20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3" y="419676"/>
            <a:ext cx="8712968" cy="5489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XVI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ВСЕРОССИЙСКИЙ КОНКУРС МОЛОДЁЖНЫХ АВТОРСКИХ ПРОЕКТОВ И ПРОЕКТОВ В СФЕРЕ ОБРАЗОВАНИЯ:</a:t>
            </a:r>
          </a:p>
          <a:p>
            <a:pPr algn="just">
              <a:lnSpc>
                <a:spcPct val="150000"/>
              </a:lnSpc>
            </a:pPr>
            <a:endParaRPr lang="ru-RU" sz="800" b="1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</a:rPr>
              <a:t>педагогический проект </a:t>
            </a:r>
            <a:r>
              <a:rPr lang="ru-RU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«</a:t>
            </a:r>
            <a:r>
              <a:rPr lang="ru-RU" sz="2000" b="1" dirty="0">
                <a:solidFill>
                  <a:prstClr val="black"/>
                </a:solidFill>
                <a:latin typeface="Arial Narrow" panose="020B0606020202030204" pitchFamily="34" charset="0"/>
              </a:rPr>
              <a:t>Образовательно-развивающий комплекс по приобщению детей к национальному языку и культуре в поликультурном регионе</a:t>
            </a: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</a:rPr>
              <a:t>» </a:t>
            </a:r>
            <a:r>
              <a:rPr lang="ru-RU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(Антонова М. В.) номинация </a:t>
            </a: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</a:rPr>
              <a:t>«Мой родной язык</a:t>
            </a:r>
            <a:r>
              <a:rPr lang="ru-RU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»;</a:t>
            </a:r>
          </a:p>
          <a:p>
            <a:pPr algn="just">
              <a:lnSpc>
                <a:spcPct val="150000"/>
              </a:lnSpc>
            </a:pPr>
            <a:endParaRPr lang="ru-RU" sz="105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</a:rPr>
              <a:t>студенческий проект </a:t>
            </a:r>
            <a:r>
              <a:rPr lang="ru-RU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«</a:t>
            </a:r>
            <a:r>
              <a:rPr lang="ru-RU" sz="2000" b="1" dirty="0">
                <a:solidFill>
                  <a:prstClr val="black"/>
                </a:solidFill>
                <a:latin typeface="Arial Narrow" panose="020B0606020202030204" pitchFamily="34" charset="0"/>
              </a:rPr>
              <a:t>Возрождение народных традиций (на материалах реконструкции </a:t>
            </a:r>
            <a:r>
              <a:rPr lang="ru-RU" sz="2000" b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шишкеевской</a:t>
            </a:r>
            <a:r>
              <a:rPr lang="ru-RU" sz="2000" b="1" dirty="0">
                <a:solidFill>
                  <a:prstClr val="black"/>
                </a:solidFill>
                <a:latin typeface="Arial Narrow" panose="020B0606020202030204" pitchFamily="34" charset="0"/>
              </a:rPr>
              <a:t> игрушки</a:t>
            </a:r>
            <a:r>
              <a:rPr lang="ru-RU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)</a:t>
            </a:r>
            <a:r>
              <a:rPr lang="ru-RU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» (</a:t>
            </a:r>
            <a:r>
              <a:rPr lang="ru-RU" sz="2000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Кукса</a:t>
            </a:r>
            <a:r>
              <a:rPr lang="ru-RU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А., Тощева Е.) номинация </a:t>
            </a: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</a:rPr>
              <a:t>«Моя гостеприимная Россия».</a:t>
            </a:r>
            <a:endParaRPr lang="ru-RU" sz="2000" b="1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                          </a:t>
            </a:r>
            <a:r>
              <a:rPr lang="ru-RU" sz="1600" dirty="0" smtClean="0">
                <a:solidFill>
                  <a:srgbClr val="4F81BD"/>
                </a:solidFill>
              </a:rPr>
              <a:t> </a:t>
            </a:r>
          </a:p>
          <a:p>
            <a:endParaRPr lang="ru-RU" sz="1600" dirty="0" smtClean="0">
              <a:solidFill>
                <a:srgbClr val="4F81BD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12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6876256" cy="41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     </a:t>
            </a:r>
            <a:r>
              <a:rPr lang="ru-RU" sz="2000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НАЦИОНАЛЬНЫЙ  ПРОЕКТ «ОБРАЗОВАНИЕ»</a:t>
            </a:r>
            <a:endParaRPr lang="ru-RU" sz="20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3" y="419676"/>
            <a:ext cx="8712968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МГПИ признан </a:t>
            </a:r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</a:rPr>
              <a:t>победителем конкурсного отбора на предоставление грантов в форме субсидий из федерального 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бюджета: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проект </a:t>
            </a:r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</a:rPr>
              <a:t>«Обучение граждан по программам непрерывного образования в образовательных организациях, реализующих дополнительные образовательные программы и программы профессионального обучения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». </a:t>
            </a:r>
          </a:p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    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Сумма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гранта составляет </a:t>
            </a:r>
            <a:r>
              <a:rPr lang="ru-RU" b="1" dirty="0">
                <a:solidFill>
                  <a:schemeClr val="accent1"/>
                </a:solidFill>
                <a:latin typeface="Arial Narrow" panose="020B0606020202030204" pitchFamily="34" charset="0"/>
              </a:rPr>
              <a:t>9 132,0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тыс. 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рублей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проекта </a:t>
            </a:r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</a:rPr>
              <a:t>«Организация летних школ для детей и представителей молодежи, в том числе из числа иностранных граждан, на базе российских образовательных 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организаций».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    Сумма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гранта составляет </a:t>
            </a:r>
            <a:r>
              <a:rPr lang="ru-RU" b="1" dirty="0">
                <a:solidFill>
                  <a:schemeClr val="accent1"/>
                </a:solidFill>
                <a:latin typeface="Arial Narrow" panose="020B0606020202030204" pitchFamily="34" charset="0"/>
              </a:rPr>
              <a:t>5 700,0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тыс. рублей.</a:t>
            </a:r>
          </a:p>
          <a:p>
            <a:pPr algn="just">
              <a:lnSpc>
                <a:spcPct val="150000"/>
              </a:lnSpc>
            </a:pPr>
            <a:endParaRPr lang="ru-RU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                            </a:t>
            </a:r>
          </a:p>
          <a:p>
            <a:endParaRPr lang="ru-RU" sz="1600" dirty="0" smtClean="0">
              <a:solidFill>
                <a:srgbClr val="4F81BD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75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</TotalTime>
  <Words>2151</Words>
  <Application>Microsoft Office PowerPoint</Application>
  <PresentationFormat>Экран (16:9)</PresentationFormat>
  <Paragraphs>464</Paragraphs>
  <Slides>61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61</vt:i4>
      </vt:variant>
    </vt:vector>
  </HeadingPairs>
  <TitlesOfParts>
    <vt:vector size="71" baseType="lpstr">
      <vt:lpstr>2_Тема Office</vt:lpstr>
      <vt:lpstr>4_Тема Office</vt:lpstr>
      <vt:lpstr>7_Тема Office</vt:lpstr>
      <vt:lpstr>10_Тема Office</vt:lpstr>
      <vt:lpstr>12_Тема Office</vt:lpstr>
      <vt:lpstr>13_Тема Office</vt:lpstr>
      <vt:lpstr>14_Тема Office</vt:lpstr>
      <vt:lpstr>15_Тема Office</vt:lpstr>
      <vt:lpstr>16_Тема Office</vt:lpstr>
      <vt:lpstr>17_Тема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Клычкова Анна Николаевна</cp:lastModifiedBy>
  <cp:revision>83</cp:revision>
  <cp:lastPrinted>2019-12-19T09:23:08Z</cp:lastPrinted>
  <dcterms:created xsi:type="dcterms:W3CDTF">2019-10-24T08:25:10Z</dcterms:created>
  <dcterms:modified xsi:type="dcterms:W3CDTF">2019-12-20T11:21:18Z</dcterms:modified>
</cp:coreProperties>
</file>