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0"/>
  </p:notesMasterIdLst>
  <p:sldIdLst>
    <p:sldId id="256" r:id="rId2"/>
    <p:sldId id="317" r:id="rId3"/>
    <p:sldId id="305" r:id="rId4"/>
    <p:sldId id="312" r:id="rId5"/>
    <p:sldId id="314" r:id="rId6"/>
    <p:sldId id="304" r:id="rId7"/>
    <p:sldId id="298" r:id="rId8"/>
    <p:sldId id="307" r:id="rId9"/>
    <p:sldId id="315" r:id="rId10"/>
    <p:sldId id="299" r:id="rId11"/>
    <p:sldId id="316" r:id="rId12"/>
    <p:sldId id="294" r:id="rId13"/>
    <p:sldId id="292" r:id="rId14"/>
    <p:sldId id="291" r:id="rId15"/>
    <p:sldId id="306" r:id="rId16"/>
    <p:sldId id="257" r:id="rId17"/>
    <p:sldId id="274" r:id="rId18"/>
    <p:sldId id="258" r:id="rId19"/>
    <p:sldId id="275" r:id="rId20"/>
    <p:sldId id="259" r:id="rId21"/>
    <p:sldId id="276" r:id="rId22"/>
    <p:sldId id="260" r:id="rId23"/>
    <p:sldId id="277" r:id="rId24"/>
    <p:sldId id="261" r:id="rId25"/>
    <p:sldId id="278" r:id="rId26"/>
    <p:sldId id="308" r:id="rId27"/>
    <p:sldId id="309" r:id="rId28"/>
    <p:sldId id="262" r:id="rId29"/>
    <p:sldId id="288" r:id="rId30"/>
    <p:sldId id="263" r:id="rId31"/>
    <p:sldId id="279" r:id="rId32"/>
    <p:sldId id="264" r:id="rId33"/>
    <p:sldId id="289" r:id="rId34"/>
    <p:sldId id="265" r:id="rId35"/>
    <p:sldId id="290" r:id="rId36"/>
    <p:sldId id="266" r:id="rId37"/>
    <p:sldId id="280" r:id="rId38"/>
    <p:sldId id="267" r:id="rId39"/>
    <p:sldId id="281" r:id="rId40"/>
    <p:sldId id="268" r:id="rId41"/>
    <p:sldId id="282" r:id="rId42"/>
    <p:sldId id="269" r:id="rId43"/>
    <p:sldId id="283" r:id="rId44"/>
    <p:sldId id="270" r:id="rId45"/>
    <p:sldId id="284" r:id="rId46"/>
    <p:sldId id="271" r:id="rId47"/>
    <p:sldId id="285" r:id="rId48"/>
    <p:sldId id="272" r:id="rId49"/>
    <p:sldId id="286" r:id="rId50"/>
    <p:sldId id="273" r:id="rId51"/>
    <p:sldId id="287" r:id="rId52"/>
    <p:sldId id="301" r:id="rId53"/>
    <p:sldId id="310" r:id="rId54"/>
    <p:sldId id="311" r:id="rId55"/>
    <p:sldId id="296" r:id="rId56"/>
    <p:sldId id="297" r:id="rId57"/>
    <p:sldId id="313" r:id="rId58"/>
    <p:sldId id="303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D937D-ADF6-40C9-8BA9-C8C67EA188D6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3A8C5-A91A-4EF2-A760-C67069670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9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D4BAD-263C-447C-A337-8C9DB7D57B76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4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61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3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7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50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1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4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2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4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2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34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512" y="638203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Фразеологизмы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русского языка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7448" y="2420888"/>
            <a:ext cx="10058400" cy="1431032"/>
          </a:xfrm>
        </p:spPr>
        <p:txBody>
          <a:bodyPr>
            <a:noAutofit/>
          </a:bodyPr>
          <a:lstStyle/>
          <a:p>
            <a:pPr algn="ctr"/>
            <a:r>
              <a:rPr lang="ru-RU" kern="0" spc="130" dirty="0" smtClean="0">
                <a:latin typeface="+mn-lt"/>
              </a:rPr>
              <a:t>проект выполнил</a:t>
            </a:r>
          </a:p>
          <a:p>
            <a:pPr algn="ctr"/>
            <a:r>
              <a:rPr lang="ru-RU" kern="0" spc="130" dirty="0" smtClean="0">
                <a:latin typeface="+mn-lt"/>
              </a:rPr>
              <a:t> учащийся 8А класса МАОУ Свердловской школы № 2 </a:t>
            </a:r>
          </a:p>
          <a:p>
            <a:pPr algn="ctr"/>
            <a:r>
              <a:rPr lang="ru-RU" kern="0" cap="none" spc="130" dirty="0" err="1" smtClean="0">
                <a:latin typeface="+mn-lt"/>
              </a:rPr>
              <a:t>г.о</a:t>
            </a:r>
            <a:r>
              <a:rPr lang="ru-RU" kern="0" cap="none" spc="130" dirty="0" smtClean="0">
                <a:latin typeface="+mn-lt"/>
              </a:rPr>
              <a:t>. </a:t>
            </a:r>
            <a:r>
              <a:rPr lang="ru-RU" kern="0" cap="none" spc="130" dirty="0" err="1" smtClean="0">
                <a:latin typeface="+mn-lt"/>
              </a:rPr>
              <a:t>Лосино</a:t>
            </a:r>
            <a:r>
              <a:rPr lang="ru-RU" kern="0" cap="none" spc="130" dirty="0" smtClean="0">
                <a:latin typeface="+mn-lt"/>
              </a:rPr>
              <a:t>-Петровский Московской области </a:t>
            </a:r>
          </a:p>
          <a:p>
            <a:pPr algn="ctr"/>
            <a:r>
              <a:rPr lang="ru-RU" b="1" kern="0" spc="130" dirty="0" err="1" smtClean="0">
                <a:latin typeface="+mn-lt"/>
              </a:rPr>
              <a:t>Ширванян</a:t>
            </a:r>
            <a:r>
              <a:rPr lang="ru-RU" b="1" kern="0" spc="130" dirty="0" smtClean="0">
                <a:latin typeface="+mn-lt"/>
              </a:rPr>
              <a:t> </a:t>
            </a:r>
            <a:r>
              <a:rPr lang="ru-RU" b="1" kern="0" spc="130" dirty="0" err="1" smtClean="0">
                <a:latin typeface="+mn-lt"/>
              </a:rPr>
              <a:t>Саргис</a:t>
            </a:r>
            <a:r>
              <a:rPr lang="ru-RU" b="1" kern="0" spc="130" dirty="0" smtClean="0">
                <a:latin typeface="+mn-lt"/>
              </a:rPr>
              <a:t> </a:t>
            </a:r>
            <a:r>
              <a:rPr lang="ru-RU" b="1" kern="0" spc="130" dirty="0" err="1" smtClean="0">
                <a:latin typeface="+mn-lt"/>
              </a:rPr>
              <a:t>Ашотович</a:t>
            </a:r>
            <a:endParaRPr lang="ru-RU" b="1" kern="0" spc="130" dirty="0" smtClean="0">
              <a:latin typeface="+mn-lt"/>
            </a:endParaRPr>
          </a:p>
          <a:p>
            <a:endParaRPr lang="ru-RU" kern="0" spc="130" dirty="0" smtClean="0">
              <a:latin typeface="+mn-lt"/>
            </a:endParaRPr>
          </a:p>
          <a:p>
            <a:r>
              <a:rPr lang="ru-RU" kern="0" cap="none" spc="130" dirty="0" smtClean="0">
                <a:latin typeface="+mn-lt"/>
              </a:rPr>
              <a:t>Руководитель: Теглева Светлана Валентиновна, </a:t>
            </a:r>
          </a:p>
          <a:p>
            <a:r>
              <a:rPr lang="ru-RU" kern="0" cap="none" spc="130" dirty="0" smtClean="0">
                <a:latin typeface="+mn-lt"/>
              </a:rPr>
              <a:t>учитель МАОУ </a:t>
            </a:r>
            <a:r>
              <a:rPr lang="ru-RU" kern="0" cap="none" spc="130" dirty="0">
                <a:latin typeface="+mn-lt"/>
              </a:rPr>
              <a:t>Свердловской школы № 2 </a:t>
            </a:r>
            <a:r>
              <a:rPr lang="ru-RU" kern="0" cap="none" spc="130" dirty="0" err="1">
                <a:latin typeface="+mn-lt"/>
              </a:rPr>
              <a:t>г.о</a:t>
            </a:r>
            <a:r>
              <a:rPr lang="ru-RU" kern="0" cap="none" spc="130" dirty="0">
                <a:latin typeface="+mn-lt"/>
              </a:rPr>
              <a:t>. </a:t>
            </a:r>
            <a:r>
              <a:rPr lang="ru-RU" kern="0" cap="none" spc="130" dirty="0" err="1">
                <a:latin typeface="+mn-lt"/>
              </a:rPr>
              <a:t>Лосино</a:t>
            </a:r>
            <a:r>
              <a:rPr lang="ru-RU" kern="0" cap="none" spc="130" dirty="0">
                <a:latin typeface="+mn-lt"/>
              </a:rPr>
              <a:t>-Петровский Московской области </a:t>
            </a:r>
            <a:endParaRPr lang="ru-RU" kern="0" cap="none" spc="130" dirty="0" smtClean="0">
              <a:latin typeface="+mn-lt"/>
            </a:endParaRPr>
          </a:p>
          <a:p>
            <a:r>
              <a:rPr lang="ru-RU" kern="0" spc="130" dirty="0" smtClean="0">
                <a:latin typeface="+mn-lt"/>
              </a:rPr>
              <a:t> </a:t>
            </a:r>
            <a:endParaRPr lang="ru-RU" kern="0" spc="13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43733"/>
            <a:ext cx="259414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14" y="13744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енера\Desktop\hello_html_1341b54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476672"/>
            <a:ext cx="7776863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1094" y="188640"/>
            <a:ext cx="6274946" cy="6264696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1827213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Держать ухо востро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человек напряженно ждет опасности. Вострый – старая форма слова острый. 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Навострить уши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внимательно прислушиваться. У собаки уши имеют заостренную форму и собака поднимает торчком уши, когда прислушиваются. Отсюда возник фразеологизм. 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Не видать как своих ушей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говорят про человека, который никогда не получит желаемого. 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Погрузится во что-то по уши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говорят человеку в том случае, если он всецело поглощен каким-либо занятием. По уши можно быть и в долгах – если долгов очень много. 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Покраснел до ушей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говорят, когда человек сильно смущен.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Развесить уши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так говорят про человека, слушающего кого-либо чересчур доверчиво.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Слушать во все уши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значит слушать внимательно.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Уши вянут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противно слушать что-либо 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Объект 4" descr="G:\МФМ\сайт инфоурок\НПК\фразеологизмы\Новая папка\м (2)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4"/>
          <a:stretch/>
        </p:blipFill>
        <p:spPr bwMode="auto">
          <a:xfrm>
            <a:off x="5231904" y="194376"/>
            <a:ext cx="6048672" cy="367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МФМ\сайт инфоурок\НПК\фразеологизмы\Новая папка\крокодиловы слёзы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9"/>
          <a:stretch/>
        </p:blipFill>
        <p:spPr bwMode="auto">
          <a:xfrm>
            <a:off x="5231904" y="3284984"/>
            <a:ext cx="604867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16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енера\Desktop\dc7bd22ff4066f73161ab6f376b0eb9a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404664"/>
            <a:ext cx="8036300" cy="6030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Венера\Desktop\hello_html_1341b54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404664"/>
            <a:ext cx="806489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Венера\Desktop\hello_html_28780e2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6642"/>
          <a:stretch/>
        </p:blipFill>
        <p:spPr bwMode="auto">
          <a:xfrm>
            <a:off x="1487488" y="116632"/>
            <a:ext cx="8700458" cy="609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b="1" i="1" dirty="0">
                <a:solidFill>
                  <a:srgbClr val="FF0000"/>
                </a:solidFill>
              </a:rPr>
              <a:t>Отгадай!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Сидит очень прямо</a:t>
            </a:r>
            <a:br>
              <a:rPr lang="ru-RU" sz="4000" dirty="0"/>
            </a:br>
            <a:r>
              <a:rPr lang="ru-RU" sz="4000" dirty="0"/>
              <a:t>Гордец-господин –</a:t>
            </a:r>
            <a:br>
              <a:rPr lang="ru-RU" sz="4000" dirty="0"/>
            </a:br>
            <a:r>
              <a:rPr lang="ru-RU" sz="4000" dirty="0"/>
              <a:t>Как будто сейчас </a:t>
            </a:r>
            <a:br>
              <a:rPr lang="ru-RU" sz="4000" dirty="0"/>
            </a:br>
            <a:r>
              <a:rPr lang="ru-RU" sz="4000" dirty="0"/>
              <a:t>ПРОГЛОТИЛ он … </a:t>
            </a:r>
          </a:p>
          <a:p>
            <a:pPr>
              <a:buNone/>
            </a:pP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«Аршин проглотил»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– так говорят о человеке, который стоит или сидит неестественно прямо. А «аршин» здесь – это линейка длиной 0,71 м. Такова была старинная русская мера длины.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«Двоек» у Борьки в четверти две.</a:t>
            </a:r>
            <a:br>
              <a:rPr lang="ru-RU" sz="4000" dirty="0"/>
            </a:br>
            <a:r>
              <a:rPr lang="ru-RU" sz="4000" dirty="0"/>
              <a:t>Да, БЕЗ ЦАРЯ мой дружок В …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i="1" dirty="0"/>
              <a:t>«Без царя в голове» говорят про глупого, несообразительного, неосмотрительного человека.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56" y="1916832"/>
            <a:ext cx="10058400" cy="40233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«Если вы хотите, чтобы окружающие слушали вас с интересом, то учитесь употреблять в своей речи устойчивые сочетания слов. Они являются одним из самых ярких средств выразительности языка».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                   К. Паустовский.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02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3600" dirty="0"/>
          </a:p>
          <a:p>
            <a:pPr>
              <a:buNone/>
            </a:pPr>
            <a:r>
              <a:rPr lang="ru-RU" sz="3600" dirty="0"/>
              <a:t>     Быть как все девчонки</a:t>
            </a:r>
            <a:br>
              <a:rPr lang="ru-RU" sz="3600" dirty="0"/>
            </a:br>
            <a:r>
              <a:rPr lang="ru-RU" sz="3600" dirty="0"/>
              <a:t>С детства не хотела я.</a:t>
            </a:r>
            <a:br>
              <a:rPr lang="ru-RU" sz="3600" dirty="0"/>
            </a:br>
            <a:r>
              <a:rPr lang="ru-RU" sz="3600" dirty="0"/>
              <a:t>Слёз не лью, не крашусь –</a:t>
            </a:r>
            <a:br>
              <a:rPr lang="ru-RU" sz="3600" dirty="0"/>
            </a:br>
            <a:r>
              <a:rPr lang="ru-RU" sz="3600" dirty="0"/>
              <a:t>Я ВОРОНА … (БЕЛАЯ).</a:t>
            </a:r>
            <a:br>
              <a:rPr lang="ru-RU" sz="3600" dirty="0"/>
            </a:br>
            <a:r>
              <a:rPr lang="ru-RU" sz="3600" dirty="0"/>
              <a:t>Боксом занимаюсь,</a:t>
            </a:r>
            <a:br>
              <a:rPr lang="ru-RU" sz="3600" dirty="0"/>
            </a:br>
            <a:r>
              <a:rPr lang="ru-RU" sz="3600" dirty="0"/>
              <a:t>Нравом непокорная.</a:t>
            </a:r>
            <a:br>
              <a:rPr lang="ru-RU" sz="3600" dirty="0"/>
            </a:br>
            <a:r>
              <a:rPr lang="ru-RU" sz="3600" dirty="0"/>
              <a:t>Не желаю птицей</a:t>
            </a:r>
            <a:br>
              <a:rPr lang="ru-RU" sz="3600" dirty="0"/>
            </a:br>
            <a:r>
              <a:rPr lang="ru-RU" sz="3600" dirty="0"/>
              <a:t>Становиться чёрною!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i="1" dirty="0"/>
              <a:t>  «Белой вороной»</a:t>
            </a:r>
            <a:r>
              <a:rPr lang="ru-RU" sz="4000" i="1" dirty="0"/>
              <a:t> называют человека, который резко выделяется среди других, совсем не такой, как все.</a:t>
            </a:r>
            <a:endParaRPr lang="ru-RU" sz="4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/>
              <a:t>  Ох, копуша наш Тарас –</a:t>
            </a:r>
            <a:br>
              <a:rPr lang="ru-RU" sz="4000" dirty="0"/>
            </a:br>
            <a:r>
              <a:rPr lang="ru-RU" sz="4000" dirty="0"/>
              <a:t>Ждали друга БИТЫЙ ...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i="1" dirty="0"/>
              <a:t>   «Битый час»</a:t>
            </a:r>
            <a:r>
              <a:rPr lang="ru-RU" sz="4000" i="1" dirty="0"/>
              <a:t> – долго, в течение долгого времени, бесконечно. Битый час – от того, что о времени раньше сообщали ударом в колокол.</a:t>
            </a:r>
            <a:endParaRPr lang="ru-RU" sz="4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900" dirty="0"/>
              <a:t> Делать нечего Илюше –</a:t>
            </a:r>
            <a:br>
              <a:rPr lang="ru-RU" sz="3900" dirty="0"/>
            </a:br>
            <a:r>
              <a:rPr lang="ru-RU" sz="3900" dirty="0"/>
              <a:t>Целый день он БЬЁТ ….</a:t>
            </a:r>
            <a:br>
              <a:rPr lang="ru-RU" sz="3900" dirty="0"/>
            </a:br>
            <a:r>
              <a:rPr lang="ru-RU" sz="3900" dirty="0"/>
              <a:t>Не рисует, не читает,</a:t>
            </a:r>
            <a:br>
              <a:rPr lang="ru-RU" sz="3900" dirty="0"/>
            </a:br>
            <a:r>
              <a:rPr lang="ru-RU" sz="3900" dirty="0"/>
              <a:t>Просто ВРЕМЯ… .</a:t>
            </a:r>
            <a:br>
              <a:rPr lang="ru-RU" sz="3900" dirty="0"/>
            </a:br>
            <a:r>
              <a:rPr lang="ru-RU" sz="3900" dirty="0"/>
              <a:t>ПРОПАДАЕТ ДАРОМ лето –</a:t>
            </a:r>
            <a:br>
              <a:rPr lang="ru-RU" sz="3900" dirty="0"/>
            </a:br>
            <a:r>
              <a:rPr lang="ru-RU" sz="3900" dirty="0"/>
              <a:t>Нет на даче Интернета.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/>
              <a:t>«Бить баклуши»</a:t>
            </a:r>
            <a:r>
              <a:rPr lang="ru-RU" sz="3200" i="1" dirty="0"/>
              <a:t> – бездельничать. </a:t>
            </a:r>
          </a:p>
          <a:p>
            <a:pPr>
              <a:buNone/>
            </a:pPr>
            <a:r>
              <a:rPr lang="ru-RU" sz="3200" b="1" i="1" dirty="0"/>
              <a:t>«Убивать время»</a:t>
            </a:r>
            <a:r>
              <a:rPr lang="ru-RU" sz="3200" i="1" dirty="0"/>
              <a:t> – заполнять ничем не занятое время каким-либо случайным занятием, затрачивать время попусту. </a:t>
            </a:r>
          </a:p>
          <a:p>
            <a:pPr>
              <a:buNone/>
            </a:pPr>
            <a:r>
              <a:rPr lang="ru-RU" sz="3200" b="1" i="1" dirty="0"/>
              <a:t>«Пропасть даром»</a:t>
            </a:r>
            <a:r>
              <a:rPr lang="ru-RU" sz="3200" i="1" dirty="0"/>
              <a:t> – без результата.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енера\Desktop\tumblr_inline_n23t41JqKi1rugaw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9" y="476672"/>
            <a:ext cx="7584843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Стал курить мой младший брат –</a:t>
            </a:r>
            <a:br>
              <a:rPr lang="ru-RU" sz="4000" dirty="0"/>
            </a:br>
            <a:r>
              <a:rPr lang="ru-RU" sz="4000" dirty="0"/>
              <a:t>Нужно срочно БИТЬ В … </a:t>
            </a:r>
            <a:br>
              <a:rPr lang="ru-RU" sz="4000" dirty="0"/>
            </a:br>
            <a:r>
              <a:rPr lang="ru-RU" sz="4000" dirty="0"/>
              <a:t>От опасных сигарет</a:t>
            </a:r>
            <a:br>
              <a:rPr lang="ru-RU" sz="4000" dirty="0"/>
            </a:br>
            <a:r>
              <a:rPr lang="ru-RU" sz="4000" dirty="0"/>
              <a:t>Для здоровья столько бед!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/>
              <a:t>    «Бить в набат» </a:t>
            </a:r>
            <a:r>
              <a:rPr lang="ru-RU" sz="4000" i="1" dirty="0"/>
              <a:t>– поднимать тревогу, звать на помощь.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Венера\Desktop\fd266cf3-682e-4b88-8ff9-57de5e341057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75520" y="620688"/>
            <a:ext cx="8147494" cy="503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   Нам простуда нипочём,</a:t>
            </a:r>
            <a:br>
              <a:rPr lang="ru-RU" sz="4000" dirty="0"/>
            </a:br>
            <a:r>
              <a:rPr lang="ru-RU" sz="4000" dirty="0"/>
              <a:t>В нас здоровье БЬЁТ … </a:t>
            </a:r>
            <a:br>
              <a:rPr lang="ru-RU" sz="4000" dirty="0"/>
            </a:br>
            <a:r>
              <a:rPr lang="ru-RU" sz="4000" dirty="0"/>
              <a:t>Солнце, воздух и вода –</a:t>
            </a:r>
            <a:br>
              <a:rPr lang="ru-RU" sz="4000" dirty="0"/>
            </a:br>
            <a:r>
              <a:rPr lang="ru-RU" sz="4000" dirty="0"/>
              <a:t>Вот здоровы мы всегда.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/>
              <a:t>  «Бить ключом»</a:t>
            </a:r>
            <a:r>
              <a:rPr lang="ru-RU" sz="4000" i="1" dirty="0"/>
              <a:t> – бурно, активно проявлять себя, протекать.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dirty="0"/>
              <a:t>   С трудною «Р» мы</a:t>
            </a:r>
            <a:br>
              <a:rPr lang="ru-RU" sz="4000" dirty="0"/>
            </a:br>
            <a:r>
              <a:rPr lang="ru-RU" sz="4000" dirty="0"/>
              <a:t>Второй уже год</a:t>
            </a:r>
            <a:br>
              <a:rPr lang="ru-RU" sz="4000" dirty="0"/>
            </a:br>
            <a:r>
              <a:rPr lang="ru-RU" sz="4000" dirty="0"/>
              <a:t>БЬЁМСЯ упорно</a:t>
            </a:r>
            <a:br>
              <a:rPr lang="ru-RU" sz="4000" dirty="0"/>
            </a:br>
            <a:r>
              <a:rPr lang="ru-RU" sz="4000" dirty="0"/>
              <a:t>КАК РЫБА ОБ … .</a:t>
            </a:r>
            <a:br>
              <a:rPr lang="ru-RU" sz="4000" dirty="0"/>
            </a:br>
            <a:r>
              <a:rPr lang="ru-RU" sz="4000" dirty="0"/>
              <a:t>И замечательный</a:t>
            </a:r>
            <a:br>
              <a:rPr lang="ru-RU" sz="4000" dirty="0"/>
            </a:br>
            <a:r>
              <a:rPr lang="ru-RU" sz="4000" dirty="0"/>
              <a:t>Наш логопед,</a:t>
            </a:r>
            <a:br>
              <a:rPr lang="ru-RU" sz="4000" dirty="0"/>
            </a:br>
            <a:r>
              <a:rPr lang="ru-RU" sz="4000" dirty="0"/>
              <a:t>За это время</a:t>
            </a:r>
            <a:br>
              <a:rPr lang="ru-RU" sz="4000" dirty="0"/>
            </a:br>
            <a:r>
              <a:rPr lang="ru-RU" sz="4000" dirty="0"/>
              <a:t>Совсем стал уж сед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/>
              <a:t>   «Биться как рыба об лёд»</a:t>
            </a:r>
            <a:r>
              <a:rPr lang="ru-RU" sz="4000" i="1" dirty="0"/>
              <a:t> – прилагать все усилия, мучительно искать выход из трудного положения.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/>
              <a:t>  Я за лето не подрос – </a:t>
            </a:r>
            <a:br>
              <a:rPr lang="ru-RU" sz="4000" dirty="0"/>
            </a:br>
            <a:r>
              <a:rPr lang="ru-RU" sz="4000" dirty="0"/>
              <a:t>Вот он мой БОЛЬНОЙ … </a:t>
            </a:r>
            <a:br>
              <a:rPr lang="ru-RU" sz="4000" dirty="0"/>
            </a:br>
            <a:r>
              <a:rPr lang="ru-RU" sz="4000" dirty="0"/>
              <a:t>Ниже я девчонок всех –</a:t>
            </a:r>
            <a:br>
              <a:rPr lang="ru-RU" sz="4000" dirty="0"/>
            </a:br>
            <a:r>
              <a:rPr lang="ru-RU" sz="4000" dirty="0"/>
              <a:t>Шансов нету на успех.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/>
              <a:t>  «Больной вопрос»</a:t>
            </a:r>
            <a:r>
              <a:rPr lang="ru-RU" sz="4000" i="1" dirty="0"/>
              <a:t> – </a:t>
            </a:r>
            <a:r>
              <a:rPr lang="ru-RU" sz="4000" i="1" dirty="0" err="1"/>
              <a:t>вопрос</a:t>
            </a:r>
            <a:r>
              <a:rPr lang="ru-RU" sz="4000" i="1" dirty="0"/>
              <a:t>, проблема, не дающие покоя.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/>
              <a:t>  Готовлюсь пограничником,</a:t>
            </a:r>
            <a:br>
              <a:rPr lang="ru-RU" sz="3600" dirty="0"/>
            </a:br>
            <a:r>
              <a:rPr lang="ru-RU" sz="3600" dirty="0"/>
              <a:t>Как брат мой старший, стать</a:t>
            </a:r>
            <a:br>
              <a:rPr lang="ru-RU" sz="3600" dirty="0"/>
            </a:br>
            <a:r>
              <a:rPr lang="ru-RU" sz="3600" dirty="0"/>
              <a:t>И рубежи российские </a:t>
            </a:r>
            <a:br>
              <a:rPr lang="ru-RU" sz="3600" dirty="0"/>
            </a:br>
            <a:r>
              <a:rPr lang="ru-RU" sz="3600" dirty="0"/>
              <a:t>Надёжно охранять.</a:t>
            </a:r>
            <a:br>
              <a:rPr lang="ru-RU" sz="3600" dirty="0"/>
            </a:br>
            <a:r>
              <a:rPr lang="ru-RU" sz="3600" dirty="0"/>
              <a:t>Шпиона на границе</a:t>
            </a:r>
            <a:br>
              <a:rPr lang="ru-RU" sz="3600" dirty="0"/>
            </a:br>
            <a:r>
              <a:rPr lang="ru-RU" sz="3600" dirty="0"/>
              <a:t>Мгновенно засеку,</a:t>
            </a:r>
            <a:br>
              <a:rPr lang="ru-RU" sz="3600" dirty="0"/>
            </a:br>
            <a:r>
              <a:rPr lang="ru-RU" sz="3600" dirty="0"/>
              <a:t>В дозоре ведь с </a:t>
            </a:r>
            <a:r>
              <a:rPr lang="ru-RU" sz="3600" dirty="0" err="1"/>
              <a:t>Мухтаром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Я БУДУ …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/>
              <a:t>   «Быть начеку»</a:t>
            </a:r>
            <a:r>
              <a:rPr lang="ru-RU" sz="4000" i="1" dirty="0"/>
              <a:t> – значит быть наготове, находится в неусыпном ожидании.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  Всех убеждает повсюду Вадим:</a:t>
            </a:r>
            <a:br>
              <a:rPr lang="ru-RU" sz="4000" dirty="0"/>
            </a:br>
            <a:r>
              <a:rPr lang="ru-RU" sz="4000" dirty="0"/>
              <a:t>С Марса пришелец общается с ним.</a:t>
            </a:r>
            <a:br>
              <a:rPr lang="ru-RU" sz="4000" dirty="0"/>
            </a:br>
            <a:r>
              <a:rPr lang="ru-RU" sz="4000" dirty="0"/>
              <a:t>Только не верят Вадиму нигде –</a:t>
            </a:r>
            <a:br>
              <a:rPr lang="ru-RU" sz="4000" dirty="0"/>
            </a:br>
            <a:r>
              <a:rPr lang="ru-RU" sz="4000" dirty="0"/>
              <a:t>ВИЛАМИ ПИСАНО ВСЁ НА …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i="1" dirty="0"/>
              <a:t>   «Вилами на воде писано»</a:t>
            </a:r>
            <a:r>
              <a:rPr lang="ru-RU" sz="4000" i="1" dirty="0"/>
              <a:t> – так скажут о том, что почти невозможно, маловероятно</a:t>
            </a:r>
            <a:endParaRPr lang="ru-RU" sz="4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Пройдя путь, ответишь на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енера\Desktop\0016-016-Itogi-urok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5497" t="23673" r="7754" b="26024"/>
          <a:stretch/>
        </p:blipFill>
        <p:spPr bwMode="auto">
          <a:xfrm>
            <a:off x="1631505" y="1845734"/>
            <a:ext cx="8424936" cy="4319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1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/>
              <a:t>    Друг нас всех не замечает,</a:t>
            </a:r>
            <a:br>
              <a:rPr lang="ru-RU" sz="4000" dirty="0"/>
            </a:br>
            <a:r>
              <a:rPr lang="ru-RU" sz="4000" dirty="0"/>
              <a:t>О любимой он мечтает.</a:t>
            </a:r>
            <a:br>
              <a:rPr lang="ru-RU" sz="4000" dirty="0"/>
            </a:br>
            <a:r>
              <a:rPr lang="ru-RU" sz="4000" dirty="0"/>
              <a:t>С её именем в устах</a:t>
            </a:r>
            <a:br>
              <a:rPr lang="ru-RU" sz="4000" dirty="0"/>
            </a:br>
            <a:r>
              <a:rPr lang="ru-RU" sz="4000" dirty="0"/>
              <a:t>Он ВИТАЕТ В …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i="1" dirty="0"/>
              <a:t>«Витать в облаках» </a:t>
            </a:r>
            <a:r>
              <a:rPr lang="ru-RU" sz="4000" i="1" dirty="0"/>
              <a:t>– находиться в мечтательном состоянии, не замечая окружающего.</a:t>
            </a:r>
            <a:endParaRPr lang="ru-RU" sz="4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  Наша Таня очень ловко</a:t>
            </a:r>
            <a:br>
              <a:rPr lang="ru-RU" sz="4000" dirty="0"/>
            </a:br>
            <a:r>
              <a:rPr lang="ru-RU" sz="4000" dirty="0"/>
              <a:t>Из мальчишек ВЬЁТ …</a:t>
            </a:r>
            <a:br>
              <a:rPr lang="ru-RU" sz="4000" dirty="0"/>
            </a:br>
            <a:r>
              <a:rPr lang="ru-RU" sz="4000" dirty="0"/>
              <a:t>Лишь мигнёт – пацан любой</a:t>
            </a:r>
            <a:br>
              <a:rPr lang="ru-RU" sz="4000" dirty="0"/>
            </a:br>
            <a:r>
              <a:rPr lang="ru-RU" sz="4000" dirty="0"/>
              <a:t>Прыгнет В ОМУТ С …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b="1" i="1" dirty="0"/>
              <a:t>«Вить верёвки»</a:t>
            </a:r>
            <a:r>
              <a:rPr lang="ru-RU" sz="4000" i="1" dirty="0"/>
              <a:t> – поступать с кем-либо так, как вздумается. </a:t>
            </a:r>
            <a:r>
              <a:rPr lang="ru-RU" sz="4000" b="1" i="1" dirty="0"/>
              <a:t>«Бросаться в омут с головой»</a:t>
            </a:r>
            <a:r>
              <a:rPr lang="ru-RU" sz="4000" i="1" dirty="0"/>
              <a:t> – безрассудно решаться на какой-либо смелый, отчаянный поступок.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/>
              <a:t>   Иришка бабуле</a:t>
            </a:r>
            <a:br>
              <a:rPr lang="ru-RU" sz="4000" dirty="0"/>
            </a:br>
            <a:r>
              <a:rPr lang="ru-RU" sz="4000" dirty="0"/>
              <a:t>Стирать помогает,</a:t>
            </a:r>
            <a:br>
              <a:rPr lang="ru-RU" sz="4000" dirty="0"/>
            </a:br>
            <a:r>
              <a:rPr lang="ru-RU" sz="4000" dirty="0"/>
              <a:t>Картина приятная, </a:t>
            </a:r>
            <a:br>
              <a:rPr lang="ru-RU" sz="4000" dirty="0"/>
            </a:br>
            <a:r>
              <a:rPr lang="ru-RU" sz="4000" dirty="0"/>
              <a:t>ГЛАЗ …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/>
              <a:t>«Глаз отдыхает (радуется)»</a:t>
            </a:r>
            <a:r>
              <a:rPr lang="ru-RU" sz="4000" i="1" dirty="0"/>
              <a:t> – так говорят о приятном, успокаивающем зрелище.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  Просил я друга зря</a:t>
            </a:r>
            <a:br>
              <a:rPr lang="ru-RU" sz="4000" dirty="0"/>
            </a:br>
            <a:r>
              <a:rPr lang="ru-RU" sz="4000" dirty="0"/>
              <a:t>Оставить мне кусочек дыни,</a:t>
            </a:r>
            <a:br>
              <a:rPr lang="ru-RU" sz="4000" dirty="0"/>
            </a:br>
            <a:r>
              <a:rPr lang="ru-RU" sz="4000" dirty="0"/>
              <a:t>Услышан не был мой</a:t>
            </a:r>
            <a:br>
              <a:rPr lang="ru-RU" sz="4000" dirty="0"/>
            </a:br>
            <a:r>
              <a:rPr lang="ru-RU" sz="4000" dirty="0"/>
              <a:t>ГЛАС ВОПИЮЩЕГО В …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Венера\Desktop\0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7650"/>
            <a:ext cx="9753600" cy="636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/>
              <a:t>«Глас вопиющего в пустыне»</a:t>
            </a:r>
            <a:r>
              <a:rPr lang="ru-RU" sz="4000" i="1" dirty="0"/>
              <a:t> – так говорят о бесполезных призывах, остающихся без внимания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/>
              <a:t>  РУБАХА-ПАРЕНЬ одноклассник Мишка,</a:t>
            </a:r>
            <a:br>
              <a:rPr lang="ru-RU" sz="4000" dirty="0"/>
            </a:br>
            <a:r>
              <a:rPr lang="ru-RU" sz="4000" dirty="0"/>
              <a:t>Хотя отец его – БОЛЬШАЯ 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/>
              <a:t>«Большая шишка»</a:t>
            </a:r>
            <a:r>
              <a:rPr lang="ru-RU" sz="3200" i="1" dirty="0"/>
              <a:t> – важный, влиятельный человек, занимающий высокий пост. В старину самого опытного и сильного бурлака, идущего в лямке первым, называли шишкой. А потом это перешло в современное крылатое выражение. </a:t>
            </a:r>
            <a:r>
              <a:rPr lang="ru-RU" sz="3200" b="1" i="1" dirty="0"/>
              <a:t>«Рубаха-парень»</a:t>
            </a:r>
            <a:r>
              <a:rPr lang="ru-RU" sz="3200" i="1" dirty="0"/>
              <a:t> – открытый, простой в обращении человек.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fr/22/4472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86603"/>
            <a:ext cx="7848872" cy="58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65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/>
              <a:t>   Сосед наш всю ночь</a:t>
            </a:r>
            <a:br>
              <a:rPr lang="ru-RU" sz="4000" dirty="0"/>
            </a:br>
            <a:r>
              <a:rPr lang="ru-RU" sz="4000" dirty="0"/>
              <a:t>То стучал, то сверлил –</a:t>
            </a:r>
            <a:br>
              <a:rPr lang="ru-RU" sz="4000" dirty="0"/>
            </a:br>
            <a:r>
              <a:rPr lang="ru-RU" sz="4000" dirty="0"/>
              <a:t>И ЗВЕРЯ ВО МНЕ он</a:t>
            </a:r>
            <a:br>
              <a:rPr lang="ru-RU" sz="4000" dirty="0"/>
            </a:br>
            <a:r>
              <a:rPr lang="ru-RU" sz="4000" dirty="0"/>
              <a:t>К утру …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/>
              <a:t>   «Будить зверя»</a:t>
            </a:r>
            <a:r>
              <a:rPr lang="ru-RU" sz="4000" i="1" dirty="0"/>
              <a:t> – злить, бесить, приводить в ярость, раздражать кого-либо. </a:t>
            </a:r>
            <a:r>
              <a:rPr lang="ru-RU" sz="4000" b="1" i="1" dirty="0"/>
              <a:t>«Не буди во мне зверя!»</a:t>
            </a:r>
            <a:r>
              <a:rPr lang="ru-RU" sz="4000" i="1" dirty="0"/>
              <a:t> – это настоятельная просьба о том, что не надо пробуждать в человеке его низменные, животные инстинкты, ведь такое может плохо кончиться для всех.</a:t>
            </a:r>
            <a:endParaRPr lang="ru-RU" sz="4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енера\Desktop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332656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Фразеологические обороты со словом рука:</a:t>
            </a:r>
            <a:endParaRPr lang="ru-RU" dirty="0"/>
          </a:p>
        </p:txBody>
      </p:sp>
      <p:pic>
        <p:nvPicPr>
          <p:cNvPr id="15362" name="Picture 2" descr="C:\Users\Венера\Desktop\slide_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30380" r="1266"/>
          <a:stretch/>
        </p:blipFill>
        <p:spPr bwMode="auto">
          <a:xfrm>
            <a:off x="2423592" y="1916832"/>
            <a:ext cx="7488832" cy="396044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7968208" y="5157192"/>
            <a:ext cx="1872208" cy="72008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Венера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404664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енера\Desktop\slide_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526" y="332656"/>
            <a:ext cx="825691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енера\Desktop\67c664c1eda798918dbd31cfd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404664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englishinschool.ucoz.ru/img.jp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43673" y="562453"/>
            <a:ext cx="6321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ВЫВОДЫ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5480" y="1988840"/>
            <a:ext cx="9012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Narrow" panose="020B0606020202030204" pitchFamily="34" charset="0"/>
              </a:rPr>
              <a:t>1. Русский </a:t>
            </a:r>
            <a:r>
              <a:rPr lang="ru-RU" sz="3200" dirty="0">
                <a:latin typeface="Arial Narrow" panose="020B0606020202030204" pitchFamily="34" charset="0"/>
              </a:rPr>
              <a:t>язык – язык </a:t>
            </a:r>
            <a:r>
              <a:rPr lang="ru-RU" sz="3200" dirty="0" smtClean="0">
                <a:latin typeface="Arial Narrow" panose="020B0606020202030204" pitchFamily="34" charset="0"/>
              </a:rPr>
              <a:t>живой </a:t>
            </a:r>
            <a:r>
              <a:rPr lang="ru-RU" sz="3200" dirty="0">
                <a:latin typeface="Arial Narrow" panose="020B0606020202030204" pitchFamily="34" charset="0"/>
              </a:rPr>
              <a:t>и </a:t>
            </a:r>
            <a:r>
              <a:rPr lang="ru-RU" sz="3200" dirty="0" smtClean="0">
                <a:latin typeface="Arial Narrow" panose="020B0606020202030204" pitchFamily="34" charset="0"/>
              </a:rPr>
              <a:t>фразеологизмы </a:t>
            </a:r>
            <a:r>
              <a:rPr lang="ru-RU" sz="3200" dirty="0">
                <a:latin typeface="Arial Narrow" panose="020B0606020202030204" pitchFamily="34" charset="0"/>
              </a:rPr>
              <a:t>его только </a:t>
            </a:r>
            <a:r>
              <a:rPr lang="ru-RU" sz="3200" dirty="0" smtClean="0">
                <a:latin typeface="Arial Narrow" panose="020B0606020202030204" pitchFamily="34" charset="0"/>
              </a:rPr>
              <a:t>обогащают.</a:t>
            </a:r>
          </a:p>
          <a:p>
            <a:endParaRPr lang="ru-RU" sz="3200" dirty="0">
              <a:latin typeface="Arial Narrow" panose="020B0606020202030204" pitchFamily="34" charset="0"/>
            </a:endParaRPr>
          </a:p>
          <a:p>
            <a:r>
              <a:rPr lang="ru-RU" sz="3200" dirty="0" smtClean="0">
                <a:latin typeface="Arial Narrow" panose="020B0606020202030204" pitchFamily="34" charset="0"/>
              </a:rPr>
              <a:t>2. Близкое знакомство </a:t>
            </a:r>
            <a:r>
              <a:rPr lang="ru-RU" sz="3200" dirty="0">
                <a:latin typeface="Arial Narrow" panose="020B0606020202030204" pitchFamily="34" charset="0"/>
              </a:rPr>
              <a:t>с </a:t>
            </a:r>
            <a:r>
              <a:rPr lang="ru-RU" sz="3200" dirty="0" smtClean="0">
                <a:latin typeface="Arial Narrow" panose="020B0606020202030204" pitchFamily="34" charset="0"/>
              </a:rPr>
              <a:t>фразеологизмами позволяет </a:t>
            </a:r>
            <a:r>
              <a:rPr lang="ru-RU" sz="3200" dirty="0">
                <a:latin typeface="Arial Narrow" panose="020B0606020202030204" pitchFamily="34" charset="0"/>
              </a:rPr>
              <a:t>быть более грамотным.</a:t>
            </a:r>
          </a:p>
        </p:txBody>
      </p:sp>
    </p:spTree>
    <p:extLst>
      <p:ext uri="{BB962C8B-B14F-4D97-AF65-F5344CB8AC3E}">
        <p14:creationId xmlns:p14="http://schemas.microsoft.com/office/powerpoint/2010/main" val="19895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Источники фразеологизмов русского языка разнообразны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C:\Users\Венера\Desktop\slide_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001" t="15798" r="1100" b="1129"/>
          <a:stretch/>
        </p:blipFill>
        <p:spPr bwMode="auto">
          <a:xfrm>
            <a:off x="1631504" y="1550500"/>
            <a:ext cx="9001000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лако 3"/>
          <p:cNvSpPr/>
          <p:nvPr/>
        </p:nvSpPr>
        <p:spPr>
          <a:xfrm>
            <a:off x="7752184" y="6161308"/>
            <a:ext cx="2736304" cy="64807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792" y="-171400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Авторские фразеологизмы</a:t>
            </a:r>
          </a:p>
        </p:txBody>
      </p:sp>
      <p:pic>
        <p:nvPicPr>
          <p:cNvPr id="7170" name="Picture 2" descr="C:\Users\Венера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87" t="38750" r="5312" b="6250"/>
          <a:stretch>
            <a:fillRect/>
          </a:stretch>
        </p:blipFill>
        <p:spPr bwMode="auto">
          <a:xfrm>
            <a:off x="1415480" y="1844824"/>
            <a:ext cx="9403381" cy="4309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енера\Desktop\img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745" t="5098" r="3048" b="5518"/>
          <a:stretch/>
        </p:blipFill>
        <p:spPr bwMode="auto">
          <a:xfrm>
            <a:off x="2063552" y="286603"/>
            <a:ext cx="7416824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2285" y="2722456"/>
            <a:ext cx="13394879" cy="5634322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9376" y="440160"/>
            <a:ext cx="5112568" cy="5904656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В рот не возьмешь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говорят, если еда приготовлена невкусно.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Губа не дура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говорят про человека, умеющего выбирать самое лучшее.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Заткнуть кому-то рот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значит не дать ему говорить. 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Каша во рту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человек невнятно говорит.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Маковой росинки во рту не было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значит, человек уже давно не ел и его нужно срочно покормить.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Молоко на губах не обсохло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говорят, если хотят показать, что кто-то еще молод и неопытен.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Набрать в рот воды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это замолчать самому.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Надуть губы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обидеться.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Рот разинуть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застыть в изумлении перед чем-нибудь, поразившим воображение.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Хлопот полон рот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говорят, если дел так много, что с ними не успеваешь справляться.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Широко открытый рот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признак удивления.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07968" y="476672"/>
            <a:ext cx="5904656" cy="5904656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Любопытной Варваре на базаре нос оторвали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не вмешивайся не в свое дело.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На носу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так говорят о чем-то, что вот-вот должно наступить.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Не видеть дальше собственного носа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не замечать окружающего вокруг.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Не совать нос не в свое дело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таким образом хотят показать, что человек чересчур, не к месту любопытен, вмешивается в то, во что не следует.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Нос к носу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напротив, близко.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Остаться с носом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без того, на что рассчитывал 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Под самым носом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близко.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Показывать нос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дразнить кого-то, приставляя большой палец к носу и помахивая остальными.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С гулькин нос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очень мало (гулька – это голубь, клюв у голубя маленький).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Times New Roman" panose="02020603050405020304" pitchFamily="18" charset="0"/>
              </a:rPr>
              <a:t>Совать свой нос в чужие дела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интересоваться чужими делами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5132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</TotalTime>
  <Words>643</Words>
  <Application>Microsoft Office PowerPoint</Application>
  <PresentationFormat>Широкоэкранный</PresentationFormat>
  <Paragraphs>82</Paragraphs>
  <Slides>58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6" baseType="lpstr">
      <vt:lpstr>Arial</vt:lpstr>
      <vt:lpstr>Arial Narrow</vt:lpstr>
      <vt:lpstr>Calibri</vt:lpstr>
      <vt:lpstr>Calibri Light</vt:lpstr>
      <vt:lpstr>Monotype Corsiva</vt:lpstr>
      <vt:lpstr>Tahoma</vt:lpstr>
      <vt:lpstr>Times New Roman</vt:lpstr>
      <vt:lpstr>Ретро</vt:lpstr>
      <vt:lpstr>Фразеологизмы русского языка</vt:lpstr>
      <vt:lpstr>Презентация PowerPoint</vt:lpstr>
      <vt:lpstr>Презентация PowerPoint</vt:lpstr>
      <vt:lpstr>Пройдя путь, ответишь на вопросы:</vt:lpstr>
      <vt:lpstr>Презентация PowerPoint</vt:lpstr>
      <vt:lpstr>Источники фразеологизмов русского языка разнообразны</vt:lpstr>
      <vt:lpstr>Авторские фразеологизмы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Фразеологические обороты со словом рука: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Фразеологизмы в загадках</dc:title>
  <dc:creator>Саргис Ширванян</dc:creator>
  <cp:lastModifiedBy>Учитель</cp:lastModifiedBy>
  <cp:revision>14</cp:revision>
  <dcterms:created xsi:type="dcterms:W3CDTF">2016-10-22T15:25:47Z</dcterms:created>
  <dcterms:modified xsi:type="dcterms:W3CDTF">2021-11-25T22:06:58Z</dcterms:modified>
</cp:coreProperties>
</file>