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C214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лена\Desktop\2021-11-29_1854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051720" y="980728"/>
            <a:ext cx="2448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Миша, ты успешно занимаешься по всем предметам 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060848"/>
            <a:ext cx="2664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Но ведь русский – это неродной твой язык!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2996952"/>
            <a:ext cx="2664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Как у тебя получается изучать  всё на неродном языке? Это трудно?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5157192"/>
            <a:ext cx="26642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Нелегко, конечно. Тут много «подводных камней».</a:t>
            </a:r>
          </a:p>
          <a:p>
            <a:r>
              <a:rPr lang="ru-RU" sz="1600" dirty="0" smtClean="0"/>
              <a:t>Кирилл, если тебе интересно,  расскажу об этом.</a:t>
            </a:r>
            <a:endParaRPr lang="ru-RU" sz="1600" dirty="0"/>
          </a:p>
        </p:txBody>
      </p:sp>
    </p:spTree>
  </p:cSld>
  <p:clrMapOvr>
    <a:masterClrMapping/>
  </p:clrMapOvr>
  <p:transition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Елена\Desktop\2021-11-29_1854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9717"/>
          </a:xfrm>
          <a:prstGeom prst="rect">
            <a:avLst/>
          </a:prstGeom>
          <a:noFill/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9512" y="188640"/>
            <a:ext cx="2448272" cy="1008112"/>
          </a:xfrm>
          <a:prstGeom prst="wedgeRoundRectCallout">
            <a:avLst>
              <a:gd name="adj1" fmla="val -44435"/>
              <a:gd name="adj2" fmla="val 407404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/>
              <a:t>«Подводных камней»? Что ты имеешь в виду?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            </a:t>
            </a:r>
            <a:endParaRPr lang="ru-RU" b="1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2843808" y="332656"/>
            <a:ext cx="5976664" cy="1512168"/>
          </a:xfrm>
          <a:prstGeom prst="wedgeRoundRectCallout">
            <a:avLst>
              <a:gd name="adj1" fmla="val 44410"/>
              <a:gd name="adj2" fmla="val 251987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/>
              <a:t>Всем, для кого русский язык является неродным, я думаю, приходится нелегко. Это и произношение, и особенности категории рода, и разные варианты имен, и множество синонимов, которые надо  употреблять к месту. И много чего ещё…</a:t>
            </a:r>
            <a:endParaRPr lang="ru-RU" sz="1600" b="1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995936" y="3068960"/>
            <a:ext cx="3312368" cy="1800200"/>
          </a:xfrm>
          <a:prstGeom prst="wedgeRoundRectCallout">
            <a:avLst>
              <a:gd name="adj1" fmla="val 69783"/>
              <a:gd name="adj2" fmla="val 72139"/>
              <a:gd name="adj3" fmla="val 16667"/>
            </a:avLst>
          </a:prstGeom>
          <a:blipFill>
            <a:blip r:embed="rId3" cstate="print"/>
            <a:stretch>
              <a:fillRect/>
            </a:stretch>
          </a:blip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115616" y="2348880"/>
            <a:ext cx="2664296" cy="1080120"/>
          </a:xfrm>
          <a:prstGeom prst="wedgeRoundRectCallout">
            <a:avLst>
              <a:gd name="adj1" fmla="val -48024"/>
              <a:gd name="adj2" fmla="val 245172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 smtClean="0"/>
          </a:p>
          <a:p>
            <a:pPr algn="just"/>
            <a:endParaRPr lang="ru-RU" b="1" dirty="0" smtClean="0"/>
          </a:p>
          <a:p>
            <a:pPr algn="just"/>
            <a:r>
              <a:rPr lang="ru-RU" sz="1600" b="1" dirty="0" smtClean="0"/>
              <a:t>Как это? Особенности категории рода? Варианты имен? Что ты имеешь в виду?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            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1960" y="3140968"/>
            <a:ext cx="29523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Начну с имени. Я Миша. Не </a:t>
            </a:r>
            <a:r>
              <a:rPr lang="ru-RU" sz="1600" b="1" dirty="0" err="1" smtClean="0">
                <a:solidFill>
                  <a:schemeClr val="bg1"/>
                </a:solidFill>
              </a:rPr>
              <a:t>Миха</a:t>
            </a:r>
            <a:r>
              <a:rPr lang="ru-RU" sz="1600" b="1" dirty="0" smtClean="0">
                <a:solidFill>
                  <a:schemeClr val="bg1"/>
                </a:solidFill>
              </a:rPr>
              <a:t>, </a:t>
            </a:r>
            <a:r>
              <a:rPr lang="ru-RU" sz="1600" b="1" dirty="0" err="1" smtClean="0">
                <a:solidFill>
                  <a:schemeClr val="bg1"/>
                </a:solidFill>
              </a:rPr>
              <a:t>не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Мишаня</a:t>
            </a:r>
            <a:r>
              <a:rPr lang="ru-RU" sz="1600" b="1" dirty="0" smtClean="0">
                <a:solidFill>
                  <a:schemeClr val="bg1"/>
                </a:solidFill>
              </a:rPr>
              <a:t>, </a:t>
            </a:r>
            <a:r>
              <a:rPr lang="ru-RU" sz="1600" b="1" dirty="0" err="1" smtClean="0">
                <a:solidFill>
                  <a:schemeClr val="bg1"/>
                </a:solidFill>
              </a:rPr>
              <a:t>не</a:t>
            </a:r>
            <a:r>
              <a:rPr lang="ru-RU" sz="1600" b="1" dirty="0" smtClean="0">
                <a:solidFill>
                  <a:schemeClr val="bg1"/>
                </a:solidFill>
              </a:rPr>
              <a:t> Мишка, даже не Михаил. Моё имя Миша. И всё. А в русском языке много вариантов одного имени. 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Елена\Desktop\2021-11-29_1854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9512" y="188640"/>
            <a:ext cx="2952328" cy="1152128"/>
          </a:xfrm>
          <a:prstGeom prst="wedgeRoundRectCallout">
            <a:avLst>
              <a:gd name="adj1" fmla="val -42699"/>
              <a:gd name="adj2" fmla="val 355106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/>
              <a:t>А что еще интересного есть  в языке </a:t>
            </a:r>
            <a:r>
              <a:rPr lang="ru-RU" sz="1600" b="1" dirty="0" err="1" smtClean="0"/>
              <a:t>езидов</a:t>
            </a:r>
            <a:r>
              <a:rPr lang="ru-RU" sz="1600" b="1" dirty="0" smtClean="0"/>
              <a:t>? Расскажи немного о своей культуре.</a:t>
            </a:r>
            <a:endParaRPr lang="ru-RU" sz="1600" b="1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3275856" y="188640"/>
            <a:ext cx="5688632" cy="2448272"/>
          </a:xfrm>
          <a:prstGeom prst="wedgeRoundRectCallout">
            <a:avLst>
              <a:gd name="adj1" fmla="val 45575"/>
              <a:gd name="adj2" fmla="val 148940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/>
              <a:t>Я являюсь представителем </a:t>
            </a:r>
            <a:r>
              <a:rPr lang="ru-RU" sz="1600" b="1" dirty="0" err="1" smtClean="0"/>
              <a:t>езидского</a:t>
            </a:r>
            <a:r>
              <a:rPr lang="ru-RU" sz="1600" b="1" dirty="0" smtClean="0"/>
              <a:t> народа. Мы последователи религии </a:t>
            </a:r>
            <a:r>
              <a:rPr lang="ru-RU" sz="1600" b="1" dirty="0" err="1" smtClean="0"/>
              <a:t>езидизм</a:t>
            </a:r>
            <a:r>
              <a:rPr lang="ru-RU" sz="1600" b="1" dirty="0" smtClean="0"/>
              <a:t>. Наш язык  мы называем «</a:t>
            </a:r>
            <a:r>
              <a:rPr lang="ru-RU" sz="1600" b="1" dirty="0" err="1" smtClean="0"/>
              <a:t>эздики</a:t>
            </a:r>
            <a:r>
              <a:rPr lang="ru-RU" sz="1600" b="1" dirty="0" smtClean="0"/>
              <a:t>», это диалект </a:t>
            </a:r>
            <a:r>
              <a:rPr lang="ru-RU" sz="1600" b="1" dirty="0" err="1" smtClean="0"/>
              <a:t>курмаджи</a:t>
            </a:r>
            <a:r>
              <a:rPr lang="ru-RU" sz="1600" b="1" dirty="0" smtClean="0"/>
              <a:t>. В основном наш народ проживает на севере Ирака, однако </a:t>
            </a:r>
            <a:r>
              <a:rPr lang="ru-RU" sz="1600" b="1" smtClean="0"/>
              <a:t>я </a:t>
            </a:r>
            <a:r>
              <a:rPr lang="ru-RU" sz="1600" b="1" smtClean="0"/>
              <a:t>вырос </a:t>
            </a:r>
            <a:r>
              <a:rPr lang="ru-RU" sz="1600" b="1" dirty="0" smtClean="0"/>
              <a:t>в России, в нашем селе </a:t>
            </a:r>
            <a:r>
              <a:rPr lang="ru-RU" sz="1600" b="1" dirty="0" err="1" smtClean="0"/>
              <a:t>Бучалки</a:t>
            </a:r>
            <a:r>
              <a:rPr lang="ru-RU" sz="1600" b="1" dirty="0" smtClean="0"/>
              <a:t>. Думаю, если бы я с детства не общался на русском языке, не ходил в детский сад и школу, то с большей долей вероятности не смог бы сейчас разговаривать без акцента. Хотя, бывает, и мне не всё удается. </a:t>
            </a:r>
            <a:endParaRPr lang="ru-RU" sz="1600" b="1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043608" y="2852936"/>
            <a:ext cx="5544616" cy="2160240"/>
          </a:xfrm>
          <a:prstGeom prst="wedgeRoundRectCallout">
            <a:avLst>
              <a:gd name="adj1" fmla="val 74766"/>
              <a:gd name="adj2" fmla="val 69910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852936"/>
            <a:ext cx="56166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lt1"/>
                </a:solidFill>
              </a:rPr>
              <a:t>Есть три основные категории детей-мигрантов. К первой относятся те, кто хорошо владеют русским языком, но не владеют родным. Обычно это происходит, когда дети живут, растут и учатся в России, а не на родине. Это печально. Я считаю, что свои корни забывать нельзя. В первую очередь, язык своих предков. </a:t>
            </a:r>
          </a:p>
          <a:p>
            <a:r>
              <a:rPr lang="ru-RU" sz="1600" b="1" dirty="0" smtClean="0">
                <a:solidFill>
                  <a:schemeClr val="lt1"/>
                </a:solidFill>
              </a:rPr>
              <a:t>Ко второй категории относятся те, кто  владеет одновременно русским и родным. Их называют билингвы. </a:t>
            </a:r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лена\Desktop\2021-11-29_1854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9512" y="116632"/>
            <a:ext cx="1512168" cy="432048"/>
          </a:xfrm>
          <a:prstGeom prst="wedgeRoundRectCallout">
            <a:avLst>
              <a:gd name="adj1" fmla="val -45069"/>
              <a:gd name="adj2" fmla="val 1057288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А к третьей?</a:t>
            </a:r>
            <a:endParaRPr lang="ru-RU" sz="1600" b="1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1835696" y="260648"/>
            <a:ext cx="7200800" cy="1944216"/>
          </a:xfrm>
          <a:prstGeom prst="wedgeRoundRectCallout">
            <a:avLst>
              <a:gd name="adj1" fmla="val 46234"/>
              <a:gd name="adj2" fmla="val 197556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/>
              <a:t>К третьей категории относятся те, кто хорошо владеют родным языком, однако не владеют русским. Их называют </a:t>
            </a:r>
            <a:r>
              <a:rPr lang="ru-RU" sz="1600" b="1" dirty="0" err="1" smtClean="0"/>
              <a:t>инофонами</a:t>
            </a:r>
            <a:r>
              <a:rPr lang="ru-RU" sz="1600" b="1" dirty="0" smtClean="0"/>
              <a:t>. Такие ученики часто не понимают значения многих слов, потому что дома с семьёй они общаются только на своем кровном языке.  Я своим товарищам стараюсь помогать. Во-первых, советую много читать и писать на русском. И во-вторых, дома иногда устраивать день русского языка, чтобы  практиковаться  разговаривать  и на бытовые темы, а не только связанные с учебой. </a:t>
            </a:r>
            <a:endParaRPr lang="ru-RU" sz="1600" b="1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131840" y="2492896"/>
            <a:ext cx="5400600" cy="2520280"/>
          </a:xfrm>
          <a:prstGeom prst="wedgeRoundRectCallout">
            <a:avLst>
              <a:gd name="adj1" fmla="val 36810"/>
              <a:gd name="adj2" fmla="val 67857"/>
              <a:gd name="adj3" fmla="val 16667"/>
            </a:avLst>
          </a:prstGeom>
          <a:blipFill>
            <a:blip r:embed="rId3" cstate="print"/>
            <a:stretch>
              <a:fillRect/>
            </a:stretch>
          </a:blip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2564904"/>
            <a:ext cx="53285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lt1"/>
                </a:solidFill>
              </a:rPr>
              <a:t>Прежде всего, нужно знать огромное количество слов. Ты знакомишься с терминами, новыми понятиями  на уроках. А нам еще нужно понять их объяснение, кроме того , что нужно запомнить сам термин. У нас в сознании сосуществуют , можно сказать, системы двух языков. При этом русский  язык мы  воспринимаем через родной и переносим часто  его особенности в русскую речь, что часто приводит к ошибкам. Я теперь знаю, это называется  интерференцией. 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179512" y="2420888"/>
            <a:ext cx="2808312" cy="1440160"/>
          </a:xfrm>
          <a:prstGeom prst="wedgeRoundRectCallout">
            <a:avLst>
              <a:gd name="adj1" fmla="val -34989"/>
              <a:gd name="adj2" fmla="val 122674"/>
              <a:gd name="adj3" fmla="val 16667"/>
            </a:avLst>
          </a:prstGeom>
          <a:blipFill>
            <a:blip r:embed="rId3" cstate="print"/>
            <a:stretch>
              <a:fillRect/>
            </a:stretch>
          </a:blip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420888"/>
            <a:ext cx="27363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lt1"/>
                </a:solidFill>
              </a:rPr>
              <a:t>Полезные советы. Отлично. Вернемся к «подводным камням». Какие трудности  ты испытываешь, обучаясь и разговаривая на русском? </a:t>
            </a:r>
          </a:p>
        </p:txBody>
      </p:sp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\Desktop\2021-11-29_1854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9512" y="116632"/>
            <a:ext cx="1728192" cy="576064"/>
          </a:xfrm>
          <a:prstGeom prst="wedgeRoundRectCallout">
            <a:avLst>
              <a:gd name="adj1" fmla="val -31717"/>
              <a:gd name="adj2" fmla="val 774438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/>
              <a:t>Что это за ошибки?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2051720" y="260648"/>
            <a:ext cx="6984776" cy="3456384"/>
          </a:xfrm>
          <a:prstGeom prst="wedgeRoundRectCallout">
            <a:avLst>
              <a:gd name="adj1" fmla="val 34356"/>
              <a:gd name="adj2" fmla="val 92147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/>
              <a:t>Сложно с произношением. Например, звуки «Х», «Р» в нашем языке звучат не совсем так, как в русском. Иногда путаница происходит с «Ш» и «Щ». Нужно хорошо разбираться в правописании окончаний, так как у нас в языке артикли. Ещё  в наших языках не совпадает род имен существительных. Нужно знать хорошо значение слова. А что стоит подобрать синоним. Их так много!  К самому слову «много» их множество:  немало — </a:t>
            </a:r>
            <a:r>
              <a:rPr lang="ru-RU" sz="1600" b="1" dirty="0" err="1" smtClean="0"/>
              <a:t>прОпасть</a:t>
            </a:r>
            <a:r>
              <a:rPr lang="ru-RU" sz="1600" b="1" dirty="0" smtClean="0"/>
              <a:t> — полно — несть числа — хоть пруд пруди — вдоволь — изрядно — предостаточно — сколько душе угодно!  Ну и много других тонкостей. В целом, многие общаются и учатся примерно так:  ты читаешь текст или слышишь речь на русском языке, в голове переводишь на свой язык, формулируешь ответ на своем языке, переводишь на русский  и только потом отвечаешь. </a:t>
            </a:r>
            <a:endParaRPr lang="ru-RU" sz="1600" b="1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1187624" y="3861048"/>
            <a:ext cx="4752528" cy="1008112"/>
          </a:xfrm>
          <a:prstGeom prst="wedgeRoundRectCallout">
            <a:avLst>
              <a:gd name="adj1" fmla="val -54655"/>
              <a:gd name="adj2" fmla="val 75664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3789040"/>
            <a:ext cx="46805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lt1"/>
                </a:solidFill>
              </a:rPr>
              <a:t>Вот это да! Теперь я понимаю, что за «подводные камни» мешают вам.  В общем, нужно много читать, писать и говорить на русском языке.  И всё  получится?</a:t>
            </a:r>
            <a:endParaRPr lang="ru-RU" sz="1600" dirty="0"/>
          </a:p>
        </p:txBody>
      </p:sp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\Desktop\2021-11-29_1854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251520" y="1412776"/>
            <a:ext cx="1944216" cy="504056"/>
          </a:xfrm>
          <a:prstGeom prst="wedgeRoundRectCallout">
            <a:avLst>
              <a:gd name="adj1" fmla="val -52766"/>
              <a:gd name="adj2" fmla="val 602143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Что это ?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323528" y="188640"/>
            <a:ext cx="8712968" cy="1080120"/>
          </a:xfrm>
          <a:prstGeom prst="wedgeRoundRectCallout">
            <a:avLst>
              <a:gd name="adj1" fmla="val 45964"/>
              <a:gd name="adj2" fmla="val 391376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/>
              <a:t>Не совсем . Действительно, если много читать, писать и говорить на русском языке, то можно хорошо продвинуться вперёд. Но есть один «камень» , который просто айсберг по сравнению с другими. И он очень мешает в освоении языка и понимании людей, с которыми общаешься.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043608" y="1988840"/>
            <a:ext cx="7776864" cy="2520280"/>
          </a:xfrm>
          <a:prstGeom prst="wedgeRoundRectCallout">
            <a:avLst>
              <a:gd name="adj1" fmla="val 38781"/>
              <a:gd name="adj2" fmla="val 72326"/>
              <a:gd name="adj3" fmla="val 16667"/>
            </a:avLst>
          </a:prstGeom>
          <a:blipFill>
            <a:blip r:embed="rId3" cstate="print"/>
            <a:stretch>
              <a:fillRect/>
            </a:stretch>
          </a:blip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sz="1000" dirty="0" smtClean="0"/>
          </a:p>
          <a:p>
            <a:pPr algn="just"/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060848"/>
            <a:ext cx="7632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lt1"/>
                </a:solidFill>
              </a:rPr>
              <a:t>Как это ни странно звучит, но люди просто иногда не понимают, что перед ними человек такой же. Только он имеет свою культуру и свои традиции и обычаи.  Он имеет своё мышление, свои правила поведения. Некоторые люди не хотят принимать нового человека, не похожего на них.    Вот это отсутствие взаимопонимания,  толерантности очень мешает  общению.  А значит, и учебе тоже . Я думаю, что в современном  обществе  очень важно воспитание благоприятного межнационального общения, нужно  научить школьников уважать историю и культуру своего, а также любого другого народа. Я считаю важным сформировать в них уважительное отношение друг у другу.</a:t>
            </a:r>
          </a:p>
          <a:p>
            <a:endParaRPr lang="ru-RU" sz="1600" b="1" dirty="0" smtClean="0">
              <a:solidFill>
                <a:schemeClr val="lt1"/>
              </a:solidFill>
            </a:endParaRPr>
          </a:p>
          <a:p>
            <a:endParaRPr lang="ru-RU" sz="1600" b="1" dirty="0" smtClean="0">
              <a:solidFill>
                <a:schemeClr val="lt1"/>
              </a:solidFill>
            </a:endParaRPr>
          </a:p>
          <a:p>
            <a:endParaRPr lang="ru-RU" sz="1600" b="1" dirty="0" smtClean="0">
              <a:solidFill>
                <a:schemeClr val="lt1"/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971600" y="4653136"/>
            <a:ext cx="5040560" cy="504056"/>
          </a:xfrm>
          <a:prstGeom prst="wedgeRoundRectCallout">
            <a:avLst>
              <a:gd name="adj1" fmla="val -48352"/>
              <a:gd name="adj2" fmla="val 138507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4581128"/>
            <a:ext cx="5040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lt1"/>
                </a:solidFill>
              </a:rPr>
              <a:t>Я полностью с тобой согласен. И кстати, ты отлично говоришь на русском языке.</a:t>
            </a:r>
            <a:endParaRPr lang="ru-RU" sz="1600" dirty="0"/>
          </a:p>
        </p:txBody>
      </p:sp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лена\Desktop\2021-11-29_1854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179512" y="260648"/>
            <a:ext cx="2736304" cy="1368152"/>
          </a:xfrm>
          <a:prstGeom prst="wedgeRoundRectCallout">
            <a:avLst>
              <a:gd name="adj1" fmla="val -47977"/>
              <a:gd name="adj2" fmla="val 296758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Миша, я  узнал столько нового! Мне было очень интересно с тобой  беседовать. 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3851920" y="1196752"/>
            <a:ext cx="4968552" cy="1368152"/>
          </a:xfrm>
          <a:prstGeom prst="wedgeRoundRectCallout">
            <a:avLst>
              <a:gd name="adj1" fmla="val 43474"/>
              <a:gd name="adj2" fmla="val 222206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/>
              <a:t>Кирилл, тогда приглашаю тебя в гости. Ты знаешь, </a:t>
            </a:r>
            <a:r>
              <a:rPr lang="ru-RU" sz="1600" b="1" dirty="0" err="1" smtClean="0"/>
              <a:t>езиды</a:t>
            </a:r>
            <a:r>
              <a:rPr lang="ru-RU" sz="1600" b="1" dirty="0" smtClean="0"/>
              <a:t> так же,  как  и русские славятся гостеприимством.  Узнаешь подробнее о нашем языке. А мне интересно узнать о некоторых  особенностях русского языка. </a:t>
            </a:r>
          </a:p>
        </p:txBody>
      </p:sp>
      <p:pic>
        <p:nvPicPr>
          <p:cNvPr id="6146" name="Picture 2" descr="C:\Users\Елена\Desktop\2021-11-29_2318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45877">
            <a:off x="7668344" y="116632"/>
            <a:ext cx="923925" cy="819150"/>
          </a:xfrm>
          <a:prstGeom prst="rect">
            <a:avLst/>
          </a:prstGeom>
          <a:noFill/>
        </p:spPr>
      </p:pic>
      <p:sp>
        <p:nvSpPr>
          <p:cNvPr id="10" name="Скругленная прямоугольная выноска 9"/>
          <p:cNvSpPr/>
          <p:nvPr/>
        </p:nvSpPr>
        <p:spPr>
          <a:xfrm>
            <a:off x="1259632" y="2924944"/>
            <a:ext cx="2592288" cy="936104"/>
          </a:xfrm>
          <a:prstGeom prst="wedgeRoundRectCallout">
            <a:avLst>
              <a:gd name="adj1" fmla="val -55143"/>
              <a:gd name="adj2" fmla="val 221948"/>
              <a:gd name="adj3" fmla="val 16667"/>
            </a:avLst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Спасибо. Очень рад. </a:t>
            </a:r>
          </a:p>
          <a:p>
            <a:pPr algn="ctr"/>
            <a:r>
              <a:rPr lang="ru-RU" sz="1600" b="1" smtClean="0"/>
              <a:t>И </a:t>
            </a:r>
            <a:r>
              <a:rPr lang="ru-RU" sz="1600" b="1" dirty="0" smtClean="0"/>
              <a:t>от меня - </a:t>
            </a:r>
            <a:r>
              <a:rPr lang="ru-RU" sz="1600" b="1" smtClean="0"/>
              <a:t>ответное приглашение.</a:t>
            </a:r>
            <a:endParaRPr lang="ru-RU" sz="1600" b="1" dirty="0" smtClean="0"/>
          </a:p>
        </p:txBody>
      </p:sp>
      <p:pic>
        <p:nvPicPr>
          <p:cNvPr id="6147" name="Picture 3" descr="C:\Users\Елена\Desktop\2021-11-29_23184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45467">
            <a:off x="3235113" y="318806"/>
            <a:ext cx="1193752" cy="683320"/>
          </a:xfrm>
          <a:prstGeom prst="rect">
            <a:avLst/>
          </a:prstGeom>
          <a:noFill/>
        </p:spPr>
      </p:pic>
      <p:pic>
        <p:nvPicPr>
          <p:cNvPr id="6148" name="Picture 4" descr="C:\Users\Елена\Desktop\2021-11-29_2318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674566">
            <a:off x="1390523" y="2106576"/>
            <a:ext cx="962996" cy="573212"/>
          </a:xfrm>
          <a:prstGeom prst="rect">
            <a:avLst/>
          </a:prstGeom>
          <a:noFill/>
        </p:spPr>
      </p:pic>
      <p:pic>
        <p:nvPicPr>
          <p:cNvPr id="6149" name="Picture 5" descr="C:\Users\Елена\Desktop\2021-11-29_23190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98800">
            <a:off x="5768476" y="2623768"/>
            <a:ext cx="859532" cy="673300"/>
          </a:xfrm>
          <a:prstGeom prst="rect">
            <a:avLst/>
          </a:prstGeom>
          <a:noFill/>
        </p:spPr>
      </p:pic>
      <p:pic>
        <p:nvPicPr>
          <p:cNvPr id="6150" name="Picture 6" descr="C:\Users\Елена\Desktop\2021-11-29_23181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475437">
            <a:off x="2987824" y="1484784"/>
            <a:ext cx="673795" cy="781935"/>
          </a:xfrm>
          <a:prstGeom prst="rect">
            <a:avLst/>
          </a:prstGeom>
          <a:noFill/>
        </p:spPr>
      </p:pic>
      <p:pic>
        <p:nvPicPr>
          <p:cNvPr id="6151" name="Picture 7" descr="C:\Users\Елена\Desktop\2021-11-29_23180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21064831">
            <a:off x="5067018" y="3640762"/>
            <a:ext cx="942975" cy="885825"/>
          </a:xfrm>
          <a:prstGeom prst="rect">
            <a:avLst/>
          </a:prstGeom>
          <a:noFill/>
        </p:spPr>
      </p:pic>
      <p:pic>
        <p:nvPicPr>
          <p:cNvPr id="6152" name="Picture 8" descr="C:\Users\Елена\Desktop\2021-11-29_23185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4005064"/>
            <a:ext cx="885825" cy="981075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970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Елена</cp:lastModifiedBy>
  <cp:revision>32</cp:revision>
  <dcterms:created xsi:type="dcterms:W3CDTF">2021-11-29T15:54:55Z</dcterms:created>
  <dcterms:modified xsi:type="dcterms:W3CDTF">2021-11-29T20:38:39Z</dcterms:modified>
</cp:coreProperties>
</file>