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70485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219200"/>
            <a:ext cx="7772400" cy="6858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60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38850" y="304800"/>
            <a:ext cx="1885950" cy="5973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5505450" cy="5973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56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67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24571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49363"/>
            <a:ext cx="3352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62400" y="1249363"/>
            <a:ext cx="3352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054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665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00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6376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71685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77042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75438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49363"/>
            <a:ext cx="6858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849959"/>
          </a:xfrm>
        </p:spPr>
        <p:txBody>
          <a:bodyPr/>
          <a:lstStyle/>
          <a:p>
            <a:pPr algn="ctr"/>
            <a:r>
              <a:rPr lang="ru-RU" sz="1600" dirty="0" smtClean="0"/>
              <a:t>Всероссийский конкурс образовательных проектов на русском языке среди детей-мигрантов «По-русски реально и виртуально»</a:t>
            </a:r>
          </a:p>
          <a:p>
            <a:pPr algn="ctr"/>
            <a:r>
              <a:rPr lang="ru-RU" sz="1600" dirty="0" smtClean="0"/>
              <a:t> </a:t>
            </a:r>
          </a:p>
          <a:p>
            <a:pPr algn="ctr"/>
            <a:r>
              <a:rPr lang="ru-RU" sz="1600" dirty="0" smtClean="0"/>
              <a:t> </a:t>
            </a:r>
            <a:r>
              <a:rPr lang="ru-RU" sz="1600" b="1" dirty="0" smtClean="0"/>
              <a:t>Проектная </a:t>
            </a:r>
            <a:r>
              <a:rPr lang="ru-RU" sz="1600" b="1" dirty="0" smtClean="0"/>
              <a:t>работа</a:t>
            </a:r>
            <a:endParaRPr lang="ru-RU" sz="1600" dirty="0" smtClean="0"/>
          </a:p>
          <a:p>
            <a:pPr algn="ctr"/>
            <a:r>
              <a:rPr lang="ru-RU" sz="1600" dirty="0" smtClean="0"/>
              <a:t>Значение числа во фразеологизмах</a:t>
            </a:r>
          </a:p>
          <a:p>
            <a:pPr algn="ctr"/>
            <a:r>
              <a:rPr lang="ru-RU" sz="1600" b="1" dirty="0" smtClean="0"/>
              <a:t> </a:t>
            </a:r>
            <a:endParaRPr lang="ru-RU" sz="1600" dirty="0" smtClean="0"/>
          </a:p>
          <a:p>
            <a:pPr algn="ctr"/>
            <a:r>
              <a:rPr lang="ru-RU" sz="1600" b="1" dirty="0" smtClean="0"/>
              <a:t>Номинация:</a:t>
            </a:r>
            <a:r>
              <a:rPr lang="ru-RU" sz="1600" i="1" dirty="0" smtClean="0"/>
              <a:t> Классный русский</a:t>
            </a:r>
            <a:endParaRPr lang="ru-RU" sz="1600" dirty="0" smtClean="0"/>
          </a:p>
          <a:p>
            <a:pPr algn="ctr"/>
            <a:r>
              <a:rPr lang="ru-RU" sz="1600" i="1" dirty="0" smtClean="0"/>
              <a:t> </a:t>
            </a:r>
            <a:endParaRPr lang="ru-RU" sz="1600" dirty="0" smtClean="0"/>
          </a:p>
          <a:p>
            <a:r>
              <a:rPr lang="ru-RU" sz="1600" i="1" dirty="0" smtClean="0"/>
              <a:t> </a:t>
            </a:r>
            <a:endParaRPr lang="ru-RU" sz="1600" dirty="0" smtClean="0"/>
          </a:p>
          <a:p>
            <a:pPr algn="just"/>
            <a:r>
              <a:rPr lang="ru-RU" sz="1600" b="1" dirty="0" smtClean="0"/>
              <a:t>Автор работы:</a:t>
            </a:r>
            <a:r>
              <a:rPr lang="ru-RU" sz="1600" dirty="0" smtClean="0"/>
              <a:t> </a:t>
            </a:r>
            <a:r>
              <a:rPr lang="ru-RU" sz="1600" dirty="0" err="1" smtClean="0"/>
              <a:t>Шадыева</a:t>
            </a:r>
            <a:r>
              <a:rPr lang="ru-RU" sz="1600" dirty="0" smtClean="0"/>
              <a:t> </a:t>
            </a:r>
            <a:r>
              <a:rPr lang="ru-RU" sz="1600" dirty="0" err="1" smtClean="0"/>
              <a:t>Ойшахон</a:t>
            </a:r>
            <a:r>
              <a:rPr lang="ru-RU" sz="1600" dirty="0" smtClean="0"/>
              <a:t> </a:t>
            </a:r>
            <a:r>
              <a:rPr lang="ru-RU" sz="1600" dirty="0" err="1" smtClean="0"/>
              <a:t>Обидовна</a:t>
            </a:r>
            <a:r>
              <a:rPr lang="ru-RU" sz="1600" dirty="0" smtClean="0"/>
              <a:t>, ученица  6 А </a:t>
            </a:r>
            <a:r>
              <a:rPr lang="ru-RU" sz="1600" dirty="0" err="1" smtClean="0"/>
              <a:t>кл</a:t>
            </a:r>
            <a:r>
              <a:rPr lang="ru-RU" sz="1600" dirty="0" smtClean="0"/>
              <a:t>. МОУ «Лицей № 25 имени Героя Советского Союза В. Ф. </a:t>
            </a:r>
            <a:r>
              <a:rPr lang="ru-RU" sz="1600" dirty="0" err="1" smtClean="0"/>
              <a:t>Маргелова</a:t>
            </a:r>
            <a:r>
              <a:rPr lang="ru-RU" sz="1600" dirty="0" smtClean="0"/>
              <a:t>»    г.о. Саранск, Республика Мордовия </a:t>
            </a:r>
          </a:p>
          <a:p>
            <a:pPr algn="just"/>
            <a:r>
              <a:rPr lang="ru-RU" sz="1600" dirty="0" smtClean="0"/>
              <a:t> </a:t>
            </a:r>
          </a:p>
          <a:p>
            <a:pPr algn="just"/>
            <a:r>
              <a:rPr lang="ru-RU" sz="1600" b="1" dirty="0" smtClean="0"/>
              <a:t>Руководитель работы:</a:t>
            </a:r>
            <a:r>
              <a:rPr lang="ru-RU" sz="1600" dirty="0" smtClean="0"/>
              <a:t> </a:t>
            </a:r>
            <a:r>
              <a:rPr lang="ru-RU" sz="1600" dirty="0" err="1" smtClean="0"/>
              <a:t>Морозкина</a:t>
            </a:r>
            <a:r>
              <a:rPr lang="ru-RU" sz="1600" dirty="0" smtClean="0"/>
              <a:t> Наталья Алексеевна, учитель русского языка и литературы МОУ «Лицей № 25 имени Героя Советского Союза В. Ф. </a:t>
            </a:r>
            <a:r>
              <a:rPr lang="ru-RU" sz="1600" dirty="0" err="1" smtClean="0"/>
              <a:t>Маргелова</a:t>
            </a:r>
            <a:r>
              <a:rPr lang="ru-RU" sz="1600" dirty="0" smtClean="0"/>
              <a:t>» г.о. Саранск, Республика Мордовия </a:t>
            </a:r>
          </a:p>
          <a:p>
            <a:pPr algn="just"/>
            <a:r>
              <a:rPr lang="ru-RU" sz="1600" dirty="0" smtClean="0"/>
              <a:t> </a:t>
            </a:r>
          </a:p>
          <a:p>
            <a:pPr algn="ctr"/>
            <a:endParaRPr lang="ru-RU" sz="1600" smtClean="0"/>
          </a:p>
          <a:p>
            <a:pPr algn="ctr"/>
            <a:r>
              <a:rPr lang="ru-RU" sz="1600" smtClean="0"/>
              <a:t>Саранск </a:t>
            </a:r>
            <a:r>
              <a:rPr lang="ru-RU" sz="1600" dirty="0" smtClean="0"/>
              <a:t>2021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08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8075240" cy="39933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Дать</a:t>
            </a:r>
            <a:r>
              <a:rPr lang="ru-RU" b="1" dirty="0"/>
              <a:t> сто </a:t>
            </a:r>
            <a:r>
              <a:rPr lang="ru-RU" dirty="0"/>
              <a:t>очков вперед - значительно превосходить кого-либо в чем-либо.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Сто </a:t>
            </a:r>
            <a:r>
              <a:rPr lang="ru-RU" b="1" dirty="0"/>
              <a:t>к одному</a:t>
            </a:r>
            <a:r>
              <a:rPr lang="ru-RU" dirty="0"/>
              <a:t> – о чем-то, что может произойти с большой степенью вероятности.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67384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3849291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Тридевятое царство. Тридесятое царство</a:t>
            </a:r>
            <a:r>
              <a:rPr lang="ru-RU" dirty="0"/>
              <a:t> - о каком-либо очень отдаленном месте, в русских сказках - очень далекая страна, земля.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За </a:t>
            </a:r>
            <a:r>
              <a:rPr lang="ru-RU" b="1" dirty="0"/>
              <a:t>тридевять земель</a:t>
            </a:r>
            <a:r>
              <a:rPr lang="ru-RU" dirty="0"/>
              <a:t> - в отдалённой стороне, очень далеко (первонач. в сказках).</a:t>
            </a:r>
          </a:p>
        </p:txBody>
      </p:sp>
    </p:spTree>
    <p:extLst>
      <p:ext uri="{BB962C8B-B14F-4D97-AF65-F5344CB8AC3E}">
        <p14:creationId xmlns:p14="http://schemas.microsoft.com/office/powerpoint/2010/main" xmlns="" val="259075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020763"/>
          </a:xfrm>
        </p:spPr>
        <p:txBody>
          <a:bodyPr/>
          <a:lstStyle/>
          <a:p>
            <a:r>
              <a:rPr lang="ru-RU" sz="3200" dirty="0" smtClean="0"/>
              <a:t>Вставьте имена числительные во фразеологизмы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 numCol="2"/>
          <a:lstStyle/>
          <a:p>
            <a:r>
              <a:rPr lang="ru-RU" sz="2400" dirty="0" smtClean="0"/>
              <a:t>… как перст;</a:t>
            </a:r>
          </a:p>
          <a:p>
            <a:r>
              <a:rPr lang="ru-RU" sz="2400" dirty="0" smtClean="0"/>
              <a:t>На … зуб;</a:t>
            </a:r>
          </a:p>
          <a:p>
            <a:r>
              <a:rPr lang="ru-RU" sz="2400" dirty="0" smtClean="0"/>
              <a:t>Ни в … глазу;</a:t>
            </a:r>
          </a:p>
          <a:p>
            <a:r>
              <a:rPr lang="ru-RU" sz="2400" dirty="0" smtClean="0"/>
              <a:t>Ни да ни …</a:t>
            </a:r>
          </a:p>
          <a:p>
            <a:r>
              <a:rPr lang="ru-RU" sz="2400" dirty="0" smtClean="0"/>
              <a:t>У него всего … извилины;</a:t>
            </a:r>
          </a:p>
          <a:p>
            <a:r>
              <a:rPr lang="ru-RU" sz="2400" dirty="0" smtClean="0"/>
              <a:t>От горшка … вершка;</a:t>
            </a:r>
          </a:p>
          <a:p>
            <a:r>
              <a:rPr lang="ru-RU" sz="2400" dirty="0" smtClean="0"/>
              <a:t>Как … капли (воды)</a:t>
            </a:r>
          </a:p>
          <a:p>
            <a:r>
              <a:rPr lang="ru-RU" sz="2400" dirty="0" smtClean="0"/>
              <a:t>Плакать в … ручья;</a:t>
            </a:r>
          </a:p>
          <a:p>
            <a:r>
              <a:rPr lang="ru-RU" sz="2400" dirty="0" smtClean="0"/>
              <a:t>Жить в … стенах;</a:t>
            </a:r>
          </a:p>
          <a:p>
            <a:r>
              <a:rPr lang="ru-RU" sz="2400" dirty="0" smtClean="0"/>
              <a:t>На все … стороны;</a:t>
            </a:r>
          </a:p>
          <a:p>
            <a:r>
              <a:rPr lang="ru-RU" sz="2400" dirty="0" smtClean="0"/>
              <a:t>Как собаке … нога;</a:t>
            </a:r>
          </a:p>
          <a:p>
            <a:r>
              <a:rPr lang="ru-RU" sz="2400" dirty="0" smtClean="0"/>
              <a:t>У него … пятниц на неделе;</a:t>
            </a:r>
          </a:p>
          <a:p>
            <a:r>
              <a:rPr lang="ru-RU" sz="2400" dirty="0" smtClean="0"/>
              <a:t>Книга за … печатями;</a:t>
            </a:r>
          </a:p>
          <a:p>
            <a:r>
              <a:rPr lang="ru-RU" sz="2400" dirty="0" smtClean="0"/>
              <a:t>На … небе (от счастья)</a:t>
            </a:r>
          </a:p>
          <a:p>
            <a:r>
              <a:rPr lang="ru-RU" sz="2400" dirty="0" smtClean="0"/>
              <a:t>… вода на киселе;</a:t>
            </a:r>
          </a:p>
          <a:p>
            <a:r>
              <a:rPr lang="ru-RU" sz="2400" dirty="0" smtClean="0"/>
              <a:t>Опять …</a:t>
            </a:r>
          </a:p>
          <a:p>
            <a:r>
              <a:rPr lang="ru-RU" sz="2400" smtClean="0"/>
              <a:t>… несчастья.</a:t>
            </a:r>
          </a:p>
        </p:txBody>
      </p:sp>
    </p:spTree>
    <p:extLst>
      <p:ext uri="{BB962C8B-B14F-4D97-AF65-F5344CB8AC3E}">
        <p14:creationId xmlns:p14="http://schemas.microsoft.com/office/powerpoint/2010/main" xmlns="" val="118346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3816424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0 – передает понятие </a:t>
            </a:r>
            <a:r>
              <a:rPr lang="ru-RU" dirty="0" smtClean="0"/>
              <a:t>ничтожества</a:t>
            </a:r>
          </a:p>
          <a:p>
            <a:pPr marL="0" indent="0">
              <a:buNone/>
            </a:pPr>
            <a:r>
              <a:rPr lang="ru-RU" dirty="0"/>
              <a:t>Абсолютный нуль - человек ничтожный, совершенно бесполезный в каком-либо деле.</a:t>
            </a:r>
          </a:p>
        </p:txBody>
      </p:sp>
    </p:spTree>
    <p:extLst>
      <p:ext uri="{BB962C8B-B14F-4D97-AF65-F5344CB8AC3E}">
        <p14:creationId xmlns:p14="http://schemas.microsoft.com/office/powerpoint/2010/main" xmlns="" val="189087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396044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 – 1) малое количество, 2) одиночество, 3) схожесть, 4) </a:t>
            </a:r>
            <a:r>
              <a:rPr lang="ru-RU" dirty="0" smtClean="0"/>
              <a:t>единство.</a:t>
            </a:r>
          </a:p>
          <a:p>
            <a:pPr marL="0" indent="0">
              <a:buNone/>
            </a:pPr>
            <a:r>
              <a:rPr lang="ru-RU" dirty="0"/>
              <a:t>На один зуб – об очень малом количестве еды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Один </a:t>
            </a:r>
            <a:r>
              <a:rPr lang="ru-RU" dirty="0"/>
              <a:t>как перст – одинокий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Одного поля ягода – совершенно похожи по духу, по своему поведению или </a:t>
            </a:r>
            <a:r>
              <a:rPr lang="ru-RU" dirty="0" smtClean="0"/>
              <a:t>положению.</a:t>
            </a:r>
          </a:p>
          <a:p>
            <a:pPr marL="0" indent="0">
              <a:buNone/>
            </a:pPr>
            <a:r>
              <a:rPr lang="ru-RU" dirty="0"/>
              <a:t>Одной веревочкой связан(ы) – объединен чем-то общим, неразрывным.</a:t>
            </a:r>
          </a:p>
        </p:txBody>
      </p:sp>
    </p:spTree>
    <p:extLst>
      <p:ext uri="{BB962C8B-B14F-4D97-AF65-F5344CB8AC3E}">
        <p14:creationId xmlns:p14="http://schemas.microsoft.com/office/powerpoint/2010/main" xmlns="" val="58294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3168352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 – 1) близость расстояния, быстрота; 2) малое количество, 3) </a:t>
            </a:r>
            <a:r>
              <a:rPr lang="ru-RU" dirty="0" smtClean="0"/>
              <a:t>разделение</a:t>
            </a:r>
          </a:p>
          <a:p>
            <a:pPr marL="0" indent="0">
              <a:buNone/>
            </a:pPr>
            <a:r>
              <a:rPr lang="ru-RU" dirty="0"/>
              <a:t>Раз-два да и готово – о чем-то, что можно быстро сделать, приготовить и т.п.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Раз-два да и обчелся – так мало, что можно посчитать (или считать не нужно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Между двух огней – быть в трудном, опасном положении, когда неприятности грозят с двух сторон.</a:t>
            </a:r>
          </a:p>
        </p:txBody>
      </p:sp>
    </p:spTree>
    <p:extLst>
      <p:ext uri="{BB962C8B-B14F-4D97-AF65-F5344CB8AC3E}">
        <p14:creationId xmlns:p14="http://schemas.microsoft.com/office/powerpoint/2010/main" xmlns="" val="21063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96044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3 – высокое качество или </a:t>
            </a:r>
            <a:r>
              <a:rPr lang="ru-RU" dirty="0" smtClean="0"/>
              <a:t>степень</a:t>
            </a:r>
          </a:p>
          <a:p>
            <a:pPr marL="0" indent="0">
              <a:buNone/>
            </a:pPr>
            <a:r>
              <a:rPr lang="ru-RU" dirty="0"/>
              <a:t>В три шеи (гнать) – грубо, с побоями и руганью гнать.</a:t>
            </a:r>
          </a:p>
          <a:p>
            <a:pPr marL="0" indent="0">
              <a:buNone/>
            </a:pPr>
            <a:r>
              <a:rPr lang="ru-RU" dirty="0"/>
              <a:t>С три короба (наврать, наговорить) – очень много наговорить неправды.</a:t>
            </a:r>
          </a:p>
          <a:p>
            <a:pPr marL="0" indent="0">
              <a:buNone/>
            </a:pPr>
            <a:r>
              <a:rPr lang="ru-RU" dirty="0"/>
              <a:t>В три погибели (гнуться) – гнуться очень низко.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909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116632"/>
            <a:ext cx="2808312" cy="1066130"/>
          </a:xfrm>
        </p:spPr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4 - целость, </a:t>
            </a:r>
            <a:r>
              <a:rPr lang="ru-RU" dirty="0" smtClean="0"/>
              <a:t>совокупность</a:t>
            </a:r>
          </a:p>
          <a:p>
            <a:pPr marL="0" indent="0">
              <a:buNone/>
            </a:pPr>
            <a:r>
              <a:rPr lang="ru-RU" dirty="0"/>
              <a:t>В четырех стенах – жить, не выходя из дому</a:t>
            </a:r>
          </a:p>
        </p:txBody>
      </p:sp>
    </p:spTree>
    <p:extLst>
      <p:ext uri="{BB962C8B-B14F-4D97-AF65-F5344CB8AC3E}">
        <p14:creationId xmlns:p14="http://schemas.microsoft.com/office/powerpoint/2010/main" xmlns="" val="353639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2520280" cy="864096"/>
          </a:xfrm>
        </p:spPr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5 – значение </a:t>
            </a:r>
            <a:r>
              <a:rPr lang="ru-RU" dirty="0" smtClean="0"/>
              <a:t>лишнего</a:t>
            </a:r>
          </a:p>
          <a:p>
            <a:pPr marL="0" indent="0">
              <a:buNone/>
            </a:pPr>
            <a:r>
              <a:rPr lang="ru-RU" dirty="0"/>
              <a:t>Пятое-десятое – употребляется при поверхностном перечислении чего-либо (неважного) вместо подробного перечисления.</a:t>
            </a:r>
          </a:p>
          <a:p>
            <a:pPr marL="0" indent="0">
              <a:buNone/>
            </a:pPr>
            <a:r>
              <a:rPr lang="ru-RU" dirty="0"/>
              <a:t>Как собаке пятая нога. Как телеге пятое колесо. Пятое колесо в телеге – об абсолютно ненужном.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521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2304256" cy="1008112"/>
          </a:xfrm>
        </p:spPr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7- неисчислимое большое </a:t>
            </a:r>
            <a:r>
              <a:rPr lang="ru-RU" dirty="0" smtClean="0"/>
              <a:t>множество</a:t>
            </a:r>
          </a:p>
          <a:p>
            <a:pPr marL="0" indent="0">
              <a:buNone/>
            </a:pPr>
            <a:r>
              <a:rPr lang="ru-RU" dirty="0"/>
              <a:t>Семь пятниц на неделе – о том, кто часто меняет свои решения.</a:t>
            </a:r>
          </a:p>
          <a:p>
            <a:pPr marL="0" indent="0">
              <a:buNone/>
            </a:pPr>
            <a:r>
              <a:rPr lang="ru-RU" dirty="0"/>
              <a:t>Семь пядей во лбу – очень умный, способный.</a:t>
            </a:r>
          </a:p>
          <a:p>
            <a:pPr marL="0" indent="0">
              <a:buNone/>
            </a:pPr>
            <a:r>
              <a:rPr lang="ru-RU" dirty="0" smtClean="0"/>
              <a:t>Седьмая </a:t>
            </a:r>
            <a:r>
              <a:rPr lang="ru-RU" dirty="0"/>
              <a:t>вода на киселе – очень дальний родственник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142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543800" cy="715963"/>
          </a:xfrm>
        </p:spPr>
        <p:txBody>
          <a:bodyPr>
            <a:normAutofit fontScale="90000"/>
          </a:bodyPr>
          <a:lstStyle/>
          <a:p>
            <a:r>
              <a:rPr lang="ru-RU" dirty="0"/>
              <a:t>Также </a:t>
            </a:r>
            <a:r>
              <a:rPr lang="ru-RU" dirty="0" smtClean="0"/>
              <a:t>в </a:t>
            </a:r>
            <a:r>
              <a:rPr lang="ru-RU" dirty="0"/>
              <a:t>русском языке существуют фразеологизмы с числами: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9212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Опять</a:t>
            </a:r>
            <a:r>
              <a:rPr lang="ru-RU" b="1" dirty="0"/>
              <a:t> двадцать пять</a:t>
            </a:r>
            <a:r>
              <a:rPr lang="ru-RU" dirty="0"/>
              <a:t> - то же самое, одно и то же; о чем-либо надоевшем, постоянно, систематически неизменно повторяющемся.</a:t>
            </a:r>
          </a:p>
        </p:txBody>
      </p:sp>
    </p:spTree>
    <p:extLst>
      <p:ext uri="{BB962C8B-B14F-4D97-AF65-F5344CB8AC3E}">
        <p14:creationId xmlns:p14="http://schemas.microsoft.com/office/powerpoint/2010/main" xmlns="" val="336958895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360001"/>
      </a:lt2>
      <a:accent1>
        <a:srgbClr val="5E0203"/>
      </a:accent1>
      <a:accent2>
        <a:srgbClr val="B40406"/>
      </a:accent2>
      <a:accent3>
        <a:srgbClr val="FFFFFF"/>
      </a:accent3>
      <a:accent4>
        <a:srgbClr val="404040"/>
      </a:accent4>
      <a:accent5>
        <a:srgbClr val="B6AAAA"/>
      </a:accent5>
      <a:accent6>
        <a:srgbClr val="A30305"/>
      </a:accent6>
      <a:hlink>
        <a:srgbClr val="FF01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E5C16"/>
        </a:lt2>
        <a:accent1>
          <a:srgbClr val="E3852B"/>
        </a:accent1>
        <a:accent2>
          <a:srgbClr val="E79235"/>
        </a:accent2>
        <a:accent3>
          <a:srgbClr val="FFFFFF"/>
        </a:accent3>
        <a:accent4>
          <a:srgbClr val="404040"/>
        </a:accent4>
        <a:accent5>
          <a:srgbClr val="EFC2AC"/>
        </a:accent5>
        <a:accent6>
          <a:srgbClr val="D1842F"/>
        </a:accent6>
        <a:hlink>
          <a:srgbClr val="F09E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D5D16"/>
        </a:lt2>
        <a:accent1>
          <a:srgbClr val="ED5B10"/>
        </a:accent1>
        <a:accent2>
          <a:srgbClr val="F5A526"/>
        </a:accent2>
        <a:accent3>
          <a:srgbClr val="FFFFFF"/>
        </a:accent3>
        <a:accent4>
          <a:srgbClr val="404040"/>
        </a:accent4>
        <a:accent5>
          <a:srgbClr val="F4B5AA"/>
        </a:accent5>
        <a:accent6>
          <a:srgbClr val="DE9521"/>
        </a:accent6>
        <a:hlink>
          <a:srgbClr val="FABD4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FE3902"/>
        </a:lt2>
        <a:accent1>
          <a:srgbClr val="FF6B03"/>
        </a:accent1>
        <a:accent2>
          <a:srgbClr val="FF8308"/>
        </a:accent2>
        <a:accent3>
          <a:srgbClr val="FFFFFF"/>
        </a:accent3>
        <a:accent4>
          <a:srgbClr val="404040"/>
        </a:accent4>
        <a:accent5>
          <a:srgbClr val="FFBAAA"/>
        </a:accent5>
        <a:accent6>
          <a:srgbClr val="E77606"/>
        </a:accent6>
        <a:hlink>
          <a:srgbClr val="FFA90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BF1D18"/>
        </a:lt2>
        <a:accent1>
          <a:srgbClr val="CF0E09"/>
        </a:accent1>
        <a:accent2>
          <a:srgbClr val="E92147"/>
        </a:accent2>
        <a:accent3>
          <a:srgbClr val="FFFFFF"/>
        </a:accent3>
        <a:accent4>
          <a:srgbClr val="404040"/>
        </a:accent4>
        <a:accent5>
          <a:srgbClr val="E4AAAA"/>
        </a:accent5>
        <a:accent6>
          <a:srgbClr val="D31D3F"/>
        </a:accent6>
        <a:hlink>
          <a:srgbClr val="F4842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C7271E"/>
        </a:lt2>
        <a:accent1>
          <a:srgbClr val="CF0E09"/>
        </a:accent1>
        <a:accent2>
          <a:srgbClr val="E92147"/>
        </a:accent2>
        <a:accent3>
          <a:srgbClr val="FFFFFF"/>
        </a:accent3>
        <a:accent4>
          <a:srgbClr val="404040"/>
        </a:accent4>
        <a:accent5>
          <a:srgbClr val="E4AAAA"/>
        </a:accent5>
        <a:accent6>
          <a:srgbClr val="D31D3F"/>
        </a:accent6>
        <a:hlink>
          <a:srgbClr val="F4842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C1006"/>
        </a:lt2>
        <a:accent1>
          <a:srgbClr val="FF5000"/>
        </a:accent1>
        <a:accent2>
          <a:srgbClr val="FF725E"/>
        </a:accent2>
        <a:accent3>
          <a:srgbClr val="FFFFFF"/>
        </a:accent3>
        <a:accent4>
          <a:srgbClr val="404040"/>
        </a:accent4>
        <a:accent5>
          <a:srgbClr val="FFB3AA"/>
        </a:accent5>
        <a:accent6>
          <a:srgbClr val="E76754"/>
        </a:accent6>
        <a:hlink>
          <a:srgbClr val="FF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620000"/>
        </a:lt2>
        <a:accent1>
          <a:srgbClr val="9F0000"/>
        </a:accent1>
        <a:accent2>
          <a:srgbClr val="CE0000"/>
        </a:accent2>
        <a:accent3>
          <a:srgbClr val="FFFFFF"/>
        </a:accent3>
        <a:accent4>
          <a:srgbClr val="404040"/>
        </a:accent4>
        <a:accent5>
          <a:srgbClr val="CDAAAA"/>
        </a:accent5>
        <a:accent6>
          <a:srgbClr val="BA0000"/>
        </a:accent6>
        <a:hlink>
          <a:srgbClr val="FFD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360001"/>
        </a:lt2>
        <a:accent1>
          <a:srgbClr val="5E0203"/>
        </a:accent1>
        <a:accent2>
          <a:srgbClr val="B40406"/>
        </a:accent2>
        <a:accent3>
          <a:srgbClr val="FFFFFF"/>
        </a:accent3>
        <a:accent4>
          <a:srgbClr val="404040"/>
        </a:accent4>
        <a:accent5>
          <a:srgbClr val="B6AAAA"/>
        </a:accent5>
        <a:accent6>
          <a:srgbClr val="A30305"/>
        </a:accent6>
        <a:hlink>
          <a:srgbClr val="FF01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93</TotalTime>
  <Words>233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powerpoint-template-24</vt:lpstr>
      <vt:lpstr>Слайд 1</vt:lpstr>
      <vt:lpstr>0</vt:lpstr>
      <vt:lpstr>1 </vt:lpstr>
      <vt:lpstr>2  </vt:lpstr>
      <vt:lpstr>3 </vt:lpstr>
      <vt:lpstr>4</vt:lpstr>
      <vt:lpstr>5</vt:lpstr>
      <vt:lpstr>7</vt:lpstr>
      <vt:lpstr>Также в русском языке существуют фразеологизмы с числами:</vt:lpstr>
      <vt:lpstr>Слайд 10</vt:lpstr>
      <vt:lpstr>Слайд 11</vt:lpstr>
      <vt:lpstr>Вставьте имена числительные во фразеологизмы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числа во фразеологизмах</dc:title>
  <dc:creator>васютина</dc:creator>
  <cp:lastModifiedBy>Yra</cp:lastModifiedBy>
  <cp:revision>8</cp:revision>
  <dcterms:created xsi:type="dcterms:W3CDTF">2019-05-15T00:17:30Z</dcterms:created>
  <dcterms:modified xsi:type="dcterms:W3CDTF">2021-11-28T19:15:09Z</dcterms:modified>
</cp:coreProperties>
</file>