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6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4" r:id="rId20"/>
    <p:sldId id="285" r:id="rId21"/>
    <p:sldId id="282" r:id="rId22"/>
    <p:sldId id="283" r:id="rId23"/>
    <p:sldId id="286" r:id="rId24"/>
    <p:sldId id="289" r:id="rId25"/>
    <p:sldId id="293" r:id="rId26"/>
    <p:sldId id="295" r:id="rId27"/>
    <p:sldId id="294" r:id="rId28"/>
    <p:sldId id="298" r:id="rId29"/>
    <p:sldId id="299" r:id="rId30"/>
    <p:sldId id="300" r:id="rId31"/>
    <p:sldId id="301" r:id="rId32"/>
    <p:sldId id="30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46" d="100"/>
          <a:sy n="46" d="100"/>
        </p:scale>
        <p:origin x="-2670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dirty="0" smtClean="0">
                <a:latin typeface="Arial Narrow" pitchFamily="34" charset="0"/>
              </a:rPr>
              <a:t>Всероссийский конкурс образовательных проектов на русском языке среди детей-мигрантов «По-русски реально и виртуально»</a:t>
            </a:r>
          </a:p>
          <a:p>
            <a:pPr algn="ctr">
              <a:buNone/>
            </a:pPr>
            <a:r>
              <a:rPr lang="ru-RU" sz="5100" b="1" dirty="0" smtClean="0">
                <a:latin typeface="Arial Narrow" pitchFamily="34" charset="0"/>
              </a:rPr>
              <a:t>Проектная работа</a:t>
            </a:r>
            <a:endParaRPr lang="ru-RU" sz="51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sz="5100" b="1" dirty="0" smtClean="0">
                <a:latin typeface="Arial Narrow" pitchFamily="34" charset="0"/>
              </a:rPr>
              <a:t>Этимологический словарик фразеологизмов</a:t>
            </a:r>
            <a:endParaRPr lang="ru-RU" sz="51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sz="5100" b="1" dirty="0" smtClean="0">
                <a:latin typeface="Arial Narrow" pitchFamily="34" charset="0"/>
              </a:rPr>
              <a:t>Номинация:</a:t>
            </a:r>
            <a:r>
              <a:rPr lang="ru-RU" sz="5100" i="1" dirty="0" smtClean="0">
                <a:latin typeface="Arial Narrow" pitchFamily="34" charset="0"/>
              </a:rPr>
              <a:t> Классный русский</a:t>
            </a:r>
            <a:endParaRPr lang="ru-RU" sz="5100" dirty="0" smtClean="0">
              <a:latin typeface="Arial Narrow" pitchFamily="34" charset="0"/>
            </a:endParaRPr>
          </a:p>
          <a:p>
            <a:pPr algn="ctr">
              <a:buNone/>
            </a:pPr>
            <a:endParaRPr lang="ru-RU" sz="5100" b="1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sz="5100" b="1" dirty="0" smtClean="0">
                <a:latin typeface="Arial Narrow" pitchFamily="34" charset="0"/>
              </a:rPr>
              <a:t>Автор </a:t>
            </a:r>
            <a:r>
              <a:rPr lang="ru-RU" sz="5100" b="1" dirty="0" smtClean="0">
                <a:latin typeface="Arial Narrow" pitchFamily="34" charset="0"/>
              </a:rPr>
              <a:t>работы:</a:t>
            </a:r>
            <a:r>
              <a:rPr lang="ru-RU" sz="5100" dirty="0" smtClean="0">
                <a:latin typeface="Arial Narrow" pitchFamily="34" charset="0"/>
              </a:rPr>
              <a:t> </a:t>
            </a:r>
            <a:r>
              <a:rPr lang="ru-RU" sz="5100" dirty="0" err="1" smtClean="0">
                <a:latin typeface="Arial Narrow" pitchFamily="34" charset="0"/>
              </a:rPr>
              <a:t>Хачатрян</a:t>
            </a:r>
            <a:r>
              <a:rPr lang="ru-RU" sz="5100" dirty="0" smtClean="0">
                <a:latin typeface="Arial Narrow" pitchFamily="34" charset="0"/>
              </a:rPr>
              <a:t> Мари </a:t>
            </a:r>
            <a:r>
              <a:rPr lang="ru-RU" sz="5100" dirty="0" err="1" smtClean="0">
                <a:latin typeface="Arial Narrow" pitchFamily="34" charset="0"/>
              </a:rPr>
              <a:t>Арменовна</a:t>
            </a:r>
            <a:r>
              <a:rPr lang="ru-RU" sz="5100" dirty="0" smtClean="0">
                <a:latin typeface="Arial Narrow" pitchFamily="34" charset="0"/>
              </a:rPr>
              <a:t>, обучающаяся 5 </a:t>
            </a:r>
            <a:r>
              <a:rPr lang="ru-RU" sz="5100" dirty="0" err="1" smtClean="0">
                <a:latin typeface="Arial Narrow" pitchFamily="34" charset="0"/>
              </a:rPr>
              <a:t>кл</a:t>
            </a:r>
            <a:r>
              <a:rPr lang="ru-RU" sz="5100" dirty="0" smtClean="0">
                <a:latin typeface="Arial Narrow" pitchFamily="34" charset="0"/>
              </a:rPr>
              <a:t>. </a:t>
            </a:r>
            <a:r>
              <a:rPr lang="ru-RU" sz="5100" dirty="0" smtClean="0">
                <a:latin typeface="Arial Narrow" pitchFamily="34" charset="0"/>
              </a:rPr>
              <a:t>МОУ«СОШ </a:t>
            </a:r>
            <a:r>
              <a:rPr lang="ru-RU" sz="5100" dirty="0" smtClean="0">
                <a:latin typeface="Arial Narrow" pitchFamily="34" charset="0"/>
              </a:rPr>
              <a:t>№ 18» г. Саранска</a:t>
            </a:r>
          </a:p>
          <a:p>
            <a:pPr algn="ctr">
              <a:buNone/>
            </a:pPr>
            <a:r>
              <a:rPr lang="ru-RU" sz="5100" b="1" dirty="0" smtClean="0">
                <a:latin typeface="Arial Narrow" pitchFamily="34" charset="0"/>
              </a:rPr>
              <a:t>Руководитель работы:</a:t>
            </a:r>
            <a:r>
              <a:rPr lang="ru-RU" sz="5100" dirty="0" smtClean="0">
                <a:latin typeface="Arial Narrow" pitchFamily="34" charset="0"/>
              </a:rPr>
              <a:t>  </a:t>
            </a:r>
            <a:r>
              <a:rPr lang="ru-RU" sz="5100" dirty="0" err="1" smtClean="0">
                <a:latin typeface="Arial Narrow" pitchFamily="34" charset="0"/>
              </a:rPr>
              <a:t>Князькина</a:t>
            </a:r>
            <a:r>
              <a:rPr lang="ru-RU" sz="5100" dirty="0" smtClean="0">
                <a:latin typeface="Arial Narrow" pitchFamily="34" charset="0"/>
              </a:rPr>
              <a:t> Ольга </a:t>
            </a:r>
            <a:r>
              <a:rPr lang="ru-RU" sz="5100" dirty="0" err="1" smtClean="0">
                <a:latin typeface="Arial Narrow" pitchFamily="34" charset="0"/>
              </a:rPr>
              <a:t>Юрьвна</a:t>
            </a:r>
            <a:r>
              <a:rPr lang="ru-RU" sz="5100" dirty="0" smtClean="0">
                <a:latin typeface="Arial Narrow" pitchFamily="34" charset="0"/>
              </a:rPr>
              <a:t>, </a:t>
            </a:r>
            <a:r>
              <a:rPr lang="ru-RU" sz="5100" dirty="0" err="1" smtClean="0">
                <a:latin typeface="Arial Narrow" pitchFamily="34" charset="0"/>
              </a:rPr>
              <a:t>учительрусского</a:t>
            </a:r>
            <a:r>
              <a:rPr lang="ru-RU" sz="5100" dirty="0" smtClean="0">
                <a:latin typeface="Arial Narrow" pitchFamily="34" charset="0"/>
              </a:rPr>
              <a:t> </a:t>
            </a:r>
            <a:r>
              <a:rPr lang="ru-RU" sz="5100" dirty="0" smtClean="0">
                <a:latin typeface="Arial Narrow" pitchFamily="34" charset="0"/>
              </a:rPr>
              <a:t>языка и литературы МОУ «СОШ № 18» г. Саранска</a:t>
            </a:r>
          </a:p>
          <a:p>
            <a:pPr algn="ctr">
              <a:buNone/>
            </a:pPr>
            <a:r>
              <a:rPr lang="ru-RU" sz="5100" dirty="0" smtClean="0">
                <a:latin typeface="Arial Narrow" pitchFamily="34" charset="0"/>
              </a:rPr>
              <a:t>Саранск 2021</a:t>
            </a:r>
          </a:p>
          <a:p>
            <a:pPr algn="ctr">
              <a:buNone/>
            </a:pPr>
            <a:r>
              <a:rPr lang="ru-RU" sz="5100" dirty="0" smtClean="0">
                <a:latin typeface="Arial Narrow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ru-RU" b="1" dirty="0" smtClean="0"/>
              <a:t>Шиворот-навыворот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Выражение это когда-то связывали с позорным наказанием: во времена Ивана Грозного провинившегося боярина в вывернутой наизнанку одежде сажали задом наперёд на лошадь. И в таком виде, опозоренного и униженного, возили по городу под свист и насмешки горожан.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0" name="Picture 2" descr="http://school-1.ru/proekty/krestnikova_razrabotka_kompleksa_uprazhneniy_frazeologizmy.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53136"/>
            <a:ext cx="2539916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/>
              <a:t>Водить за нос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6275040" cy="50014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Это выражение было связано с ярмарочным развлечением: цыгане водили медведей за </a:t>
            </a:r>
            <a:br>
              <a:rPr lang="ru-RU" dirty="0" smtClean="0"/>
            </a:br>
            <a:r>
              <a:rPr lang="ru-RU" dirty="0" smtClean="0"/>
              <a:t>продетое в нос животного кольцо и заставляли их выполнять различные трюки, </a:t>
            </a:r>
            <a:br>
              <a:rPr lang="ru-RU" dirty="0" smtClean="0"/>
            </a:br>
            <a:r>
              <a:rPr lang="ru-RU" dirty="0" smtClean="0"/>
              <a:t>обманывая обещанием </a:t>
            </a:r>
          </a:p>
          <a:p>
            <a:pPr>
              <a:buNone/>
            </a:pPr>
            <a:r>
              <a:rPr lang="ru-RU" dirty="0" smtClean="0"/>
              <a:t>	подачки.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://twilighters.ru/upload/iblock/6fe/6fe82329730fe06266d58cd47675d1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0808"/>
            <a:ext cx="2736304" cy="480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/>
              <a:t>Отставной козы барабанщик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И это выражение также связано с ярмарочными дрессированными медведями. Некоторых косолапых сопровождали мальчик-плясун, наряженный козой, и барабанщик, аккомпанирующий его пляске. Именно он и был козы барабанщиком. И воспринимали его как никчёмного, несерьёзного человека.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3" name="Picture 3" descr="http://t2.gstatic.com/images?q=tbn:ANd9GcTiqpleP6P_MsruVnTjVSC2G2ipQ1CdW8jIijb1l71ZC4ofEqEK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052736"/>
            <a:ext cx="1347613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/>
              <a:t>Точить лясы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89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Лясы - это точёные фигурные столбики перил у крылечка. Изготовить их мог только настоящий мастер. Предположительно, изначально "точить лясы" означало вести изящную беседу. Но умельцев подобным образом общаться становилось всё меньше и меньше. Что и привело к изменению значения выражения на противоположное. И ныне «лясы точить» означает вести пустую болтовню.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http://twilighters.ru/upload/iblock/891/891b6dcc3621d31b86866084647a3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438" y="4365105"/>
            <a:ext cx="2712177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 smtClean="0"/>
              <a:t>Зарубить на носу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07342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Слово «нос» тут вовсе не означает орган обоняния. Как это ни странно, оно значит «памятная дощечка», «бирка для записей». </a:t>
            </a:r>
            <a:br>
              <a:rPr lang="ru-RU" dirty="0" smtClean="0"/>
            </a:br>
            <a:r>
              <a:rPr lang="ru-RU" dirty="0" smtClean="0"/>
              <a:t>В древности неграмотные люди всюду носили с собой такие палочки и дощечки и на них делали всевозможные заметки, зарубки. Эти бирки и звались «носами».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7" name="Picture 5" descr="http://t2.gstatic.com/images?q=tbn:ANd9GcT4q22GD5Z__mMdnAGohZYlm-6dLfxv2H9NhtfWXk_cnsS_Qo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861048"/>
            <a:ext cx="2489532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/>
              <a:t>Ни пуха ни пера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4500" dirty="0" smtClean="0"/>
              <a:t>Ни пуха ни пера – пожелание удачи в чем-либо. Это собственно русское выражение, первоначально оно употреблялось как «заклинание», призванное обмануть нечистую силу (этим выражением напутствовали отправляющихся на охоту; считалось, что прямым пожеланием удачи можно было «сглазить» добычу). Ответ </a:t>
            </a:r>
            <a:r>
              <a:rPr lang="ru-RU" sz="4500" b="1" dirty="0" smtClean="0"/>
              <a:t>«К черту!» </a:t>
            </a:r>
            <a:r>
              <a:rPr lang="ru-RU" sz="4500" dirty="0" smtClean="0"/>
              <a:t>должен был еще больше обезопасить охотника. К черту – это не ругательство типа «Пошел к черту!», а просьба отправиться к черту и сказать ему об этом (о том, чтобы охотнику не досталось ни пуха, ни пера). Тогда нечистый сделает наоборот, и будет то, что надо: охотник вернется «с пухом и пером», т. е. с добычей.</a:t>
            </a:r>
            <a:br>
              <a:rPr lang="ru-RU" sz="4500" dirty="0" smtClean="0"/>
            </a:br>
            <a:endParaRPr lang="ru-RU" sz="45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3" name="Picture 5" descr="http://img1.liveinternet.ru/images/attach/c/0/44/436/44436183_1243608555_133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967155"/>
            <a:ext cx="2592287" cy="1890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35"/>
            <a:ext cx="9144000" cy="6569129"/>
          </a:xfrm>
          <a:prstGeom prst="rect">
            <a:avLst/>
          </a:prstGeom>
          <a:noFill/>
        </p:spPr>
      </p:pic>
      <p:pic>
        <p:nvPicPr>
          <p:cNvPr id="31746" name="Picture 2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 smtClean="0"/>
              <a:t>После дождичка в четверг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У </a:t>
            </a:r>
            <a:r>
              <a:rPr lang="ru-RU" dirty="0" err="1" smtClean="0"/>
              <a:t>русичей</a:t>
            </a:r>
            <a:r>
              <a:rPr lang="ru-RU" dirty="0" smtClean="0"/>
              <a:t>, древнейших предков русских, существовал целый пантеон божеств, которым они поклонялись. Главным среди них был бог грома и молнии - Перун. Ему был посвящён один из дней недели - четверг. И именно Перуну возносили </a:t>
            </a:r>
            <a:r>
              <a:rPr lang="ru-RU" dirty="0" err="1" smtClean="0"/>
              <a:t>русичи</a:t>
            </a:r>
            <a:r>
              <a:rPr lang="ru-RU" dirty="0" smtClean="0"/>
              <a:t> моления о дожде в засуху. Считалось, что божество должно особенно охотно выполнять просьбы в "свой день" - четверг. А так как эти мольбы часто оставались безответными, то </a:t>
            </a:r>
            <a:br>
              <a:rPr lang="ru-RU" dirty="0" smtClean="0"/>
            </a:br>
            <a:r>
              <a:rPr lang="ru-RU" dirty="0" smtClean="0"/>
              <a:t>поговорка "После дождичка в четверг" стала применяться ко всему, что неизвестно когда произойдёт.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/>
              <a:t>Попасть в переплёт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На некоторых русских диалектах переплётом именовали сплетённую из веток ловушку для рыб. И, как в любой ловушке, оказаться в ней - дело отнюдь не из приятных.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://twilighters.ru/upload/iblock/8a1/8a1fc0b4dfe8eee2ddd8801c176c56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5040560" cy="2679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 smtClean="0"/>
              <a:t>Дым коромыслом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6048672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В старой Руси избы топились по-чёрному. То есть дым уходил не через печную трубу (которой собственно и не было), а через специальное окошко или дверь. </a:t>
            </a:r>
            <a:br>
              <a:rPr lang="ru-RU" dirty="0" smtClean="0"/>
            </a:br>
            <a:r>
              <a:rPr lang="ru-RU" dirty="0" smtClean="0"/>
              <a:t>И по тому как дым из избы выходит, предсказывали погоду. Идет дым столбом - будет ясно, по земле стелется - к туману или дождю, коромыслом - к ветру, непогоде, а возможно, что и к буре.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http://twilighters.ru/upload/iblock/f03/f03fd8cd5741ac2fd656a90ee40d5d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08720"/>
            <a:ext cx="2915816" cy="4876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/>
              <a:t>Волосы дыбом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Оказывается, стоять дыбом означает стоять навытяжку, на кончиках пальцев ног. То есть, когда человек пугается, то у него волосы на голове словно на цыпочки становятся.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http://twilighters.ru/upload/iblock/9a0/9a05307547f3452250b8c95c4b03ac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89040"/>
            <a:ext cx="3168352" cy="2709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050" name="AutoShape 2" descr="data:image/jpeg;base64,/9j/4AAQSkZJRgABAQAAAQABAAD/2wCEAAkGBhMSERQUEhIQFREWEBYXFxUSFhUQGBcXFRUVFRgSFBQXHCYeFxkjGhQXIS8gJCcpLC0uFR8xNTAqNSYrLSkBCQoKDgwOGg8PGTQkHCQsLCwsLCwyMCwsKSwsLCwpKSwsLCwsLCwsKS4sKSwsLCwsLDIsKSwtKSwsMiosLCwwL//AABEIAMIBAwMBIgACEQEDEQH/xAAcAAEAAgMBAQEAAAAAAAAAAAAAAgMBBAYFBwj/xABCEAABAgMEBwMJBwMEAwEAAAABAAIDESEEEjFRE0FhcYGR0QUiUgYyU2KhorHB8AcUM0KCkuEjcnRDc7LDNGOzJP/EABgBAQEBAQEAAAAAAAAAAAAAAAABAgME/8QAKhEBAQEAAQMCBQQCAwAAAAAAAAERAgMSITHwBEFRkbEicYGhE9EyQsH/2gAMAwEAAhEDEQA/APuKIiAiIgIiICIiAiIgIiICKLtSXN/MoJIo3d/MqEITrWuFThq+tqC1FG5v5lLm/mUEkUH0E68zyRkOlSZ7ygmijc38ylzfzKCSKuJQUnPAVOKk1lMTzKCSKNzfzKXN/MoJIqnCoAJzNTwH1ktftB5bo5EicZgNcQZzCLxndcjdRRub+ZS5v5lESRVwnTJynv3qxAREQEREBERAREQEREBERAREQROIUlVGIpMkbqKsub43cyrIzbi2LXu547v5w5qxakMtxLnTO04ah9Zqc2+J3Mq2JOXzbCLXm3xO5lRe9oHnOnvOKdq9y7F2wfH+B8VYtVl0Dz3czzUpt8TuZTElbCLXm3xO5lQiPbKjnTNBU807TuXtqZ6hQb9Z+XNWLWbdH5ncyszb4ncymErYWHOkJqibfE7mVBzmkyvOkKmpx1D58k7S8mxCbSuJqei1O1P9L/IZ81dNvidzK0u0i3+l3nf+QzWcnJY6dK/qj1VCK7UMTQdVVNvidzKgxzSSbzshU4azz+CSOd5NhjZU2BTVUEisiTvqrVlqCIiKIiICIiAiIgIiICIiAiIgicQoxKkDid2XH5FZe6Vd6Qm6zia/wql+iaLDngAkkAATJNJDNedZu3oT4r4TT3m3am7dJcLzQ0z7xIrILF5SeK6ceny5S3jPT1ekqxV2wfH+PmVmI+Qpjq3rLGyEvretuaSIk1FFWypJ1YD5nn8Eiu1DE03ZlTAlRVPmyiTSaiovdIT+tyxDbIVxxO9YNXbB8dX1tCsmqgtHtTGD/kN+DlvTWj2njB/yG/ByzXXp/wDJtRTqGJ+GsqYChDr3s8N389FYtVyn1RGJ4KSiMTwUlFEREBERAREQEREBatstwZQSL8stp2fFY7RtF1sgZOdQS1DW761kLn4YuRXk0aQSTl+aZ2SnXNu1B6LrdEcJhxYS3ABpkZaw4HXq4bVfYbU9z5Xrw/NMN7tKYASOFDqmtNjpgGtQDWhrsXo9lQqF3iIl/aMDxJJ3EIN5ERBTaGgynOU9U/ko3W5P99XHEKSus2PC8o+zDHhBjS4ARWOe0h8nsaZuh0niNmIC8ex9jPji9EbEhB1udHffa8PuwzdhQxSgugEunTUu1VFshBzCw4OF2QJbjjUEHBcefRnPl3Pb0fi+fS6fZPr6/T6/+faOL7Jsz42jjtEatqix5zeBo5ObDgtnQ3u7hgA6epX9j2SK+NDdHhx5CyOLy4PE40Z3fFDg1ougZSXXWSyNhMaxgkxok0TJkBgJlXLnx6GZt/f+v9O3U+OtvKcePi+J9ZPPj7XHGQmR2lh0cdrIkeO991r3ykLsH+kDNjD5xBOIqayS0dlxgIkFjY5Y2yshwL5cRfiE6SNEcKBzKbvyiq7NVxTq1n4az9ZrX+CfW+/e/uzfjrLs4z3dn9fp/b6OWt9ldFbBlCjH+vCY9zmm/o4RLnPJnQPc3PAqP3S0RHzc2K1wtxfObgGwIXmw2ZmJr/uM5SC64BZVvRlu21jj8XeMycZ8/wC/c+0cb2hZHxYbXtg2lsWNFgsisBeNGxry5xrIEy7pdrnSisskGIIFqiPhRNM+NEdDa5r3DujRwmATwkMTTvTXXKvF2wfH+B8VJ0PO7792tX429vZ2zN/rx4/bxPs5Z3Z7y2ysYyOHQY0MPL3ON5ujLnm8PPAMhgJmlFoCxWjQw3aOOIhtUeM8EOJBa1+hhkTq0kMFaUXeIpehL877z/S8fjuXH/rPe7/d1zXY8CKbREfHY9pECCwXb9wuu34rm18RA/St/tQNnBEn1jt8WF131xXqrzrdUwTnaGy3XXy68V34ceyerzcup/l6kuSeM+0xtBrcn++km5P99bCLevP2qoIFZT1Yz+atURieCkstQREQEREBERAVceMGNLjqHPIDaSrF5vaVoDrrQZ94zlmyVObgeCDRtUfvGI6lBhMhoBMxurOfqrTtjA+KxlaAuf8A2AiTDvcBwBzW5EcACXeaAZ7pVWp2TDm0xCJGIZyyaKMby+KD0rLZzEcQfMAEzmTPubKSJ/u4r2AFrdmslDadbheO91fZhwW0gIiIInEKSrjDCYnsp81XcHo/Y3qrIlrYVbKknVgPmfrJURGjAQ6nY3icVIQ2+j9jequM62UWvcHo/Y3qlwej9jeqYuthVwq97PDd9VVERgNNHjjRuHPgp3B6P2N6pib5bCLXuD0fsb1S4PR+xvVMXV0R0ht1b0Y2Ql9b1rBgJno6CmDcdevhzU7g9H7G9UxNbCLXuD0fsb1WC1vo/Y3qmLq2LXu547v56rV7Sxg/5Df+D1OHDGOjx2Nw1DFavaLBeg/0/wDXGpvgibUsb6Vvdvv0eqi17g9H7G9VF4AH4ddVG480xjuXsdU8FNUWZgEwBLDIT20V6lWCIiiiIiAiIgottq0bLxE6gSwxIHzXhDzWkeET4D+SOJOoLf7bAfJk/WmMWkeYecz+lefZDi00cDO7lPwnW0mcssNUgGr2tFvBkNszpCJyxuCRJ+sitxkAvc1oLmjC61sxLM3migG0jYvPsQL4sSI0AMHcacKAzcRlPGcvzFdL2VZi1t44urhgNQz27JoNuDCutAm4y1uMyd5U0RAREQROIUlB7pETUIsUYTFdurWfrNWRLcSh1N7gN2fHorFAPbmOYWdIMxzQiSwSsaQZjmq4kQEgTGZrqy49UwtShDXn8NQ+s1Yo6QZjmmkGY5oRJQiukKYmgWdIMxzVbYgJnMSFBUcT8uCSFqxjZCSko6QZjmmkGY5oeElXEqZcTu1DifgVl0ZoGI5qMJwxJEzU1HJIlvyWrR7S86B/kD/hEW5pBmOa0e0YgvQKj8ca/wD1xFMdenf1ff8AD0FWKunqFBv1n5c1iJGAFCJmgqssc0CUxzVxy1IYngpKDDMmWxTUaEREBERAREQeVbgC4ub+XuvGEpVDt1cd2RXmdpWq5Cc4GspDeaTG7HgpuhObMNAJDnCpLcCRiBMUA4SpRaVuYHxYcL8rRecBTDAUwwl+tBtWSzBsNsOYBuyM6AF+MzvNM5LqFzdisbnvADWta1wJIJeaEGV4gAYYCZrqXSICIiAiIgri6qT5fNUw61uY4YYK2M2chnju+qcVaruRmzap/QPYn6B7FciaYoJl+Qe6owwcSyp3cArX1MtWJ+Q+slYrqYp/QPYn6B7FcimrjWiE4BgmcPN5qTWyErg5hTh1JPAbtZ4n4BWK6knzU/oHsT9A9iuUXukJqauNd1TK4KVOHAfWSs/QPYpwmyFcTU/X1gpq2k4qf0D2LS7Q86B3P9cZejiL015/avnQJYmP/wBUWqmunTnn7/hc2pncEhQYcT9ZKz9A9ita2Qksq65zirha6S5fJWKIxPBSWWhERAREQEWhF7ZY15bJ1DIuAF0HLGZO4LYsVuhxmB8J7XsM6tIImKEHIg4jELHHqceVs43c9Wrxs9XndpkNiagC2bp8QCNvdrsAXhdmRL8R8SY70RrBPIkfIs5FdH5QWgQ4L3UvFtxp1i/IGR3Cf6VLsSyXLPDaRW7eI2u73snLgtspdl2cBt67KIZh0xIza4iW0ZbDPWt5EQEREBERBCI8CUysfeG+ILLyaSlxMlibsm8z0VSn3hviCw60tA84LM3ZN5nooOLiZSbSpqeAw48lcjNtIUVoFSJmp6Kf3hviCTdk3meiTdk3meiKfeG+IKEW0NwDhM+waz9Zqc3ZN5nooQy496Ta4VOHLX0SSJbUhGbmFn7w3xBJuybzPRJuybzPRF0+8N8QVbo7ScRIV46h8+Sm+I4DBvM8sFiGHAYNnrqceSJtS+8N8QT7w3xBJuybzPRJuybzPRF2n3hviC8+2xgXwTMS08hu0UWvE/ALdiudhJsztOGs4fU1q2+9egUb+PmfRRdiZ4b6d/V9/wAN37w3xBPvDfEEm7JvM9Em7JvM9EY2sw3gkyOSmoMnMzlqwqprLQiIgLnfLjymbYrMXTlEeHBmuV1pe58vVaCdpkNa6JfOfto7MfEgQnNEwDFhbnRof9Pm+G1m+IFL6D4l2v2vaLTEDojnGgDGlxLWDABo+eJxK+n/AGMdrxtJciElkUGRJneLA6s9ZboyJ5PAwa0D5DJ5cLocSTISnPKQ2r7D9i3Y0Wd997Rwr92t5t58xJmoCriZaxuXPlJMkbnmW19A8ozpI0CBqLrztxp/xD10K5rsuII1ujPxENshsmSxvMMeeK6VdWBERAREQEREETiFJQe6UseAJ+Cxph637XdFcTYk90hP63LENshtxO9VGMCfzSHqux5fUwrNMPW/a7orlTYsRV6Yet+13RNOPW/a7oplXYRa93PHdr6cVYqIUUVPer6rsNWrjxU9MPW/a7orZUlnqsRV6Yet+13RRfaQBg6eruux5KZV7oli7YPj/A+KsVMOIAJd79rsc8FLTD1v2u6JYksWIq9MPW/a7ooRYwNO9XHuuw16uHFMpeUTh172eG7+ei1u0PPgf7//AExVsiMMnftd0Wnb4ovwPO/HP5Xehi7Esrp0rN/i/h6CKvTD1v2u6KMS0CVL0zQd13RMrHdE2OmTyU1VBlqnqxBHxVqhBERFFTbLGyKx0OI1r4bmlrmuEwQdRCnHjBjXOODWkmWQE18Z7b+2C02kEWJogwvGZRItc/yw+RO1WTRt+WnkRZrGWxADEbEefxXMLmu1SMr0UH1pmlSVq9m/bBDsjfuzWOjXXlpjd2G0VlOg7waBLAUaANS4yzPvR4kS2RHPkw3nRHF777qtaCTjScpik5YSVlvstmc8XorYhLZgxAWYk0vNePawFY7OPHlta22ZHefZr9pVmm6FEERseLGfEJcO6WgSa1pB/LDY2YMsHETX1iHFDvNIInKhnXJfnTsx9lszr95hEjNkKbrwNCwxXOc5odgbrWzBkSAVdC8rLXCtkS02eIAIjwXMHehOk1rbpbORlK7MGYlitTL6M+Z6v0Qi5PyQ+0KDbJQ3jQ2mX4bjMOzMJ35t2I24rrEBERAREQQiTpKXGqg8uAxbyPLFWHEKOLtg+P8AA+KsZqLIbgMW8jjzUpOzbyPVWImriuTs28j1VcQOPdm2uNDhz19VeTJQhDWcT8NQVlSz5EnZt5HqknZt5HqrEU1cVydm3keqrAcTi2Q2HHXr+plWxHSFMcBvWWNkJfW9XUxGTs28j1STs28j1ViKauK5OzbyPVQhBxrNtdhw1a+PFTiV7ueO7+eqsV1M8q5OzbyPVaduDr8CrfxzqPoY21egtK3+fA/3z/8AGMs66dOef4v4bMnZt5Hqq2hxM5tpQUPE48OCtiu1DE0HVSa2Qkta54jDnMzlqwopqIxPBSWWhERBhwmDuX5xc1jomkDjBjA0jQmgVnhEZg9udJ78F+jyvzE+3/1Xi6WPa9wcxw7zTOokei3xkqV5naXZMZsacUs/qvJEUm7CcXGZdfl3ZEzkRTJbVu8i7TDd3HQIrdToMVoB4PLSOS923udFs0OQbcaYl8uq1152BGrfPiKLyrB2FaYjToHBsMAl19wmwAT7s6kEYfRWuXT7ZtRrwPJcgtNstECzwtd54jxCNYhwoZcXHfIbV2tq8o2WlrYXZnZhcxrQ1sW0dxoAEgQ1pG+ruC5Sw9hAOm5zC+ZlfOke4jwt6By+q+SLb0y5pa5sJgqAC096Y15YK3p3jNY7tuOY8m/s9tMS0QokeM1gZHY4shNuibHB12dJ4ZHevty5ixki0svOaL1AJymReNAdcp54Lp1z5TG4IiLLQiIgqjxJSkJnADajHECV13u88VmI2ZFZcstqXD4jyHRVm7ppD4Xe71TSHwu93qlw+I8h0WHAgTvnkOip5RfEJMrrsz5uGoY5/BT0h8Lvd6qEOEcS4zNTQcsFO4fEeQ6JcSaaQ+F3u9U0h8Lvd6pcPiPIdFCICMHGZoKDngi+WGxCTO66QoPNx1nHhzVmkPhd7vVYbCIEg48h0Wbh8R5DonhJppD4Xe71QxvVd7vVLh8R5Doq3sJMrxzNBwGGv5J4LrMN5xLXTP8AbhqGKnpD4Xe71S4fEeQ6JcPiPIdEXyaQ+F3u9Vp26Ib8Duu/HPh9DG2rcuHxHkOi0O0mm/AF8zMY5ehjTOCjfDd/i/itxkQkzuuyHm8Tjn8FPSHwu93qsCGfEeQ6LNw+I8h0V8Oc1ljpk0Iwxl8lNQhiprPDJTWWxERAXKeWn2dWbtAXnDRWkDux2DvUwDx+duw1GohdWiD8/wBogxuyojYVuguLC4hkeE5wY8EzLmnBrxPzSK6xg5dX2daYDw90JzXNDbxdc0dM3Bsw6XibPDYvpnaPZsKPDdCjQ2RIbhIteLwPQ7cQvmdo+xeKyM5tkt0SDY4g77DN0Ro9G1wIvNMziRtvLrx6merNjye0/Kax2YTvFzyPNhtbZpbHAf1OBA3hY8nLT2tam/8A47O2FDcBO02oSzmWNM7wmTI3X0AnWZXf+Tf2X2CxkObC0sbHS2iUV082gi607QAdq61TlztJHDeTH2ZaC0NtdqtUe1Wxs5OcbrG3mlputqcHHWBsC7lEXNoREQEREGCEuDILKIMXBkFi4MgpIgxcGQS4MgsogxcGQWLgyCkiDFwZBLgyCyiDFwZBYuDIKSIMXBkEuDILKIMXBkFjRjIclJEGLgyCXBkFlEGAFl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http://t0.gstatic.com/images?q=tbn:ANd9GcQT478lljuWE1NJGKXA18fFfEQL3zr65UpwxLxSMzmRp_ZAPQ_C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92476">
            <a:off x="3419872" y="4005064"/>
            <a:ext cx="2171700" cy="21050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Picture 4" descr="http://www.aleks-6zklass.narod.ru/images/fraz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6449">
            <a:off x="971600" y="476672"/>
            <a:ext cx="2470403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500034" y="2585353"/>
            <a:ext cx="81439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B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Этимологический словарик фразеологизмов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00B05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8" descr="http://t1.gstatic.com/images?q=tbn:ANd9GcTvxw4WV8U24uxB3Tgz9BOYjojxBgN3-IOgllM0esCk74AFAcw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2534">
            <a:off x="3563103" y="538412"/>
            <a:ext cx="2486025" cy="1838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Picture 4" descr="http://900igr.net/datai/russkij-jazyk/Leksika/0004-002-Frazeologizm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933056"/>
            <a:ext cx="2505075" cy="19812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/>
              <a:t>Тёртый калач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Некогда на Руси существовал сорт хлеба, который именовался «Тёртый калач». Тесто для этого хлеба долго мяли, тёрли, месили. Отчего хлебушек выходил, весьма пышен. Применительно же к человеку фраза «Тёртый калач» стали употреблять в том значении, что его учат испытания и беды.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http://twilighters.ru/upload/iblock/2b0/2b01b5c1585b3753e970e50132e540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365104"/>
            <a:ext cx="2547089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/>
              <a:t>Выводить на чистую воду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Когда-то эту фразу произносили только лишь применительно к рыбе, которую пытались поймать. В камышовых зарослях или среди затонувших в иле коряг рыба, попавшаяся на крючок, может сорваться с него и уйти. А вот в прозрачной, чистой воде – вряд ли. Позже стали «выводить на чистую воду» жуликов, предъявляя им в качестве доказательства их вины прояснённые обстоятельства их преступления.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http://twilighters.ru/upload/iblock/ecf/ecf9d0df82f67cbf022a346c5ed51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5" y="4509120"/>
            <a:ext cx="4151507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/>
              <a:t>Язык до Киева доведёт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 В 999 году некий киевлянин Никита </a:t>
            </a:r>
            <a:r>
              <a:rPr lang="ru-RU" dirty="0" err="1" smtClean="0"/>
              <a:t>Щекомяка</a:t>
            </a:r>
            <a:r>
              <a:rPr lang="ru-RU" dirty="0" smtClean="0"/>
              <a:t> заблудился в бескрайней, тогда русской, степи и попал к половцам. Когда половцы спросили его: Откуда ты, Никита? , он отвечал, что из богатого и красивого города Киева, и так расписал кочевникам богатство и красоту родного города, что половецкий хан </a:t>
            </a:r>
            <a:r>
              <a:rPr lang="ru-RU" dirty="0" err="1" smtClean="0"/>
              <a:t>Нунчак</a:t>
            </a:r>
            <a:r>
              <a:rPr lang="ru-RU" dirty="0" smtClean="0"/>
              <a:t> прицепил Никиту за язык к хвосту своей лошади, и половцы поехали воевать и грабить Киев. Так Никита </a:t>
            </a:r>
            <a:r>
              <a:rPr lang="ru-RU" dirty="0" err="1" smtClean="0"/>
              <a:t>Щекомяка</a:t>
            </a:r>
            <a:r>
              <a:rPr lang="ru-RU" dirty="0" smtClean="0"/>
              <a:t> попал домой при помощи своего языка.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059016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Знать назубок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4709120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 smtClean="0"/>
              <a:t>На основе дореволюционного обычая проверять подлинность золотых монет зубами (у настоящей монеты после прикуса не должно остаться вмятины) возникло устойчивое выражение знать назубок, означающее «знать что-либо досконально, отменно выучить».</a:t>
            </a:r>
          </a:p>
          <a:p>
            <a:r>
              <a:rPr lang="ru-RU" sz="3500" dirty="0" smtClean="0"/>
              <a:t>На основе этого обычая возникло и еще одно образное выражение: раскусить человека. Как вы можете объяснить его значение? (Раскусить человека – «досконально узнать человека, его достоинства, недостатки, намерения».)</a:t>
            </a:r>
          </a:p>
          <a:p>
            <a:endParaRPr lang="ru-RU" dirty="0"/>
          </a:p>
        </p:txBody>
      </p:sp>
      <p:pic>
        <p:nvPicPr>
          <p:cNvPr id="44034" name="Picture 2" descr="http://rus.1september.ru/2005/04/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343525"/>
            <a:ext cx="222885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ury" pitchFamily="18" charset="0"/>
              </a:rPr>
              <a:t>Фразеологические обороты из древнегреческих мифов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3" name="Picture 6" descr="http://lit.1september.ru/2001/06/no06_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72816"/>
            <a:ext cx="4608512" cy="476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entury" pitchFamily="18" charset="0"/>
              </a:rPr>
              <a:t>Фразеологические обороты </a:t>
            </a:r>
            <a:br>
              <a:rPr lang="ru-RU" sz="3600" dirty="0" smtClean="0">
                <a:latin typeface="Century" pitchFamily="18" charset="0"/>
              </a:rPr>
            </a:br>
            <a:r>
              <a:rPr lang="ru-RU" sz="3600" dirty="0" smtClean="0">
                <a:latin typeface="Century" pitchFamily="18" charset="0"/>
              </a:rPr>
              <a:t>в картинках</a:t>
            </a:r>
            <a:endParaRPr lang="ru-RU" sz="3600" dirty="0">
              <a:latin typeface="Century" pitchFamily="18" charset="0"/>
            </a:endParaRPr>
          </a:p>
        </p:txBody>
      </p:sp>
      <p:pic>
        <p:nvPicPr>
          <p:cNvPr id="4" name="Picture 4" descr="http://festival.1september.ru/articles/561960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2448272" cy="1963097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Picture 2" descr="http://t2.gstatic.com/images?q=tbn:ANd9GcSayQvqJF-CHpB7jWmK_6xM2bWvgKpmr1-UaGX3IdLVT0rDj55WX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77072"/>
            <a:ext cx="1943100" cy="219075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Picture 4" descr="http://frazbook.ru/wp-content/uploads/2010/11/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437112"/>
            <a:ext cx="2324100" cy="169545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9" name="Picture 2" descr="http://www.e-reading.org.ua/illustrations/88/88923-Page_04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412776"/>
            <a:ext cx="2638822" cy="220122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8" name="Picture 6" descr="http://t1.gstatic.com/images?q=tbn:ANd9GcQXBJw28oeN3qXtmA6_6IDbpGlvhqDsJU8QON1r_5yTPL20Iymd4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212976"/>
            <a:ext cx="2095500" cy="137160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pic>
        <p:nvPicPr>
          <p:cNvPr id="4" name="Picture 2" descr="http://wordsland.ru/magiclanguage/img/pr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323"/>
            <a:ext cx="3826820" cy="70977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Picture 6" descr="http://t2.gstatic.com/images?q=tbn:ANd9GcTx-1vEjx56OMedj2f9Je-XyXfsMjoheOugKy9NEMqlkcpQZ_2kD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348880"/>
            <a:ext cx="3076178" cy="37919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6" descr="http://t0.gstatic.com/images?q=tbn:ANd9GcRQxMhVRSX30rMB1aU22XAOuR2Mw_GP1WT2w__vJxNkL-E-9WZu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223" y="260648"/>
            <a:ext cx="3950153" cy="17281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entury" pitchFamily="18" charset="0"/>
              </a:rPr>
              <a:t>Фразеологизмы со словом ……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18434" name="Picture 2" descr="http://tarologiay.ru/wp-content/uploads/2010/10/yfzi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7545407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hlink"/>
                </a:solidFill>
              </a:rPr>
              <a:t>Умный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556792"/>
            <a:ext cx="5842992" cy="4525963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светлая голова,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человек большого ума,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кладезь премудрости,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ума не занимать,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ума палата,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голова на плечах,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семи пядей во лбу,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голова варит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hlink"/>
                </a:solidFill>
              </a:rPr>
              <a:t>Мало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484784"/>
            <a:ext cx="6275040" cy="4525963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всего ничего,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негусто,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раз-два и обчелся,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по пальцам можно пересчитать,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малая толика,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кот наплакал,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с гулькин нос.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/>
              <a:t>Козёл отпущения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В стародавние времена у древних евреев существовал обряд отпущения грехов, во время которого священник возлагал свои руки на голову живого козла и этим действием как бы перекладывал на животное грехи всего народа. После церемонии козла изгоняли в </a:t>
            </a:r>
            <a:br>
              <a:rPr lang="ru-RU" dirty="0" smtClean="0"/>
            </a:br>
            <a:r>
              <a:rPr lang="ru-RU" dirty="0" smtClean="0"/>
              <a:t>пустыню.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twilighters.ru/upload/iblock/a4c/a4cc7e8bb0252d7e6ca23fcc362ff0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05064"/>
            <a:ext cx="3816424" cy="2510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hlink"/>
                </a:solidFill>
              </a:rPr>
              <a:t>Быстро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556792"/>
            <a:ext cx="4906888" cy="4525963"/>
          </a:xfrm>
        </p:spPr>
        <p:txBody>
          <a:bodyPr>
            <a:normAutofit fontScale="92500" lnSpcReduction="20000"/>
          </a:bodyPr>
          <a:lstStyle/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во весь дух,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во весь опор,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что есть духу,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во всю прыть,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на всех парах,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на всех парусах,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во весь карьер,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со всех ног,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сломя голову,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очертя голову,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как угорелый,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только пятки сверкают.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hlink"/>
                </a:solidFill>
              </a:rPr>
              <a:t>Молчать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628800"/>
            <a:ext cx="5410944" cy="4525963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держать язык за зубами,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проглотить язык,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держать рот на замке,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играть в молчанку,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прикусить язык,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обойти молчанием.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hlink"/>
                </a:solidFill>
              </a:rPr>
              <a:t>Далеко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556792"/>
            <a:ext cx="5987008" cy="4525963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на краю света,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у черта на куличках,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за тридевять земель,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в тридевятом царстве,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куда Макар телят не гонял,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/>
              <a:t>куда ворон костей не заносил,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err="1" smtClean="0"/>
              <a:t>неближний</a:t>
            </a:r>
            <a:r>
              <a:rPr lang="ru-RU" dirty="0" smtClean="0"/>
              <a:t> свет.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Трын-трава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09634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Вполне реальная трава, изначально называвшаяся "тын-трава". Тын же - это забор. То есть "тын-трава" это "трава подзаборная". Никому не нужный, безразличный для всех сорняк.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twilighters.ru/upload/iblock/eac/eac5a1ed34f3a67866e204077d1cbc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29000"/>
            <a:ext cx="3528392" cy="3107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/>
              <a:t>Мастер кислых щей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dirty="0" smtClean="0"/>
              <a:t>Кислые щи - нехитрая крестьянская еда: вода да квашеная капуста. </a:t>
            </a:r>
            <a:br>
              <a:rPr lang="ru-RU" dirty="0" smtClean="0"/>
            </a:br>
            <a:r>
              <a:rPr lang="ru-RU" dirty="0" smtClean="0"/>
              <a:t>Приготовить это блюдо не составляло особого труда. И если кого-нибудь </a:t>
            </a:r>
            <a:br>
              <a:rPr lang="ru-RU" dirty="0" smtClean="0"/>
            </a:br>
            <a:r>
              <a:rPr lang="ru-RU" dirty="0" smtClean="0"/>
              <a:t>называли мастером кислых щей, то это означало, что человек ни на что путное не </a:t>
            </a:r>
            <a:br>
              <a:rPr lang="ru-RU" dirty="0" smtClean="0"/>
            </a:br>
            <a:r>
              <a:rPr lang="ru-RU" dirty="0" smtClean="0"/>
              <a:t>годен.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twilighters.ru/upload/iblock/a47/a479c930960f10e7e7eb62ade304f7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365104"/>
            <a:ext cx="3035391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6275040" cy="65253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/>
              <a:t>	</a:t>
            </a:r>
            <a:r>
              <a:rPr lang="ru-RU" sz="4100" b="1" dirty="0" smtClean="0"/>
              <a:t>Всыпать по первое число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Это выражение пошло из старой школы, где учеников пороли каждую неделю, независимо от того, провинились они или нет. И если наставник чрезмерно усердствовал, то воспоминаний и болезненных ощущений после такой порки, школьникам хватало надолго, вплоть до первого числа следующего месяца.</a:t>
            </a:r>
          </a:p>
          <a:p>
            <a:pPr>
              <a:buNone/>
            </a:pPr>
            <a:endParaRPr lang="ru-RU" sz="3100" dirty="0" smtClean="0"/>
          </a:p>
          <a:p>
            <a:r>
              <a:rPr lang="ru-RU" sz="4100" b="1" dirty="0" smtClean="0"/>
              <a:t>Прописать ижицу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Ижица - название последней буквы церковнославянской азбуки. Следы порки </a:t>
            </a:r>
            <a:br>
              <a:rPr lang="ru-RU" sz="3100" dirty="0" smtClean="0"/>
            </a:br>
            <a:r>
              <a:rPr lang="ru-RU" sz="3100" dirty="0" smtClean="0"/>
              <a:t>в области пониже спины у учеников напоминали именно эту букву. Поэтому, прописать ижицу  означает проучить, наказать.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 descr="http://twilighters.ru/upload/iblock/b39/b391939f9e3bde667f8eb1a76f92fc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12776"/>
            <a:ext cx="2238375" cy="3581400"/>
          </a:xfrm>
          <a:prstGeom prst="rect">
            <a:avLst/>
          </a:prstGeom>
          <a:noFill/>
        </p:spPr>
      </p:pic>
      <p:sp>
        <p:nvSpPr>
          <p:cNvPr id="34818" name="AutoShape 2" descr="data:image/jpeg;base64,/9j/4AAQSkZJRgABAQAAAQABAAD/2wCEAAkGBggRERMQEhQVFRAUFRcXFBYVESAbFBIYHxgZGRgfFhgXIDIqIyUjJBUWKy8sIy0vLCwsFioxNjAqNzIrLDUBCQoKBQUFDQUFDSkYEhgpKSkpKSkpKSkpKSkpKSkpKSkpKSkpKSkpKSkpKSkpKSkpKSkpKSkpKSkpKSkpKSkpKf/AABEIAEIARwMBIgACEQEDEQH/xAAcAAABBAMBAAAAAAAAAAAAAAAAAQUGBwIECAP/xABDEAABAgMEBQYLBAsBAAAAAAABAgMABBEFBhIhBxMiMUEIFDJCkrM0NVFSU2FzdIGT0nGCkbIYIyQlM0NicqHB0RX/xAAUAQEAAAAAAAAAAAAAAAAAAAAA/8QAFBEBAAAAAAAAAAAAAAAAAAAAAP/aAAwDAQACEQMRAD8AZtF2jqzbVaedfW6gtrSlIaWBWqcW1iSYnP6P93vTTXzUfRGlydfBpv2rfdiLegKuHJ/u76aa+aj6IQ8n+73F+a+aj6Imd5pO33AkyT6GSnEVBbWPWZZAHhFLyel6+TjyGC6yhS3UtE6ioQSvATv4f6gJseT9d708181H0Qh5P93/AE818xH0RYdkszqGkJfcDrwG0tKcIVmerwoKRV+k3SdakvNCSkSA4lIU6rBjOIioSE+oU7UBu/o/2B6ea4/zE8d/VhFcn+wafx5ntp/5D3omt+2JyS5xNKStSnFJQUpCThGRxD7YnBgOYNI11Jey5pDDK3FIW0HKroVg4imlRv6MEP8Ap+8YM+7DvFwQEj5Ovg017VvuxFuxUPJ1P7NN+1b7uLegEMcuaSLK5racy2g4QpWtbp1QtIUKeSmcdRmKU0/WVRyVmxuUFtLFMtnbSSfiR8IC0LvW209IszZOFKmEuKr1dmqq/Ya/hEL0RWal/nVqupBemn3NWqmaWwaUFdwyp92IpYt6HE3bfYTj1oe5sihz/WnEPwClD4Rcd1LJRKycvLgU1baAf7iKqr8SYDflZRhvJCQkFRUQkUFTvMbMEEBz/p+8YM+7DvFwsJp+8YM+7DvFwsBIOTr4PN+0a/IYt+Kf5Ong837Rr8hi36iAWIfpSu29PWc602nG8koW2nipQOYB9YKv8RL8QgqIDm+79xL0sTDLzsk8plt0OrbSobSk1Iyr6hHRjZVQEihpmPJHplBUQCwQlRBWAoDT94wZ92HeLhYTT/4wZ92HeLggH/k7eDzftGu7MSiTtCbTP2i3rFqDYYTLoUuqUrcCiqg+6DnupEF0G3ksqVamUTDyGlKW0pOsVSuyRx+ESmTtiwET0xPG0JY61KAhsbkFKSkFSsVT0lZCm+AdLg2lOqs4PuqdmXS64lRyKlAOlFUjLIAVoPJDkxe+UW6+w2hxxxgtghOElwrGIYM+CcyTSm7flESsy1bMYkFSaLTlUrUtw60JJKUrUSoJBX0hiyJyGWRjSl2LtMuuPS9oSrawtlUsaYtVgRq1pd2hjS4neARtZ5HOAsNq8kqZl+WIUFMNocWojYwqrTDTOuyr7aZQ3sX9kVoZcDbtHppUqmqACHASNoV3VB/CGNi2bu8+cnFz8uUONsp1ST1m6qSpSyc9pRIFB0RU8IamV2GhthAtKUxszy5ypqArEVKwUCsumc68N0BYKryS6ZpcphWVoY15UE1TgrSgAzrlSMbHvNLPvuy2B1p5tKVlLqQCpCqhKk0JyyO/P1RA7StazXZp13/0ZdsvySpfWNGimCF4kqFVHFWvlBHljYu5aF3paaMyq0JM4pZDKkNgpTiSonGCVmta8c/XARHT8f3gz7sO8XBGjpotmUm51tUu4l1CGAkqSapBxrURkP6hBAQ1phokVSD8BGfNWPMT2RCQQC81Y8xPZEZmVY81PZEEEBhzVjzU9kRkmVYr0E9kQQQAJZmg2U8eqI8kS7NBsp3+aIIID3Zl2fNT0j1R5IIIID//2Q=="/>
          <p:cNvSpPr>
            <a:spLocks noChangeAspect="1" noChangeArrowheads="1"/>
          </p:cNvSpPr>
          <p:nvPr/>
        </p:nvSpPr>
        <p:spPr bwMode="auto">
          <a:xfrm>
            <a:off x="63500" y="-309563"/>
            <a:ext cx="676275" cy="628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http://wiki.radosvet.net/images/0/07/%D0%91%D1%83%D0%BA%D0%B2%D0%B8%D1%86%D0%B0_%D0%98%D0%B6%D0%B8%D1%86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229200"/>
            <a:ext cx="6953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Гол как сокол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dirty="0" smtClean="0"/>
              <a:t>Весьма бедный, нищий человек. И птица сокол здесь ни при чём. "Сокол" - старинное военное стенобитное орудие - совершенно гладкая, "голая", то есть – ничем лишним не обремененная, чугунная болванка, закреплённая на цепях.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http://twilighters.ru/upload/iblock/638/638ecbe0ea60251d66cb3a9000d6a1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21087"/>
            <a:ext cx="4864208" cy="263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/>
              <a:t>Сирота казанская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648072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Фразеологизм этот возник после завоевания Казани Иваном Грозным. Мирзы (татарские князья), став подданными русского царя, старались выпросить у него всяческие поблажки, жалуясь на свою горькую участь. Так и повелось называть «сиротой казанской» человека, который прикидывается несчастным, обиженным и беспомощным, чтобы кого-нибудь разжалобить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44384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http://twilighters.ru/upload/iblock/649/6495f489128d38102ac502f9604ef6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2823" y="3717032"/>
            <a:ext cx="2361177" cy="32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/>
          <a:lstStyle/>
          <a:p>
            <a:r>
              <a:rPr lang="ru-RU" b="1" dirty="0" smtClean="0"/>
              <a:t>Непутёвый человек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6563072" cy="489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В старину на Руси "путём" называли не только дорогу, но и различные </a:t>
            </a:r>
            <a:br>
              <a:rPr lang="ru-RU" dirty="0" smtClean="0"/>
            </a:br>
            <a:r>
              <a:rPr lang="ru-RU" dirty="0" smtClean="0"/>
              <a:t>должности при дворе князя. Бояре всеми правдами, а нередко и неправдами, старались заполучить у князя путь - должность. О тех же, кому это не удавалось, пренебрежительно отзывались - непутёвый человек.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http://twilighters.ru/upload/iblock/8f0/8f0006b8a5bc1f574c29b4f8584ec5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50449"/>
            <a:ext cx="2736304" cy="3376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359</Words>
  <Application>Microsoft Office PowerPoint</Application>
  <PresentationFormat>Экран (4:3)</PresentationFormat>
  <Paragraphs>106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Козёл отпущения</vt:lpstr>
      <vt:lpstr>Трын-трава</vt:lpstr>
      <vt:lpstr>Мастер кислых щей</vt:lpstr>
      <vt:lpstr>Слайд 6</vt:lpstr>
      <vt:lpstr>Гол как сокол</vt:lpstr>
      <vt:lpstr>Сирота казанская</vt:lpstr>
      <vt:lpstr>Непутёвый человек</vt:lpstr>
      <vt:lpstr>Шиворот-навыворот</vt:lpstr>
      <vt:lpstr>Водить за нос</vt:lpstr>
      <vt:lpstr>Отставной козы барабанщик</vt:lpstr>
      <vt:lpstr>Точить лясы</vt:lpstr>
      <vt:lpstr>Зарубить на носу</vt:lpstr>
      <vt:lpstr>Ни пуха ни пера</vt:lpstr>
      <vt:lpstr>После дождичка в четверг</vt:lpstr>
      <vt:lpstr>Попасть в переплёт</vt:lpstr>
      <vt:lpstr>Дым коромыслом</vt:lpstr>
      <vt:lpstr>Волосы дыбом</vt:lpstr>
      <vt:lpstr>Тёртый калач</vt:lpstr>
      <vt:lpstr>Выводить на чистую воду</vt:lpstr>
      <vt:lpstr>Язык до Киева доведёт</vt:lpstr>
      <vt:lpstr>Знать назубок</vt:lpstr>
      <vt:lpstr>Фразеологические обороты из древнегреческих мифов </vt:lpstr>
      <vt:lpstr>Фразеологические обороты  в картинках</vt:lpstr>
      <vt:lpstr>Слайд 26</vt:lpstr>
      <vt:lpstr>Фразеологизмы со словом ……</vt:lpstr>
      <vt:lpstr>Умный</vt:lpstr>
      <vt:lpstr>Мало</vt:lpstr>
      <vt:lpstr>Быстро</vt:lpstr>
      <vt:lpstr>Молчать</vt:lpstr>
      <vt:lpstr>Далеко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Лена</cp:lastModifiedBy>
  <cp:revision>27</cp:revision>
  <dcterms:created xsi:type="dcterms:W3CDTF">2011-11-14T16:23:06Z</dcterms:created>
  <dcterms:modified xsi:type="dcterms:W3CDTF">2021-11-30T09:26:01Z</dcterms:modified>
</cp:coreProperties>
</file>