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9" r:id="rId5"/>
    <p:sldId id="264" r:id="rId6"/>
    <p:sldId id="265" r:id="rId7"/>
    <p:sldId id="266" r:id="rId8"/>
    <p:sldId id="267" r:id="rId9"/>
    <p:sldId id="268" r:id="rId10"/>
    <p:sldId id="258" r:id="rId11"/>
    <p:sldId id="260" r:id="rId12"/>
    <p:sldId id="261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15008-C2F6-4196-8000-8BC76322226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27B7C1-EE14-4BAA-AC7C-902C1BA187DD}">
      <dgm:prSet phldrT="[Текст]"/>
      <dgm:spPr/>
      <dgm:t>
        <a:bodyPr/>
        <a:lstStyle/>
        <a:p>
          <a:r>
            <a:rPr lang="ru-RU" dirty="0" smtClean="0"/>
            <a:t>Категории студенческого жаргона</a:t>
          </a:r>
          <a:endParaRPr lang="ru-RU" dirty="0"/>
        </a:p>
      </dgm:t>
    </dgm:pt>
    <dgm:pt modelId="{24A044E5-96BA-4125-AD23-1B2E9F56B6CC}" type="parTrans" cxnId="{1BCCA956-7A1F-40C4-A6C3-800ABF2B2AA6}">
      <dgm:prSet/>
      <dgm:spPr/>
      <dgm:t>
        <a:bodyPr/>
        <a:lstStyle/>
        <a:p>
          <a:endParaRPr lang="ru-RU"/>
        </a:p>
      </dgm:t>
    </dgm:pt>
    <dgm:pt modelId="{CBC8485A-044E-4F82-B5E6-24ACEC8587A7}" type="sibTrans" cxnId="{1BCCA956-7A1F-40C4-A6C3-800ABF2B2AA6}">
      <dgm:prSet/>
      <dgm:spPr/>
      <dgm:t>
        <a:bodyPr/>
        <a:lstStyle/>
        <a:p>
          <a:endParaRPr lang="ru-RU"/>
        </a:p>
      </dgm:t>
    </dgm:pt>
    <dgm:pt modelId="{2A351BAE-EC84-4E78-98FB-65F8A1913E04}">
      <dgm:prSet phldrT="[Текст]"/>
      <dgm:spPr/>
      <dgm:t>
        <a:bodyPr/>
        <a:lstStyle/>
        <a:p>
          <a:r>
            <a:rPr lang="ru-RU" dirty="0" smtClean="0"/>
            <a:t>Универсальный традиционный из поколения в поколение</a:t>
          </a:r>
          <a:endParaRPr lang="ru-RU" dirty="0"/>
        </a:p>
      </dgm:t>
    </dgm:pt>
    <dgm:pt modelId="{13F5F6B4-3CE2-42F8-B63C-63A17B6D3A67}" type="parTrans" cxnId="{ECAF431F-4219-4EE2-8E5E-7D53DC6AD836}">
      <dgm:prSet/>
      <dgm:spPr/>
      <dgm:t>
        <a:bodyPr/>
        <a:lstStyle/>
        <a:p>
          <a:endParaRPr lang="ru-RU"/>
        </a:p>
      </dgm:t>
    </dgm:pt>
    <dgm:pt modelId="{DDBB719B-8209-4D95-8004-C52F63F244EE}" type="sibTrans" cxnId="{ECAF431F-4219-4EE2-8E5E-7D53DC6AD836}">
      <dgm:prSet/>
      <dgm:spPr/>
      <dgm:t>
        <a:bodyPr/>
        <a:lstStyle/>
        <a:p>
          <a:endParaRPr lang="ru-RU"/>
        </a:p>
      </dgm:t>
    </dgm:pt>
    <dgm:pt modelId="{8BA3F50E-3E9F-404B-A034-0251D56164FF}">
      <dgm:prSet phldrT="[Текст]"/>
      <dgm:spPr/>
      <dgm:t>
        <a:bodyPr/>
        <a:lstStyle/>
        <a:p>
          <a:r>
            <a:rPr lang="ru-RU" dirty="0" smtClean="0"/>
            <a:t>Новая лексика</a:t>
          </a:r>
          <a:endParaRPr lang="ru-RU" dirty="0"/>
        </a:p>
      </dgm:t>
    </dgm:pt>
    <dgm:pt modelId="{E0FBDA43-568E-4D92-9139-B762066EAC14}" type="parTrans" cxnId="{B8F5330B-9776-4E36-9B61-96DAB57CA1CD}">
      <dgm:prSet/>
      <dgm:spPr/>
      <dgm:t>
        <a:bodyPr/>
        <a:lstStyle/>
        <a:p>
          <a:endParaRPr lang="ru-RU"/>
        </a:p>
      </dgm:t>
    </dgm:pt>
    <dgm:pt modelId="{557F7F24-7EE2-4AAD-A943-9A01A4C23D22}" type="sibTrans" cxnId="{B8F5330B-9776-4E36-9B61-96DAB57CA1CD}">
      <dgm:prSet/>
      <dgm:spPr/>
      <dgm:t>
        <a:bodyPr/>
        <a:lstStyle/>
        <a:p>
          <a:endParaRPr lang="ru-RU"/>
        </a:p>
      </dgm:t>
    </dgm:pt>
    <dgm:pt modelId="{57A00D6B-E873-4F55-9FAC-83E3DFB8E044}" type="pres">
      <dgm:prSet presAssocID="{B3415008-C2F6-4196-8000-8BC76322226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DBD7EC-AEE9-418F-8B14-170C3421700D}" type="pres">
      <dgm:prSet presAssocID="{C327B7C1-EE14-4BAA-AC7C-902C1BA187DD}" presName="hierRoot1" presStyleCnt="0"/>
      <dgm:spPr/>
    </dgm:pt>
    <dgm:pt modelId="{E8464A78-12AE-4F0B-A836-A7078A251836}" type="pres">
      <dgm:prSet presAssocID="{C327B7C1-EE14-4BAA-AC7C-902C1BA187DD}" presName="composite" presStyleCnt="0"/>
      <dgm:spPr/>
    </dgm:pt>
    <dgm:pt modelId="{2309F312-7DD8-4760-B3D5-4300E86A7665}" type="pres">
      <dgm:prSet presAssocID="{C327B7C1-EE14-4BAA-AC7C-902C1BA187DD}" presName="background" presStyleLbl="node0" presStyleIdx="0" presStyleCnt="1"/>
      <dgm:spPr/>
    </dgm:pt>
    <dgm:pt modelId="{5BEF2A0B-837D-4875-B3C1-6455E15DF4DF}" type="pres">
      <dgm:prSet presAssocID="{C327B7C1-EE14-4BAA-AC7C-902C1BA187D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6FF60A-255B-43D5-88AA-58639B11B496}" type="pres">
      <dgm:prSet presAssocID="{C327B7C1-EE14-4BAA-AC7C-902C1BA187DD}" presName="hierChild2" presStyleCnt="0"/>
      <dgm:spPr/>
    </dgm:pt>
    <dgm:pt modelId="{65C8D02D-579D-4A00-8390-38D795C7B9DF}" type="pres">
      <dgm:prSet presAssocID="{13F5F6B4-3CE2-42F8-B63C-63A17B6D3A67}" presName="Name10" presStyleLbl="parChTrans1D2" presStyleIdx="0" presStyleCnt="2"/>
      <dgm:spPr/>
    </dgm:pt>
    <dgm:pt modelId="{FE8801F7-C622-4105-A30C-1064E81A4011}" type="pres">
      <dgm:prSet presAssocID="{2A351BAE-EC84-4E78-98FB-65F8A1913E04}" presName="hierRoot2" presStyleCnt="0"/>
      <dgm:spPr/>
    </dgm:pt>
    <dgm:pt modelId="{6A60541A-454D-4A4E-8C28-6BB5D9D36C36}" type="pres">
      <dgm:prSet presAssocID="{2A351BAE-EC84-4E78-98FB-65F8A1913E04}" presName="composite2" presStyleCnt="0"/>
      <dgm:spPr/>
    </dgm:pt>
    <dgm:pt modelId="{73EC2252-6DF0-4172-8067-5CE89830B6EF}" type="pres">
      <dgm:prSet presAssocID="{2A351BAE-EC84-4E78-98FB-65F8A1913E04}" presName="background2" presStyleLbl="node2" presStyleIdx="0" presStyleCnt="2"/>
      <dgm:spPr/>
    </dgm:pt>
    <dgm:pt modelId="{619CBD6B-716F-4EF9-B1A9-2D2DBAA5A84F}" type="pres">
      <dgm:prSet presAssocID="{2A351BAE-EC84-4E78-98FB-65F8A1913E04}" presName="text2" presStyleLbl="fgAcc2" presStyleIdx="0" presStyleCnt="2">
        <dgm:presLayoutVars>
          <dgm:chPref val="3"/>
        </dgm:presLayoutVars>
      </dgm:prSet>
      <dgm:spPr/>
    </dgm:pt>
    <dgm:pt modelId="{71F8DB63-EE20-4EBD-AEC4-A10D3FD59EE0}" type="pres">
      <dgm:prSet presAssocID="{2A351BAE-EC84-4E78-98FB-65F8A1913E04}" presName="hierChild3" presStyleCnt="0"/>
      <dgm:spPr/>
    </dgm:pt>
    <dgm:pt modelId="{B96BCD5F-FD66-42CC-9540-A8C1BF11E055}" type="pres">
      <dgm:prSet presAssocID="{E0FBDA43-568E-4D92-9139-B762066EAC14}" presName="Name10" presStyleLbl="parChTrans1D2" presStyleIdx="1" presStyleCnt="2"/>
      <dgm:spPr/>
    </dgm:pt>
    <dgm:pt modelId="{1890D0B5-F18D-40F1-AE71-AD7F80529D5F}" type="pres">
      <dgm:prSet presAssocID="{8BA3F50E-3E9F-404B-A034-0251D56164FF}" presName="hierRoot2" presStyleCnt="0"/>
      <dgm:spPr/>
    </dgm:pt>
    <dgm:pt modelId="{76F9C8E7-1CF0-4FE0-A818-BC44498614FA}" type="pres">
      <dgm:prSet presAssocID="{8BA3F50E-3E9F-404B-A034-0251D56164FF}" presName="composite2" presStyleCnt="0"/>
      <dgm:spPr/>
    </dgm:pt>
    <dgm:pt modelId="{C78E55BA-C4AB-4E36-862D-17FC90E9877C}" type="pres">
      <dgm:prSet presAssocID="{8BA3F50E-3E9F-404B-A034-0251D56164FF}" presName="background2" presStyleLbl="node2" presStyleIdx="1" presStyleCnt="2"/>
      <dgm:spPr/>
    </dgm:pt>
    <dgm:pt modelId="{0BC0E08D-79E9-4D7B-B4FF-7128BDC8C83B}" type="pres">
      <dgm:prSet presAssocID="{8BA3F50E-3E9F-404B-A034-0251D56164FF}" presName="text2" presStyleLbl="fgAcc2" presStyleIdx="1" presStyleCnt="2">
        <dgm:presLayoutVars>
          <dgm:chPref val="3"/>
        </dgm:presLayoutVars>
      </dgm:prSet>
      <dgm:spPr/>
    </dgm:pt>
    <dgm:pt modelId="{A762DA09-56C2-4CC1-90C7-D938B04F4D14}" type="pres">
      <dgm:prSet presAssocID="{8BA3F50E-3E9F-404B-A034-0251D56164FF}" presName="hierChild3" presStyleCnt="0"/>
      <dgm:spPr/>
    </dgm:pt>
  </dgm:ptLst>
  <dgm:cxnLst>
    <dgm:cxn modelId="{B8F5330B-9776-4E36-9B61-96DAB57CA1CD}" srcId="{C327B7C1-EE14-4BAA-AC7C-902C1BA187DD}" destId="{8BA3F50E-3E9F-404B-A034-0251D56164FF}" srcOrd="1" destOrd="0" parTransId="{E0FBDA43-568E-4D92-9139-B762066EAC14}" sibTransId="{557F7F24-7EE2-4AAD-A943-9A01A4C23D22}"/>
    <dgm:cxn modelId="{E6792ABD-D96A-4E79-A7C4-91D42B950973}" type="presOf" srcId="{8BA3F50E-3E9F-404B-A034-0251D56164FF}" destId="{0BC0E08D-79E9-4D7B-B4FF-7128BDC8C83B}" srcOrd="0" destOrd="0" presId="urn:microsoft.com/office/officeart/2005/8/layout/hierarchy1"/>
    <dgm:cxn modelId="{366A6CD2-7901-4961-8DE6-083821A93C99}" type="presOf" srcId="{C327B7C1-EE14-4BAA-AC7C-902C1BA187DD}" destId="{5BEF2A0B-837D-4875-B3C1-6455E15DF4DF}" srcOrd="0" destOrd="0" presId="urn:microsoft.com/office/officeart/2005/8/layout/hierarchy1"/>
    <dgm:cxn modelId="{1BCCA956-7A1F-40C4-A6C3-800ABF2B2AA6}" srcId="{B3415008-C2F6-4196-8000-8BC76322226D}" destId="{C327B7C1-EE14-4BAA-AC7C-902C1BA187DD}" srcOrd="0" destOrd="0" parTransId="{24A044E5-96BA-4125-AD23-1B2E9F56B6CC}" sibTransId="{CBC8485A-044E-4F82-B5E6-24ACEC8587A7}"/>
    <dgm:cxn modelId="{DC407319-799D-4E7D-938E-2D71F7889F09}" type="presOf" srcId="{2A351BAE-EC84-4E78-98FB-65F8A1913E04}" destId="{619CBD6B-716F-4EF9-B1A9-2D2DBAA5A84F}" srcOrd="0" destOrd="0" presId="urn:microsoft.com/office/officeart/2005/8/layout/hierarchy1"/>
    <dgm:cxn modelId="{ECAF431F-4219-4EE2-8E5E-7D53DC6AD836}" srcId="{C327B7C1-EE14-4BAA-AC7C-902C1BA187DD}" destId="{2A351BAE-EC84-4E78-98FB-65F8A1913E04}" srcOrd="0" destOrd="0" parTransId="{13F5F6B4-3CE2-42F8-B63C-63A17B6D3A67}" sibTransId="{DDBB719B-8209-4D95-8004-C52F63F244EE}"/>
    <dgm:cxn modelId="{E0261A80-6B3C-4588-937D-4EBD1ABD5A7C}" type="presOf" srcId="{B3415008-C2F6-4196-8000-8BC76322226D}" destId="{57A00D6B-E873-4F55-9FAC-83E3DFB8E044}" srcOrd="0" destOrd="0" presId="urn:microsoft.com/office/officeart/2005/8/layout/hierarchy1"/>
    <dgm:cxn modelId="{C08E4EDF-0107-4D37-B2CC-92D21191AFE8}" type="presOf" srcId="{E0FBDA43-568E-4D92-9139-B762066EAC14}" destId="{B96BCD5F-FD66-42CC-9540-A8C1BF11E055}" srcOrd="0" destOrd="0" presId="urn:microsoft.com/office/officeart/2005/8/layout/hierarchy1"/>
    <dgm:cxn modelId="{3C0E89BC-D434-4B8E-9889-D7D64B85290E}" type="presOf" srcId="{13F5F6B4-3CE2-42F8-B63C-63A17B6D3A67}" destId="{65C8D02D-579D-4A00-8390-38D795C7B9DF}" srcOrd="0" destOrd="0" presId="urn:microsoft.com/office/officeart/2005/8/layout/hierarchy1"/>
    <dgm:cxn modelId="{02BDA9BF-A8C2-416E-916A-5FC588730BC8}" type="presParOf" srcId="{57A00D6B-E873-4F55-9FAC-83E3DFB8E044}" destId="{73DBD7EC-AEE9-418F-8B14-170C3421700D}" srcOrd="0" destOrd="0" presId="urn:microsoft.com/office/officeart/2005/8/layout/hierarchy1"/>
    <dgm:cxn modelId="{0C3FCB64-7B77-41E7-92D0-F7B1F932BF6D}" type="presParOf" srcId="{73DBD7EC-AEE9-418F-8B14-170C3421700D}" destId="{E8464A78-12AE-4F0B-A836-A7078A251836}" srcOrd="0" destOrd="0" presId="urn:microsoft.com/office/officeart/2005/8/layout/hierarchy1"/>
    <dgm:cxn modelId="{65A5A8DF-F25B-41E2-B8EE-0AD5011C07DD}" type="presParOf" srcId="{E8464A78-12AE-4F0B-A836-A7078A251836}" destId="{2309F312-7DD8-4760-B3D5-4300E86A7665}" srcOrd="0" destOrd="0" presId="urn:microsoft.com/office/officeart/2005/8/layout/hierarchy1"/>
    <dgm:cxn modelId="{FEC5D8BB-2B70-4025-B1BC-00EE92B3EE36}" type="presParOf" srcId="{E8464A78-12AE-4F0B-A836-A7078A251836}" destId="{5BEF2A0B-837D-4875-B3C1-6455E15DF4DF}" srcOrd="1" destOrd="0" presId="urn:microsoft.com/office/officeart/2005/8/layout/hierarchy1"/>
    <dgm:cxn modelId="{440F7DC3-0450-411E-B621-C3954166C682}" type="presParOf" srcId="{73DBD7EC-AEE9-418F-8B14-170C3421700D}" destId="{586FF60A-255B-43D5-88AA-58639B11B496}" srcOrd="1" destOrd="0" presId="urn:microsoft.com/office/officeart/2005/8/layout/hierarchy1"/>
    <dgm:cxn modelId="{3E5DE519-50C9-45E8-B17A-95F3637C7A1B}" type="presParOf" srcId="{586FF60A-255B-43D5-88AA-58639B11B496}" destId="{65C8D02D-579D-4A00-8390-38D795C7B9DF}" srcOrd="0" destOrd="0" presId="urn:microsoft.com/office/officeart/2005/8/layout/hierarchy1"/>
    <dgm:cxn modelId="{06E33BD8-BEBD-4BA0-AA11-279B39F86B96}" type="presParOf" srcId="{586FF60A-255B-43D5-88AA-58639B11B496}" destId="{FE8801F7-C622-4105-A30C-1064E81A4011}" srcOrd="1" destOrd="0" presId="urn:microsoft.com/office/officeart/2005/8/layout/hierarchy1"/>
    <dgm:cxn modelId="{367993D6-AD8A-4642-9D54-2A3A24169CF7}" type="presParOf" srcId="{FE8801F7-C622-4105-A30C-1064E81A4011}" destId="{6A60541A-454D-4A4E-8C28-6BB5D9D36C36}" srcOrd="0" destOrd="0" presId="urn:microsoft.com/office/officeart/2005/8/layout/hierarchy1"/>
    <dgm:cxn modelId="{979D3E1E-E22C-48DB-A73E-7D4C27421A52}" type="presParOf" srcId="{6A60541A-454D-4A4E-8C28-6BB5D9D36C36}" destId="{73EC2252-6DF0-4172-8067-5CE89830B6EF}" srcOrd="0" destOrd="0" presId="urn:microsoft.com/office/officeart/2005/8/layout/hierarchy1"/>
    <dgm:cxn modelId="{CD4D8A40-35EE-4118-827E-6A9D19F15E3F}" type="presParOf" srcId="{6A60541A-454D-4A4E-8C28-6BB5D9D36C36}" destId="{619CBD6B-716F-4EF9-B1A9-2D2DBAA5A84F}" srcOrd="1" destOrd="0" presId="urn:microsoft.com/office/officeart/2005/8/layout/hierarchy1"/>
    <dgm:cxn modelId="{6C78C7D9-9AC9-4857-AD5E-55D2CFEAEED7}" type="presParOf" srcId="{FE8801F7-C622-4105-A30C-1064E81A4011}" destId="{71F8DB63-EE20-4EBD-AEC4-A10D3FD59EE0}" srcOrd="1" destOrd="0" presId="urn:microsoft.com/office/officeart/2005/8/layout/hierarchy1"/>
    <dgm:cxn modelId="{4A15925D-5E3B-427A-AB99-CE25A3EDDB7A}" type="presParOf" srcId="{586FF60A-255B-43D5-88AA-58639B11B496}" destId="{B96BCD5F-FD66-42CC-9540-A8C1BF11E055}" srcOrd="2" destOrd="0" presId="urn:microsoft.com/office/officeart/2005/8/layout/hierarchy1"/>
    <dgm:cxn modelId="{8E2C56EF-D3BB-490E-82F8-880F13E51E6F}" type="presParOf" srcId="{586FF60A-255B-43D5-88AA-58639B11B496}" destId="{1890D0B5-F18D-40F1-AE71-AD7F80529D5F}" srcOrd="3" destOrd="0" presId="urn:microsoft.com/office/officeart/2005/8/layout/hierarchy1"/>
    <dgm:cxn modelId="{1B7C7269-6AFE-42D7-835F-688A6B19328C}" type="presParOf" srcId="{1890D0B5-F18D-40F1-AE71-AD7F80529D5F}" destId="{76F9C8E7-1CF0-4FE0-A818-BC44498614FA}" srcOrd="0" destOrd="0" presId="urn:microsoft.com/office/officeart/2005/8/layout/hierarchy1"/>
    <dgm:cxn modelId="{B293EBED-EFBE-466F-B147-8D500CD0E470}" type="presParOf" srcId="{76F9C8E7-1CF0-4FE0-A818-BC44498614FA}" destId="{C78E55BA-C4AB-4E36-862D-17FC90E9877C}" srcOrd="0" destOrd="0" presId="urn:microsoft.com/office/officeart/2005/8/layout/hierarchy1"/>
    <dgm:cxn modelId="{129DCE0A-A58B-4744-8507-D22859793164}" type="presParOf" srcId="{76F9C8E7-1CF0-4FE0-A818-BC44498614FA}" destId="{0BC0E08D-79E9-4D7B-B4FF-7128BDC8C83B}" srcOrd="1" destOrd="0" presId="urn:microsoft.com/office/officeart/2005/8/layout/hierarchy1"/>
    <dgm:cxn modelId="{01306D8C-0219-475E-9069-E0AC1A397503}" type="presParOf" srcId="{1890D0B5-F18D-40F1-AE71-AD7F80529D5F}" destId="{A762DA09-56C2-4CC1-90C7-D938B04F4D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6BCD5F-FD66-42CC-9540-A8C1BF11E055}">
      <dsp:nvSpPr>
        <dsp:cNvPr id="0" name=""/>
        <dsp:cNvSpPr/>
      </dsp:nvSpPr>
      <dsp:spPr>
        <a:xfrm>
          <a:off x="3970117" y="1125356"/>
          <a:ext cx="1081675" cy="514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07"/>
              </a:lnTo>
              <a:lnTo>
                <a:pt x="1081675" y="350807"/>
              </a:lnTo>
              <a:lnTo>
                <a:pt x="1081675" y="51477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8D02D-579D-4A00-8390-38D795C7B9DF}">
      <dsp:nvSpPr>
        <dsp:cNvPr id="0" name=""/>
        <dsp:cNvSpPr/>
      </dsp:nvSpPr>
      <dsp:spPr>
        <a:xfrm>
          <a:off x="2888441" y="1125356"/>
          <a:ext cx="1081675" cy="514779"/>
        </a:xfrm>
        <a:custGeom>
          <a:avLst/>
          <a:gdLst/>
          <a:ahLst/>
          <a:cxnLst/>
          <a:rect l="0" t="0" r="0" b="0"/>
          <a:pathLst>
            <a:path>
              <a:moveTo>
                <a:pt x="1081675" y="0"/>
              </a:moveTo>
              <a:lnTo>
                <a:pt x="1081675" y="350807"/>
              </a:lnTo>
              <a:lnTo>
                <a:pt x="0" y="350807"/>
              </a:lnTo>
              <a:lnTo>
                <a:pt x="0" y="51477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9F312-7DD8-4760-B3D5-4300E86A7665}">
      <dsp:nvSpPr>
        <dsp:cNvPr id="0" name=""/>
        <dsp:cNvSpPr/>
      </dsp:nvSpPr>
      <dsp:spPr>
        <a:xfrm>
          <a:off x="3085110" y="1397"/>
          <a:ext cx="1770015" cy="11239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EF2A0B-837D-4875-B3C1-6455E15DF4DF}">
      <dsp:nvSpPr>
        <dsp:cNvPr id="0" name=""/>
        <dsp:cNvSpPr/>
      </dsp:nvSpPr>
      <dsp:spPr>
        <a:xfrm>
          <a:off x="3281778" y="188232"/>
          <a:ext cx="1770015" cy="1123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Категории студенческого жаргона</a:t>
          </a:r>
          <a:endParaRPr lang="ru-RU" sz="1300" kern="1200" dirty="0"/>
        </a:p>
      </dsp:txBody>
      <dsp:txXfrm>
        <a:off x="3281778" y="188232"/>
        <a:ext cx="1770015" cy="1123959"/>
      </dsp:txXfrm>
    </dsp:sp>
    <dsp:sp modelId="{73EC2252-6DF0-4172-8067-5CE89830B6EF}">
      <dsp:nvSpPr>
        <dsp:cNvPr id="0" name=""/>
        <dsp:cNvSpPr/>
      </dsp:nvSpPr>
      <dsp:spPr>
        <a:xfrm>
          <a:off x="2003434" y="1640136"/>
          <a:ext cx="1770015" cy="11239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CBD6B-716F-4EF9-B1A9-2D2DBAA5A84F}">
      <dsp:nvSpPr>
        <dsp:cNvPr id="0" name=""/>
        <dsp:cNvSpPr/>
      </dsp:nvSpPr>
      <dsp:spPr>
        <a:xfrm>
          <a:off x="2200102" y="1826971"/>
          <a:ext cx="1770015" cy="1123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Универсальный традиционный из поколения в поколение</a:t>
          </a:r>
          <a:endParaRPr lang="ru-RU" sz="1300" kern="1200" dirty="0"/>
        </a:p>
      </dsp:txBody>
      <dsp:txXfrm>
        <a:off x="2200102" y="1826971"/>
        <a:ext cx="1770015" cy="1123959"/>
      </dsp:txXfrm>
    </dsp:sp>
    <dsp:sp modelId="{C78E55BA-C4AB-4E36-862D-17FC90E9877C}">
      <dsp:nvSpPr>
        <dsp:cNvPr id="0" name=""/>
        <dsp:cNvSpPr/>
      </dsp:nvSpPr>
      <dsp:spPr>
        <a:xfrm>
          <a:off x="4166786" y="1640136"/>
          <a:ext cx="1770015" cy="11239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C0E08D-79E9-4D7B-B4FF-7128BDC8C83B}">
      <dsp:nvSpPr>
        <dsp:cNvPr id="0" name=""/>
        <dsp:cNvSpPr/>
      </dsp:nvSpPr>
      <dsp:spPr>
        <a:xfrm>
          <a:off x="4363454" y="1826971"/>
          <a:ext cx="1770015" cy="1123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Новая лексика</a:t>
          </a:r>
          <a:endParaRPr lang="ru-RU" sz="1300" kern="1200" dirty="0"/>
        </a:p>
      </dsp:txBody>
      <dsp:txXfrm>
        <a:off x="4363454" y="1826971"/>
        <a:ext cx="1770015" cy="1123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33123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Номинация: Классный русский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Тема: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b="1" dirty="0" smtClean="0"/>
              <a:t>Жаргон </a:t>
            </a:r>
            <a:r>
              <a:rPr lang="ru-RU" b="1" dirty="0" smtClean="0"/>
              <a:t>как способ проявления русской разговорной речи в </a:t>
            </a:r>
            <a:r>
              <a:rPr lang="ru-RU" b="1" dirty="0" smtClean="0"/>
              <a:t>Интернете»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581128"/>
            <a:ext cx="6480720" cy="1752600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Автор: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Обучающийся 10 г класса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МБОУ </a:t>
            </a:r>
            <a:r>
              <a:rPr lang="ru-RU" sz="2400" dirty="0" smtClean="0">
                <a:solidFill>
                  <a:schemeClr val="tx1"/>
                </a:solidFill>
              </a:rPr>
              <a:t>«Городской центр образования» г. Чита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ru-RU" sz="2400" dirty="0" err="1" smtClean="0">
                <a:solidFill>
                  <a:schemeClr val="tx1"/>
                </a:solidFill>
              </a:rPr>
              <a:t>Хасанбаев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Хасанбой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Камилджонович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Примеры классических  жаргонизмов молодежи в интернете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69943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Примеры жаргонизмов в повседневной речи российской подростков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8229600" cy="320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Го-гулять</a:t>
            </a:r>
            <a:endParaRPr lang="ru-RU" dirty="0" smtClean="0"/>
          </a:p>
          <a:p>
            <a:r>
              <a:rPr lang="ru-RU" dirty="0" err="1" smtClean="0"/>
              <a:t>ЧД-что</a:t>
            </a:r>
            <a:r>
              <a:rPr lang="ru-RU" dirty="0" smtClean="0"/>
              <a:t> делаешь</a:t>
            </a:r>
          </a:p>
          <a:p>
            <a:r>
              <a:rPr lang="ru-RU" dirty="0" err="1" smtClean="0"/>
              <a:t>КД-как</a:t>
            </a:r>
            <a:r>
              <a:rPr lang="ru-RU" dirty="0" smtClean="0"/>
              <a:t> дела</a:t>
            </a:r>
          </a:p>
          <a:p>
            <a:r>
              <a:rPr lang="ru-RU" dirty="0" err="1" smtClean="0"/>
              <a:t>Пон-понятно</a:t>
            </a:r>
            <a:endParaRPr lang="ru-RU" dirty="0" smtClean="0"/>
          </a:p>
          <a:p>
            <a:r>
              <a:rPr lang="ru-RU" dirty="0" err="1" smtClean="0"/>
              <a:t>Лан-ладно</a:t>
            </a:r>
            <a:endParaRPr lang="ru-RU" dirty="0" smtClean="0"/>
          </a:p>
          <a:p>
            <a:r>
              <a:rPr lang="ru-RU" dirty="0" smtClean="0"/>
              <a:t>ПХД –походу</a:t>
            </a:r>
          </a:p>
          <a:p>
            <a:r>
              <a:rPr lang="ru-RU" dirty="0" smtClean="0"/>
              <a:t>Шило –все очень плохо</a:t>
            </a:r>
          </a:p>
          <a:p>
            <a:r>
              <a:rPr lang="ru-RU" dirty="0" err="1" smtClean="0"/>
              <a:t>Кста-кстати</a:t>
            </a:r>
            <a:endParaRPr lang="ru-RU" dirty="0" smtClean="0"/>
          </a:p>
          <a:p>
            <a:r>
              <a:rPr lang="ru-RU" dirty="0" err="1" smtClean="0"/>
              <a:t>Зашквар</a:t>
            </a:r>
            <a:r>
              <a:rPr lang="ru-RU" dirty="0" smtClean="0"/>
              <a:t> –позор</a:t>
            </a:r>
          </a:p>
          <a:p>
            <a:r>
              <a:rPr lang="ru-RU" dirty="0" err="1" smtClean="0"/>
              <a:t>Рэйв-массовая</a:t>
            </a:r>
            <a:r>
              <a:rPr lang="ru-RU" dirty="0" smtClean="0"/>
              <a:t> вечеринка</a:t>
            </a:r>
          </a:p>
          <a:p>
            <a:r>
              <a:rPr lang="ru-RU" dirty="0" smtClean="0"/>
              <a:t>Вписка-квартира для вечеринки</a:t>
            </a:r>
          </a:p>
          <a:p>
            <a:r>
              <a:rPr lang="ru-RU" dirty="0" err="1" smtClean="0"/>
              <a:t>Агриться-агрессировать</a:t>
            </a:r>
            <a:endParaRPr lang="ru-RU" dirty="0" smtClean="0"/>
          </a:p>
          <a:p>
            <a:r>
              <a:rPr lang="ru-RU" dirty="0" err="1" smtClean="0"/>
              <a:t>Жиза-Жизнь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новых жаргонизмов молодежи в интернете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Русская разговорная речь весьма богата внелитературными элементами.</a:t>
            </a:r>
          </a:p>
          <a:p>
            <a:endParaRPr lang="ru-RU" dirty="0" smtClean="0"/>
          </a:p>
          <a:p>
            <a:r>
              <a:rPr lang="ru-RU" dirty="0" smtClean="0"/>
              <a:t>Но я и мои друзья стараемся употреблять их как можно реже. </a:t>
            </a:r>
          </a:p>
          <a:p>
            <a:r>
              <a:rPr lang="ru-RU" dirty="0" smtClean="0"/>
              <a:t>Мы стараемся изучить именно классический русский, со всей его глубиной и необычной </a:t>
            </a:r>
            <a:r>
              <a:rPr lang="ru-RU" dirty="0" err="1" smtClean="0"/>
              <a:t>калоритностью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Выводы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Понятие жаргона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8343721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284984"/>
            <a:ext cx="826923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Изменчивость</a:t>
            </a:r>
          </a:p>
          <a:p>
            <a:r>
              <a:rPr lang="ru-RU" dirty="0" smtClean="0"/>
              <a:t>2. </a:t>
            </a:r>
            <a:r>
              <a:rPr lang="ru-RU" dirty="0" smtClean="0"/>
              <a:t>Т</a:t>
            </a:r>
            <a:r>
              <a:rPr lang="ru-RU" dirty="0" smtClean="0"/>
              <a:t>ематическая изменчивость</a:t>
            </a:r>
          </a:p>
          <a:p>
            <a:r>
              <a:rPr lang="ru-RU" dirty="0" smtClean="0"/>
              <a:t>3. Наличие вульгарных и </a:t>
            </a:r>
            <a:r>
              <a:rPr lang="ru-RU" dirty="0" err="1" smtClean="0"/>
              <a:t>барнных</a:t>
            </a:r>
            <a:r>
              <a:rPr lang="ru-RU" dirty="0" smtClean="0"/>
              <a:t> слов</a:t>
            </a:r>
          </a:p>
          <a:p>
            <a:r>
              <a:rPr lang="ru-RU" dirty="0" smtClean="0"/>
              <a:t>4. Жаргон не является однородным образованием.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В </a:t>
            </a:r>
            <a:r>
              <a:rPr lang="ru-RU" dirty="0" smtClean="0"/>
              <a:t>нём выделить группы, были образованы  разными способами из армейского, студенческого </a:t>
            </a:r>
            <a:r>
              <a:rPr lang="ru-RU" dirty="0" smtClean="0"/>
              <a:t>жаргона.</a:t>
            </a:r>
          </a:p>
          <a:p>
            <a:r>
              <a:rPr lang="ru-RU" dirty="0" smtClean="0"/>
              <a:t>В молодёжном </a:t>
            </a:r>
            <a:r>
              <a:rPr lang="ru-RU" dirty="0" smtClean="0"/>
              <a:t>жаргоне выделить две – жаргон и </a:t>
            </a:r>
            <a:r>
              <a:rPr lang="ru-RU" dirty="0" err="1" smtClean="0"/>
              <a:t>студенческии</a:t>
            </a:r>
            <a:r>
              <a:rPr lang="ru-RU" dirty="0" smtClean="0"/>
              <a:t>̆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 молодежного жаргона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Молодёжь часто жаргоном как </a:t>
            </a:r>
            <a:r>
              <a:rPr lang="ru-RU" sz="4000" dirty="0" smtClean="0"/>
              <a:t>тайным языком, </a:t>
            </a:r>
            <a:r>
              <a:rPr lang="ru-RU" sz="4000" dirty="0" smtClean="0"/>
              <a:t>который поймут </a:t>
            </a:r>
            <a:r>
              <a:rPr lang="ru-RU" sz="4000" dirty="0" smtClean="0"/>
              <a:t>не взрослые.</a:t>
            </a:r>
          </a:p>
          <a:p>
            <a:r>
              <a:rPr lang="ru-RU" sz="4000" dirty="0" smtClean="0"/>
              <a:t> </a:t>
            </a:r>
            <a:r>
              <a:rPr lang="ru-RU" sz="4000" dirty="0" smtClean="0"/>
              <a:t>В самом трудно понять, что </a:t>
            </a:r>
            <a:r>
              <a:rPr lang="ru-RU" sz="4000" dirty="0" smtClean="0"/>
              <a:t>«ГО» </a:t>
            </a:r>
            <a:r>
              <a:rPr lang="ru-RU" sz="4000" dirty="0" smtClean="0"/>
              <a:t>буквально </a:t>
            </a:r>
            <a:r>
              <a:rPr lang="ru-RU" sz="4000" dirty="0" smtClean="0"/>
              <a:t>«идем гулять».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Причины использования жаргонизмов молодежью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Школьный жаргон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96952"/>
            <a:ext cx="8532558" cy="1972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71600" y="1844824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Школьный </a:t>
            </a:r>
            <a:r>
              <a:rPr lang="ru-RU" sz="2400" dirty="0" smtClean="0"/>
              <a:t>жаргон </a:t>
            </a:r>
            <a:r>
              <a:rPr lang="ru-RU" sz="2400" dirty="0" smtClean="0"/>
              <a:t>– это </a:t>
            </a:r>
            <a:r>
              <a:rPr lang="ru-RU" sz="2400" dirty="0" err="1" smtClean="0"/>
              <a:t>корпоративныи</a:t>
            </a:r>
            <a:r>
              <a:rPr lang="ru-RU" sz="2400" dirty="0" smtClean="0"/>
              <a:t>̆ молодежный жаргон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Образование школьных жаргонизмов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99120"/>
            <a:ext cx="8229600" cy="328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291721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861048"/>
            <a:ext cx="8064896" cy="25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Студенческий жаргон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824736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332656"/>
          <a:ext cx="813690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3356992"/>
            <a:ext cx="51339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3429000"/>
            <a:ext cx="26860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210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     Номинация: Классный русский Тема:  «Жаргон как способ проявления русской разговорной речи в Интернете» </vt:lpstr>
      <vt:lpstr>Понятие жаргона</vt:lpstr>
      <vt:lpstr>Особенности  молодежного жаргона</vt:lpstr>
      <vt:lpstr>Причины использования жаргонизмов молодежью</vt:lpstr>
      <vt:lpstr>Школьный жаргон</vt:lpstr>
      <vt:lpstr>Образование школьных жаргонизмов</vt:lpstr>
      <vt:lpstr>Слайд 7</vt:lpstr>
      <vt:lpstr>Студенческий жаргон</vt:lpstr>
      <vt:lpstr>Слайд 9</vt:lpstr>
      <vt:lpstr>Примеры классических  жаргонизмов молодежи в интернете</vt:lpstr>
      <vt:lpstr>Примеры жаргонизмов в повседневной речи российской подростков</vt:lpstr>
      <vt:lpstr>Примеры новых жаргонизмов молодежи в интернете</vt:lpstr>
      <vt:lpstr>Выводы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Жаргон как способ проявления русской разговорной речи в Интернете </dc:title>
  <dc:creator>admin</dc:creator>
  <cp:lastModifiedBy>admin</cp:lastModifiedBy>
  <cp:revision>6</cp:revision>
  <dcterms:created xsi:type="dcterms:W3CDTF">2021-11-30T08:31:47Z</dcterms:created>
  <dcterms:modified xsi:type="dcterms:W3CDTF">2021-11-30T09:39:16Z</dcterms:modified>
</cp:coreProperties>
</file>