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5" r:id="rId2"/>
    <p:sldId id="258" r:id="rId3"/>
    <p:sldId id="259" r:id="rId4"/>
    <p:sldId id="274" r:id="rId5"/>
    <p:sldId id="268" r:id="rId6"/>
    <p:sldId id="2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>
        <p:scale>
          <a:sx n="80" d="100"/>
          <a:sy n="80" d="100"/>
        </p:scale>
        <p:origin x="-6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75229C-F2BC-438F-B692-0FB1E2D1C56E}" type="doc">
      <dgm:prSet loTypeId="urn:microsoft.com/office/officeart/2005/8/layout/vList5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FB440B5-63A2-46B3-8505-020DEBFEA0B1}">
      <dgm:prSet custT="1"/>
      <dgm:spPr>
        <a:ln>
          <a:solidFill>
            <a:srgbClr val="FFC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ross"/>
          <a:bevelB w="165100" h="254000"/>
        </a:sp3d>
      </dgm:spPr>
      <dgm:t>
        <a:bodyPr/>
        <a:lstStyle/>
        <a:p>
          <a:pPr rtl="0"/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горизонтали:</a:t>
          </a:r>
        </a:p>
        <a:p>
          <a:pPr rtl="0"/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Значение фразеологизма: «Как в воду опущенный».</a:t>
          </a:r>
          <a:b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Выражения, употребляемые людьми той или иной местности.</a:t>
          </a:r>
          <a:b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 Значение фразеологизма: «Как кот наплакал».</a:t>
          </a:r>
          <a:b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 Значимая часть слова, выделяемая из его состава, выполняет функцию слово- и формообразования.</a:t>
          </a:r>
          <a:b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 Что состоит из слов и выражает законченную мысль?</a:t>
          </a:r>
          <a:b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 Наука, изучающая значение слова</a:t>
          </a:r>
          <a:r>
            <a:rPr lang="ru-RU" sz="1600" dirty="0" smtClean="0"/>
            <a:t>.</a:t>
          </a:r>
          <a:endParaRPr lang="ru-RU" sz="1600" dirty="0"/>
        </a:p>
      </dgm:t>
    </dgm:pt>
    <dgm:pt modelId="{9619E9DE-86BC-4F3B-B715-603E1AF00590}" type="parTrans" cxnId="{8FD28D6C-C385-4D5C-80F4-213AAFD9E74B}">
      <dgm:prSet/>
      <dgm:spPr/>
      <dgm:t>
        <a:bodyPr/>
        <a:lstStyle/>
        <a:p>
          <a:endParaRPr lang="ru-RU"/>
        </a:p>
      </dgm:t>
    </dgm:pt>
    <dgm:pt modelId="{CDDF295B-71BA-4635-BEAB-F9953C0A87F3}" type="sibTrans" cxnId="{8FD28D6C-C385-4D5C-80F4-213AAFD9E74B}">
      <dgm:prSet/>
      <dgm:spPr/>
      <dgm:t>
        <a:bodyPr/>
        <a:lstStyle/>
        <a:p>
          <a:endParaRPr lang="ru-RU"/>
        </a:p>
      </dgm:t>
    </dgm:pt>
    <dgm:pt modelId="{053006E9-7267-4859-9A9B-6D4A65860461}" type="pres">
      <dgm:prSet presAssocID="{3175229C-F2BC-438F-B692-0FB1E2D1C56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A06D06-BF10-454F-834A-DDEA2A52674E}" type="pres">
      <dgm:prSet presAssocID="{1FB440B5-63A2-46B3-8505-020DEBFEA0B1}" presName="linNode" presStyleCnt="0"/>
      <dgm:spPr/>
    </dgm:pt>
    <dgm:pt modelId="{FA9C053B-AFA9-4E38-9F7D-2EE51E7C87BC}" type="pres">
      <dgm:prSet presAssocID="{1FB440B5-63A2-46B3-8505-020DEBFEA0B1}" presName="parentText" presStyleLbl="node1" presStyleIdx="0" presStyleCnt="1" custScaleX="134360" custLinFactNeighborX="-755" custLinFactNeighborY="-6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337052-39D5-4951-9C06-7F4026A36125}" type="presOf" srcId="{3175229C-F2BC-438F-B692-0FB1E2D1C56E}" destId="{053006E9-7267-4859-9A9B-6D4A65860461}" srcOrd="0" destOrd="0" presId="urn:microsoft.com/office/officeart/2005/8/layout/vList5"/>
    <dgm:cxn modelId="{8FD28D6C-C385-4D5C-80F4-213AAFD9E74B}" srcId="{3175229C-F2BC-438F-B692-0FB1E2D1C56E}" destId="{1FB440B5-63A2-46B3-8505-020DEBFEA0B1}" srcOrd="0" destOrd="0" parTransId="{9619E9DE-86BC-4F3B-B715-603E1AF00590}" sibTransId="{CDDF295B-71BA-4635-BEAB-F9953C0A87F3}"/>
    <dgm:cxn modelId="{11ECA8D6-358C-42EA-9578-8DE793F135F4}" type="presOf" srcId="{1FB440B5-63A2-46B3-8505-020DEBFEA0B1}" destId="{FA9C053B-AFA9-4E38-9F7D-2EE51E7C87BC}" srcOrd="0" destOrd="0" presId="urn:microsoft.com/office/officeart/2005/8/layout/vList5"/>
    <dgm:cxn modelId="{08B3B0CD-024E-44CE-8B71-C1279F17B5D6}" type="presParOf" srcId="{053006E9-7267-4859-9A9B-6D4A65860461}" destId="{B7A06D06-BF10-454F-834A-DDEA2A52674E}" srcOrd="0" destOrd="0" presId="urn:microsoft.com/office/officeart/2005/8/layout/vList5"/>
    <dgm:cxn modelId="{9EDB2396-C448-4607-A1C6-E35B5094C7F9}" type="presParOf" srcId="{B7A06D06-BF10-454F-834A-DDEA2A52674E}" destId="{FA9C053B-AFA9-4E38-9F7D-2EE51E7C87B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E6395B-F6C8-4B50-94A4-0DC4472B1946}" type="doc">
      <dgm:prSet loTypeId="urn:microsoft.com/office/officeart/2005/8/layout/vList5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47E4E39-AF8D-43D7-8722-004BAFBDF5F9}">
      <dgm:prSet custT="1"/>
      <dgm:spPr>
        <a:ln>
          <a:solidFill>
            <a:srgbClr val="FFC000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вертикали:</a:t>
          </a:r>
          <a:b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endParaRPr lang="ru-RU" sz="1600" b="1" i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/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Значение фразеологизма: «Бить баклуши».</a:t>
          </a:r>
          <a:b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Раздел науки о языке изучающий правила.</a:t>
          </a:r>
          <a:b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 Раздел науки о языке, изучающий устойчивые выражения.</a:t>
          </a:r>
          <a:b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 Слова, близкие или одинаковые по смыслу.</a:t>
          </a:r>
          <a:b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 Значение фразеологизма: «Как снег на голову».</a:t>
          </a:r>
          <a:b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 Слова или словосочетания недавно появившееся в языке.</a:t>
          </a:r>
          <a:b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 Значение фразеологизма: «Как кот наплакал».</a:t>
          </a:r>
          <a:endParaRPr lang="ru-RU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1D5288-31B8-4999-B3E6-F49E2D85668B}" type="parTrans" cxnId="{973E3905-CC3E-4EAF-8A23-253D5BBE0FE4}">
      <dgm:prSet/>
      <dgm:spPr/>
      <dgm:t>
        <a:bodyPr/>
        <a:lstStyle/>
        <a:p>
          <a:endParaRPr lang="ru-RU"/>
        </a:p>
      </dgm:t>
    </dgm:pt>
    <dgm:pt modelId="{6127A93D-E44D-4440-B85C-1EF547CECDC9}" type="sibTrans" cxnId="{973E3905-CC3E-4EAF-8A23-253D5BBE0FE4}">
      <dgm:prSet/>
      <dgm:spPr/>
      <dgm:t>
        <a:bodyPr/>
        <a:lstStyle/>
        <a:p>
          <a:endParaRPr lang="ru-RU"/>
        </a:p>
      </dgm:t>
    </dgm:pt>
    <dgm:pt modelId="{A1CCBAB1-6286-4F28-A88E-A453D74D0DF2}" type="pres">
      <dgm:prSet presAssocID="{3AE6395B-F6C8-4B50-94A4-0DC4472B19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FF5440-C0A3-4C8A-A5BA-8C8BF75232AC}" type="pres">
      <dgm:prSet presAssocID="{447E4E39-AF8D-43D7-8722-004BAFBDF5F9}" presName="linNode" presStyleCnt="0"/>
      <dgm:spPr/>
    </dgm:pt>
    <dgm:pt modelId="{A2E8A9D9-1750-446B-9035-8E227156B2B3}" type="pres">
      <dgm:prSet presAssocID="{447E4E39-AF8D-43D7-8722-004BAFBDF5F9}" presName="parentText" presStyleLbl="node1" presStyleIdx="0" presStyleCnt="1" custScaleX="252604" custScaleY="100098" custLinFactNeighborX="36370" custLinFactNeighborY="-14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6B9C77-C0E8-4317-95CC-B07492E5F865}" type="presOf" srcId="{3AE6395B-F6C8-4B50-94A4-0DC4472B1946}" destId="{A1CCBAB1-6286-4F28-A88E-A453D74D0DF2}" srcOrd="0" destOrd="0" presId="urn:microsoft.com/office/officeart/2005/8/layout/vList5"/>
    <dgm:cxn modelId="{973E3905-CC3E-4EAF-8A23-253D5BBE0FE4}" srcId="{3AE6395B-F6C8-4B50-94A4-0DC4472B1946}" destId="{447E4E39-AF8D-43D7-8722-004BAFBDF5F9}" srcOrd="0" destOrd="0" parTransId="{091D5288-31B8-4999-B3E6-F49E2D85668B}" sibTransId="{6127A93D-E44D-4440-B85C-1EF547CECDC9}"/>
    <dgm:cxn modelId="{558EAF86-462B-4953-B8F2-60739D38E6F5}" type="presOf" srcId="{447E4E39-AF8D-43D7-8722-004BAFBDF5F9}" destId="{A2E8A9D9-1750-446B-9035-8E227156B2B3}" srcOrd="0" destOrd="0" presId="urn:microsoft.com/office/officeart/2005/8/layout/vList5"/>
    <dgm:cxn modelId="{4459A677-393B-4604-955F-986540E37038}" type="presParOf" srcId="{A1CCBAB1-6286-4F28-A88E-A453D74D0DF2}" destId="{E7FF5440-C0A3-4C8A-A5BA-8C8BF75232AC}" srcOrd="0" destOrd="0" presId="urn:microsoft.com/office/officeart/2005/8/layout/vList5"/>
    <dgm:cxn modelId="{8AC92F48-C807-4409-832F-8FBD8BDFCD63}" type="presParOf" srcId="{E7FF5440-C0A3-4C8A-A5BA-8C8BF75232AC}" destId="{A2E8A9D9-1750-446B-9035-8E227156B2B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7D513F-E3A1-4A22-BD5E-92D52F74E26E}" type="doc">
      <dgm:prSet loTypeId="urn:microsoft.com/office/officeart/2005/8/layout/vList2" loCatId="list" qsTypeId="urn:microsoft.com/office/officeart/2005/8/quickstyle/3d3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2203B3D-D2A2-4CAC-B935-1DC93186A8F4}">
      <dgm:prSet custT="1"/>
      <dgm:spPr/>
      <dgm:t>
        <a:bodyPr/>
        <a:lstStyle/>
        <a:p>
          <a:pPr algn="ctr" rtl="0"/>
          <a:r>
            <a:rPr 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Ваш замечательный кроссворд</a:t>
          </a:r>
          <a:endParaRPr lang="ru-RU" sz="3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897916-7F2F-45C1-AE41-934C3DDF1335}" type="parTrans" cxnId="{FDEC31EA-524D-4DBA-A1D6-133750D149C1}">
      <dgm:prSet/>
      <dgm:spPr/>
      <dgm:t>
        <a:bodyPr/>
        <a:lstStyle/>
        <a:p>
          <a:endParaRPr lang="ru-RU"/>
        </a:p>
      </dgm:t>
    </dgm:pt>
    <dgm:pt modelId="{1ACD4157-3BBD-4CD3-8DD4-169A3279B6FF}" type="sibTrans" cxnId="{FDEC31EA-524D-4DBA-A1D6-133750D149C1}">
      <dgm:prSet/>
      <dgm:spPr/>
      <dgm:t>
        <a:bodyPr/>
        <a:lstStyle/>
        <a:p>
          <a:endParaRPr lang="ru-RU"/>
        </a:p>
      </dgm:t>
    </dgm:pt>
    <dgm:pt modelId="{EEA79E13-16E3-4F62-B0AD-97079645A012}" type="pres">
      <dgm:prSet presAssocID="{C17D513F-E3A1-4A22-BD5E-92D52F74E2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A1AD63-778C-45E4-8B2F-A7A468D578ED}" type="pres">
      <dgm:prSet presAssocID="{92203B3D-D2A2-4CAC-B935-1DC93186A8F4}" presName="parentText" presStyleLbl="node1" presStyleIdx="0" presStyleCnt="1" custLinFactNeighborX="-1456" custLinFactNeighborY="-105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EC31EA-524D-4DBA-A1D6-133750D149C1}" srcId="{C17D513F-E3A1-4A22-BD5E-92D52F74E26E}" destId="{92203B3D-D2A2-4CAC-B935-1DC93186A8F4}" srcOrd="0" destOrd="0" parTransId="{80897916-7F2F-45C1-AE41-934C3DDF1335}" sibTransId="{1ACD4157-3BBD-4CD3-8DD4-169A3279B6FF}"/>
    <dgm:cxn modelId="{83B518AA-542F-4FAA-990E-67F44B3A3774}" type="presOf" srcId="{C17D513F-E3A1-4A22-BD5E-92D52F74E26E}" destId="{EEA79E13-16E3-4F62-B0AD-97079645A012}" srcOrd="0" destOrd="0" presId="urn:microsoft.com/office/officeart/2005/8/layout/vList2"/>
    <dgm:cxn modelId="{0546A98F-0DB1-40D2-B0B1-2264DFB6B169}" type="presOf" srcId="{92203B3D-D2A2-4CAC-B935-1DC93186A8F4}" destId="{59A1AD63-778C-45E4-8B2F-A7A468D578ED}" srcOrd="0" destOrd="0" presId="urn:microsoft.com/office/officeart/2005/8/layout/vList2"/>
    <dgm:cxn modelId="{F8208B79-5C8C-48BE-A384-BDB558A00105}" type="presParOf" srcId="{EEA79E13-16E3-4F62-B0AD-97079645A012}" destId="{59A1AD63-778C-45E4-8B2F-A7A468D578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9C053B-AFA9-4E38-9F7D-2EE51E7C87BC}">
      <dsp:nvSpPr>
        <dsp:cNvPr id="0" name=""/>
        <dsp:cNvSpPr/>
      </dsp:nvSpPr>
      <dsp:spPr>
        <a:xfrm>
          <a:off x="2686041" y="0"/>
          <a:ext cx="5086353" cy="443907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solidFill>
            <a:srgbClr val="FFC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ross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горизонтали: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Значение фразеологизма: «Как в воду опущенный».</a:t>
          </a:r>
          <a:b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Выражения, употребляемые людьми той или иной местности.</a:t>
          </a:r>
          <a:b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 Значение фразеологизма: «Как кот наплакал».</a:t>
          </a:r>
          <a:b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 Значимая часть слова, выделяемая из его состава, выполняет функцию слово- и формообразования.</a:t>
          </a:r>
          <a:b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 Что состоит из слов и выражает законченную мысль?</a:t>
          </a:r>
          <a:b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 Наука, изучающая значение слова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2686041" y="0"/>
        <a:ext cx="5086353" cy="443907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E8A9D9-1750-446B-9035-8E227156B2B3}">
      <dsp:nvSpPr>
        <dsp:cNvPr id="0" name=""/>
        <dsp:cNvSpPr/>
      </dsp:nvSpPr>
      <dsp:spPr>
        <a:xfrm>
          <a:off x="557867" y="0"/>
          <a:ext cx="5538132" cy="445293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solidFill>
            <a:srgbClr val="FFC000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вертикали:</a:t>
          </a:r>
          <a:b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endParaRPr lang="ru-RU" sz="1600" b="1" i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Значение фразеологизма: «Бить баклуши».</a:t>
          </a:r>
          <a:b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Раздел науки о языке изучающий правила.</a:t>
          </a:r>
          <a:b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 Раздел науки о языке, изучающий устойчивые выражения.</a:t>
          </a:r>
          <a:b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 Слова, близкие или одинаковые по смыслу.</a:t>
          </a:r>
          <a:b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 Значение фразеологизма: «Как снег на голову».</a:t>
          </a:r>
          <a:b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 Слова или словосочетания недавно появившееся в языке.</a:t>
          </a:r>
          <a:b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 Значение фразеологизма: «Как кот наплакал».</a:t>
          </a:r>
          <a:endParaRPr lang="ru-RU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7867" y="0"/>
        <a:ext cx="5538132" cy="445293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A1AD63-778C-45E4-8B2F-A7A468D578ED}">
      <dsp:nvSpPr>
        <dsp:cNvPr id="0" name=""/>
        <dsp:cNvSpPr/>
      </dsp:nvSpPr>
      <dsp:spPr>
        <a:xfrm>
          <a:off x="0" y="0"/>
          <a:ext cx="8505825" cy="36906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Ваш замечательный кроссворд</a:t>
          </a:r>
          <a:endParaRPr lang="ru-RU" sz="3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8505825" cy="369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D976A-0266-4790-A828-4A82556586E5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070F9-05CC-4AE6-AB6C-1312156CE2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064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2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528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20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554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514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80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40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053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58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4.pn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51262"/>
            <a:ext cx="10515600" cy="5725701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Всероссийский конкурс образовательных проектов на русском языке среди детей-мигрантов «По-русски реально и виртуально»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 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Проектная работа</a:t>
            </a:r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Кроссворд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"Знаток русского языка"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 </a:t>
            </a:r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Номинация:</a:t>
            </a:r>
            <a:r>
              <a:rPr lang="ru-RU" i="1" dirty="0" smtClean="0">
                <a:solidFill>
                  <a:srgbClr val="C00000"/>
                </a:solidFill>
              </a:rPr>
              <a:t> Домашний русский</a:t>
            </a:r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i="1" dirty="0" smtClean="0">
                <a:solidFill>
                  <a:srgbClr val="C00000"/>
                </a:solidFill>
              </a:rPr>
              <a:t> 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i="1" dirty="0" smtClean="0">
                <a:solidFill>
                  <a:srgbClr val="C00000"/>
                </a:solidFill>
              </a:rPr>
              <a:t> 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Автор работы: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Хаитназарова</a:t>
            </a: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dirty="0" err="1" smtClean="0">
                <a:solidFill>
                  <a:srgbClr val="C00000"/>
                </a:solidFill>
              </a:rPr>
              <a:t>Фотима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Акрамовна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smtClean="0">
                <a:solidFill>
                  <a:srgbClr val="C00000"/>
                </a:solidFill>
              </a:rPr>
              <a:t>ученик  </a:t>
            </a:r>
            <a:r>
              <a:rPr lang="ru-RU" smtClean="0">
                <a:solidFill>
                  <a:srgbClr val="C00000"/>
                </a:solidFill>
              </a:rPr>
              <a:t>5 </a:t>
            </a:r>
            <a:r>
              <a:rPr lang="ru-RU" dirty="0" smtClean="0">
                <a:solidFill>
                  <a:srgbClr val="C00000"/>
                </a:solidFill>
              </a:rPr>
              <a:t>А </a:t>
            </a:r>
            <a:r>
              <a:rPr lang="ru-RU" dirty="0" err="1" smtClean="0">
                <a:solidFill>
                  <a:srgbClr val="C00000"/>
                </a:solidFill>
              </a:rPr>
              <a:t>кл</a:t>
            </a:r>
            <a:r>
              <a:rPr lang="ru-RU" dirty="0" smtClean="0">
                <a:solidFill>
                  <a:srgbClr val="C00000"/>
                </a:solidFill>
              </a:rPr>
              <a:t>. МОУ «Лицей № 25 имени Героя Советского Союза В. Ф. </a:t>
            </a:r>
            <a:r>
              <a:rPr lang="ru-RU" dirty="0" err="1" smtClean="0">
                <a:solidFill>
                  <a:srgbClr val="C00000"/>
                </a:solidFill>
              </a:rPr>
              <a:t>Маргелова</a:t>
            </a:r>
            <a:r>
              <a:rPr lang="ru-RU" dirty="0" smtClean="0">
                <a:solidFill>
                  <a:srgbClr val="C00000"/>
                </a:solidFill>
              </a:rPr>
              <a:t>»   г.о. Саранск, Республика Мордовия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 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Руководитель работы: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Трунина</a:t>
            </a:r>
            <a:r>
              <a:rPr lang="ru-RU" dirty="0" smtClean="0">
                <a:solidFill>
                  <a:srgbClr val="C00000"/>
                </a:solidFill>
              </a:rPr>
              <a:t> Марина Викторовна, учитель русского языка и литературы МОУ «Лицей № 25 имени Героя Советского Союза В. Ф. </a:t>
            </a:r>
            <a:r>
              <a:rPr lang="ru-RU" dirty="0" err="1" smtClean="0">
                <a:solidFill>
                  <a:srgbClr val="C00000"/>
                </a:solidFill>
              </a:rPr>
              <a:t>Маргелова</a:t>
            </a:r>
            <a:r>
              <a:rPr lang="ru-RU" dirty="0" smtClean="0">
                <a:solidFill>
                  <a:srgbClr val="C00000"/>
                </a:solidFill>
              </a:rPr>
              <a:t>» г.о. Саранск, Республика Мордовия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 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Саранск 2021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Компьютер\Desktop\проект\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29165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Компьютер\Desktop\проект\0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62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23908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омпьютер\Desktop\gfxy\0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91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90255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Компьютер\Desktop\проект\00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67075" y="19065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89434980"/>
              </p:ext>
            </p:extLst>
          </p:nvPr>
        </p:nvGraphicFramePr>
        <p:xfrm>
          <a:off x="-2400300" y="1066800"/>
          <a:ext cx="10515600" cy="4443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1148187219"/>
              </p:ext>
            </p:extLst>
          </p:nvPr>
        </p:nvGraphicFramePr>
        <p:xfrm>
          <a:off x="5838825" y="1085851"/>
          <a:ext cx="6096000" cy="4457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151731144"/>
              </p:ext>
            </p:extLst>
          </p:nvPr>
        </p:nvGraphicFramePr>
        <p:xfrm>
          <a:off x="1638300" y="152400"/>
          <a:ext cx="8505825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="" xmlns:p14="http://schemas.microsoft.com/office/powerpoint/2010/main" val="1018229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41426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24</Words>
  <Application>Microsoft Office PowerPoint</Application>
  <PresentationFormat>Произвольный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Компьютер</dc:creator>
  <cp:lastModifiedBy>Yra</cp:lastModifiedBy>
  <cp:revision>15</cp:revision>
  <dcterms:created xsi:type="dcterms:W3CDTF">2020-02-18T08:51:34Z</dcterms:created>
  <dcterms:modified xsi:type="dcterms:W3CDTF">2021-11-28T18:58:42Z</dcterms:modified>
</cp:coreProperties>
</file>