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3" r:id="rId18"/>
    <p:sldId id="274" r:id="rId19"/>
    <p:sldId id="278" r:id="rId20"/>
    <p:sldId id="279" r:id="rId21"/>
    <p:sldId id="280" r:id="rId22"/>
    <p:sldId id="275" r:id="rId23"/>
  </p:sldIdLst>
  <p:sldSz cx="9144000" cy="6858000" type="screen4x3"/>
  <p:notesSz cx="6858000" cy="9144000"/>
  <p:custDataLst>
    <p:tags r:id="rId2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29.11.2021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2773" y="1340769"/>
            <a:ext cx="8496944" cy="1872207"/>
          </a:xfrm>
        </p:spPr>
        <p:txBody>
          <a:bodyPr>
            <a:normAutofit/>
          </a:bodyPr>
          <a:lstStyle/>
          <a:p>
            <a:pPr algn="l"/>
            <a:r>
              <a:rPr lang="ru-RU" dirty="0" smtClean="0">
                <a:solidFill>
                  <a:srgbClr val="C00000"/>
                </a:solidFill>
                <a:latin typeface="+mn-lt"/>
              </a:rPr>
              <a:t/>
            </a:r>
            <a:br>
              <a:rPr lang="ru-RU" dirty="0" smtClean="0">
                <a:solidFill>
                  <a:srgbClr val="C00000"/>
                </a:solidFill>
                <a:latin typeface="+mn-lt"/>
              </a:rPr>
            </a:br>
            <a:r>
              <a:rPr lang="ru-RU" dirty="0" smtClean="0">
                <a:solidFill>
                  <a:srgbClr val="C00000"/>
                </a:solidFill>
                <a:latin typeface="+mn-lt"/>
              </a:rPr>
              <a:t>     </a:t>
            </a:r>
            <a:endParaRPr lang="ru-RU" sz="4900" dirty="0">
              <a:solidFill>
                <a:srgbClr val="FF0000"/>
              </a:solidFill>
              <a:latin typeface="+mn-lt"/>
            </a:endParaRPr>
          </a:p>
        </p:txBody>
      </p:sp>
      <p:sp>
        <p:nvSpPr>
          <p:cNvPr id="3" name="Подзаголовок 2"/>
          <p:cNvSpPr>
            <a:spLocks noGrp="1"/>
          </p:cNvSpPr>
          <p:nvPr>
            <p:ph type="subTitle" idx="1"/>
          </p:nvPr>
        </p:nvSpPr>
        <p:spPr>
          <a:xfrm>
            <a:off x="179512" y="5013176"/>
            <a:ext cx="8964488" cy="1728192"/>
          </a:xfrm>
        </p:spPr>
        <p:txBody>
          <a:bodyPr>
            <a:noAutofit/>
          </a:bodyPr>
          <a:lstStyle/>
          <a:p>
            <a:pPr algn="l"/>
            <a:r>
              <a:rPr lang="ru-RU" sz="1800" b="1" u="sng" dirty="0" smtClean="0">
                <a:solidFill>
                  <a:srgbClr val="002060"/>
                </a:solidFill>
                <a:latin typeface="Calibri" pitchFamily="34" charset="0"/>
              </a:rPr>
              <a:t>Проект подготовили:</a:t>
            </a:r>
          </a:p>
          <a:p>
            <a:pPr algn="l"/>
            <a:r>
              <a:rPr lang="ru-RU" sz="1800" b="1" dirty="0" smtClean="0">
                <a:solidFill>
                  <a:srgbClr val="002060"/>
                </a:solidFill>
                <a:latin typeface="Calibri" pitchFamily="34" charset="0"/>
              </a:rPr>
              <a:t>Ученица 9 класса </a:t>
            </a:r>
            <a:r>
              <a:rPr lang="ru-RU" sz="1800" i="1" dirty="0" err="1" smtClean="0">
                <a:solidFill>
                  <a:schemeClr val="tx1"/>
                </a:solidFill>
                <a:ea typeface="Calibri"/>
              </a:rPr>
              <a:t>МБОУ</a:t>
            </a:r>
            <a:r>
              <a:rPr lang="ru-RU" sz="1800" i="1" dirty="0" smtClean="0">
                <a:solidFill>
                  <a:schemeClr val="tx1"/>
                </a:solidFill>
                <a:ea typeface="Calibri"/>
              </a:rPr>
              <a:t> «</a:t>
            </a:r>
            <a:r>
              <a:rPr lang="ru-RU" sz="1800" i="1" dirty="0" err="1" smtClean="0">
                <a:solidFill>
                  <a:schemeClr val="tx1"/>
                </a:solidFill>
                <a:ea typeface="Calibri"/>
              </a:rPr>
              <a:t>Алабушевская</a:t>
            </a:r>
            <a:r>
              <a:rPr lang="ru-RU" sz="1800" i="1" dirty="0" smtClean="0">
                <a:solidFill>
                  <a:schemeClr val="tx1"/>
                </a:solidFill>
                <a:ea typeface="Calibri"/>
              </a:rPr>
              <a:t> </a:t>
            </a:r>
            <a:r>
              <a:rPr lang="ru-RU" sz="1800" i="1" dirty="0" err="1" smtClean="0">
                <a:solidFill>
                  <a:schemeClr val="tx1"/>
                </a:solidFill>
                <a:ea typeface="Calibri"/>
              </a:rPr>
              <a:t>СОШ</a:t>
            </a:r>
            <a:r>
              <a:rPr lang="ru-RU" sz="1800" i="1" dirty="0" smtClean="0">
                <a:solidFill>
                  <a:schemeClr val="tx1"/>
                </a:solidFill>
                <a:ea typeface="Calibri"/>
              </a:rPr>
              <a:t>» </a:t>
            </a:r>
            <a:r>
              <a:rPr lang="ru-RU" sz="1800" i="1" dirty="0" err="1" smtClean="0">
                <a:solidFill>
                  <a:schemeClr val="tx1"/>
                </a:solidFill>
                <a:ea typeface="Calibri"/>
              </a:rPr>
              <a:t>Солнечногорского</a:t>
            </a:r>
            <a:r>
              <a:rPr lang="ru-RU" sz="1800" i="1" dirty="0" smtClean="0">
                <a:solidFill>
                  <a:schemeClr val="tx1"/>
                </a:solidFill>
                <a:ea typeface="Calibri"/>
              </a:rPr>
              <a:t> р-на Московской области</a:t>
            </a:r>
            <a:r>
              <a:rPr lang="ru-RU" sz="1800" b="1" dirty="0" smtClean="0">
                <a:solidFill>
                  <a:srgbClr val="002060"/>
                </a:solidFill>
              </a:rPr>
              <a:t>: </a:t>
            </a:r>
            <a:r>
              <a:rPr lang="ru-RU" sz="1800" i="1" dirty="0" smtClean="0">
                <a:solidFill>
                  <a:schemeClr val="tx1"/>
                </a:solidFill>
              </a:rPr>
              <a:t>Фазылова </a:t>
            </a:r>
            <a:r>
              <a:rPr lang="ru-RU" sz="1800" i="1" dirty="0" err="1" smtClean="0">
                <a:solidFill>
                  <a:schemeClr val="tx1"/>
                </a:solidFill>
              </a:rPr>
              <a:t>Мехронабону</a:t>
            </a:r>
            <a:r>
              <a:rPr lang="ru-RU" sz="1800" i="1" dirty="0" smtClean="0">
                <a:solidFill>
                  <a:schemeClr val="tx1"/>
                </a:solidFill>
              </a:rPr>
              <a:t> </a:t>
            </a:r>
            <a:r>
              <a:rPr lang="ru-RU" sz="1800" i="1" dirty="0" err="1" smtClean="0">
                <a:solidFill>
                  <a:schemeClr val="tx1"/>
                </a:solidFill>
              </a:rPr>
              <a:t>Назирджоновна</a:t>
            </a:r>
            <a:endParaRPr lang="ru-RU" sz="1800" b="1" dirty="0" smtClean="0">
              <a:solidFill>
                <a:schemeClr val="tx1"/>
              </a:solidFill>
              <a:latin typeface="Calibri" pitchFamily="34" charset="0"/>
            </a:endParaRPr>
          </a:p>
          <a:p>
            <a:pPr algn="l"/>
            <a:r>
              <a:rPr lang="ru-RU" sz="1800" b="1" dirty="0" smtClean="0">
                <a:solidFill>
                  <a:srgbClr val="002060"/>
                </a:solidFill>
                <a:latin typeface="Calibri" pitchFamily="34" charset="0"/>
              </a:rPr>
              <a:t>Учитель русского языка и литературы: </a:t>
            </a:r>
            <a:r>
              <a:rPr lang="ru-RU" sz="1800" i="1" dirty="0" smtClean="0">
                <a:solidFill>
                  <a:schemeClr val="tx1"/>
                </a:solidFill>
              </a:rPr>
              <a:t>Колесникова </a:t>
            </a:r>
            <a:r>
              <a:rPr lang="ru-RU" sz="1800" i="1" smtClean="0">
                <a:solidFill>
                  <a:schemeClr val="tx1"/>
                </a:solidFill>
              </a:rPr>
              <a:t>Ирина Геннадьевна</a:t>
            </a:r>
            <a:endParaRPr lang="ru-RU" sz="1800" b="1" dirty="0" smtClean="0">
              <a:solidFill>
                <a:srgbClr val="002060"/>
              </a:solidFill>
              <a:latin typeface="Calibri" pitchFamily="34" charset="0"/>
            </a:endParaRPr>
          </a:p>
        </p:txBody>
      </p:sp>
      <p:pic>
        <p:nvPicPr>
          <p:cNvPr id="7" name="Picture 2" descr="https://luqaprimary.files.wordpress.com/2012/09/kids-going-back-to-schoo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700"/>
          <a:stretch/>
        </p:blipFill>
        <p:spPr bwMode="auto">
          <a:xfrm rot="718020">
            <a:off x="1905175" y="3434610"/>
            <a:ext cx="6446221" cy="134581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1032" y="332657"/>
            <a:ext cx="8389440" cy="3108543"/>
          </a:xfrm>
          <a:prstGeom prst="rect">
            <a:avLst/>
          </a:prstGeom>
        </p:spPr>
        <p:txBody>
          <a:bodyPr wrap="square">
            <a:spAutoFit/>
          </a:bodyPr>
          <a:lstStyle/>
          <a:p>
            <a:r>
              <a:rPr lang="ru-RU" sz="2800" dirty="0" smtClean="0"/>
              <a:t>ВСЕРОССИЙСКИЙ КОНКУРС </a:t>
            </a:r>
          </a:p>
          <a:p>
            <a:r>
              <a:rPr lang="ru-RU" sz="2800" dirty="0" smtClean="0"/>
              <a:t>ОБРАЗОВАТЕЛЬНЫХ ПРОЕКТОВ </a:t>
            </a:r>
          </a:p>
          <a:p>
            <a:r>
              <a:rPr lang="ru-RU" sz="2800" dirty="0" smtClean="0"/>
              <a:t>НА РУССКОМ ЯЗЫКЕ СРЕДИ ДЕТЕЙ-МИГРАНТОВ</a:t>
            </a:r>
          </a:p>
          <a:p>
            <a:r>
              <a:rPr lang="ru-RU" sz="2800" b="1" dirty="0" smtClean="0"/>
              <a:t>«ПО-РУССКИ РЕАЛЬНО И ВИРТУАЛЬНО»</a:t>
            </a:r>
          </a:p>
          <a:p>
            <a:r>
              <a:rPr lang="ru-RU" sz="2800" dirty="0" smtClean="0"/>
              <a:t>НОМИНАЦИЯ «КЛАССНЫЙ РУССКИЙ»</a:t>
            </a:r>
          </a:p>
          <a:p>
            <a:r>
              <a:rPr lang="ru-RU" sz="2800" dirty="0" smtClean="0">
                <a:solidFill>
                  <a:srgbClr val="002060"/>
                </a:solidFill>
                <a:latin typeface="Times New Roman" pitchFamily="18" charset="0"/>
                <a:cs typeface="Times New Roman" pitchFamily="18" charset="0"/>
              </a:rPr>
              <a:t> </a:t>
            </a:r>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2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2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20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2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77116" cy="769441"/>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Конь, лошадь </a:t>
            </a:r>
            <a:r>
              <a:rPr lang="ru-RU" sz="2000" dirty="0">
                <a:latin typeface="Times New Roman" panose="02020603050405020304" pitchFamily="18" charset="0"/>
                <a:cs typeface="Times New Roman" panose="02020603050405020304" pitchFamily="18" charset="0"/>
              </a:rPr>
              <a:t>— великие трудяги, игравшие в крестьянском хозяйстве очень важную роль. </a:t>
            </a:r>
          </a:p>
        </p:txBody>
      </p:sp>
      <p:sp>
        <p:nvSpPr>
          <p:cNvPr id="5" name="Выноска со стрелкой вправо 4"/>
          <p:cNvSpPr/>
          <p:nvPr/>
        </p:nvSpPr>
        <p:spPr>
          <a:xfrm>
            <a:off x="1" y="1034483"/>
            <a:ext cx="2915816" cy="1486501"/>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Они и символизируют это качество во фразеологии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915817" y="1316068"/>
            <a:ext cx="3168351" cy="1200329"/>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«устал как лошадь»,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укатали сивку крутые горки». </a:t>
            </a:r>
          </a:p>
        </p:txBody>
      </p:sp>
      <p:sp>
        <p:nvSpPr>
          <p:cNvPr id="7" name="Прямоугольник 6"/>
          <p:cNvSpPr/>
          <p:nvPr/>
        </p:nvSpPr>
        <p:spPr>
          <a:xfrm>
            <a:off x="8962" y="3070595"/>
            <a:ext cx="5436756" cy="1200329"/>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Но эти животные представлены еще словами </a:t>
            </a:r>
            <a:endParaRPr lang="ru-RU" sz="2400" dirty="0" smtClean="0">
              <a:latin typeface="Times New Roman" panose="02020603050405020304" pitchFamily="18" charset="0"/>
              <a:cs typeface="Times New Roman" panose="02020603050405020304" pitchFamily="18" charset="0"/>
            </a:endParaRPr>
          </a:p>
          <a:p>
            <a:pPr algn="ct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мерин», «кобыла». </a:t>
            </a:r>
          </a:p>
        </p:txBody>
      </p:sp>
      <p:sp>
        <p:nvSpPr>
          <p:cNvPr id="8" name="Выноска со стрелкой вправо 7"/>
          <p:cNvSpPr/>
          <p:nvPr/>
        </p:nvSpPr>
        <p:spPr>
          <a:xfrm>
            <a:off x="8962" y="4725144"/>
            <a:ext cx="2906855" cy="1728192"/>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Они носят противоположный смысл: </a:t>
            </a:r>
          </a:p>
        </p:txBody>
      </p:sp>
      <p:sp>
        <p:nvSpPr>
          <p:cNvPr id="9" name="Прямоугольник 8"/>
          <p:cNvSpPr/>
          <p:nvPr/>
        </p:nvSpPr>
        <p:spPr>
          <a:xfrm>
            <a:off x="2915817" y="5377924"/>
            <a:ext cx="3888431" cy="1200329"/>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«врет как сивый мерин»,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сон сивой кобылы»,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пришей кобыле хвост». </a:t>
            </a: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06" r="4667"/>
          <a:stretch/>
        </p:blipFill>
        <p:spPr bwMode="auto">
          <a:xfrm>
            <a:off x="5219412" y="1876221"/>
            <a:ext cx="3924588" cy="350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079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2138" y="265311"/>
            <a:ext cx="1120691" cy="461665"/>
          </a:xfrm>
          <a:prstGeom prst="rect">
            <a:avLst/>
          </a:prstGeom>
        </p:spPr>
        <p:txBody>
          <a:bodyPr wrap="none">
            <a:spAutoFit/>
          </a:bodyPr>
          <a:lstStyle/>
          <a:p>
            <a:r>
              <a:rPr lang="ru-RU" sz="2400" b="1" dirty="0">
                <a:latin typeface="Times New Roman" panose="02020603050405020304" pitchFamily="18" charset="0"/>
                <a:cs typeface="Times New Roman" panose="02020603050405020304" pitchFamily="18" charset="0"/>
              </a:rPr>
              <a:t>«осел</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862384"/>
            <a:ext cx="3096344" cy="2031325"/>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Парадоксальность интерпретации данного образа в русской </a:t>
            </a:r>
            <a:r>
              <a:rPr lang="ru-RU" dirty="0" smtClean="0">
                <a:latin typeface="Times New Roman" panose="02020603050405020304" pitchFamily="18" charset="0"/>
                <a:cs typeface="Times New Roman" panose="02020603050405020304" pitchFamily="18" charset="0"/>
              </a:rPr>
              <a:t>этнокультуре </a:t>
            </a:r>
            <a:r>
              <a:rPr lang="ru-RU" dirty="0">
                <a:latin typeface="Times New Roman" panose="02020603050405020304" pitchFamily="18" charset="0"/>
                <a:cs typeface="Times New Roman" panose="02020603050405020304" pitchFamily="18" charset="0"/>
              </a:rPr>
              <a:t>состоит в том, что в древности </a:t>
            </a:r>
            <a:r>
              <a:rPr lang="ru-RU" dirty="0" err="1" smtClean="0">
                <a:latin typeface="Times New Roman" panose="02020603050405020304" pitchFamily="18" charset="0"/>
                <a:cs typeface="Times New Roman" panose="02020603050405020304" pitchFamily="18" charset="0"/>
              </a:rPr>
              <a:t>осел</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считался священным животным. </a:t>
            </a:r>
          </a:p>
        </p:txBody>
      </p:sp>
      <p:sp>
        <p:nvSpPr>
          <p:cNvPr id="4" name="Овал 3"/>
          <p:cNvSpPr/>
          <p:nvPr/>
        </p:nvSpPr>
        <p:spPr>
          <a:xfrm>
            <a:off x="395536" y="846004"/>
            <a:ext cx="216024" cy="1109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395536" y="2245029"/>
            <a:ext cx="216024" cy="347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27584" y="3182581"/>
            <a:ext cx="3388867"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На Руси долго существовал ритуал пасхальной езды патриархом верхом на осле в память о въезде Христа в Иерусалим. </a:t>
            </a:r>
          </a:p>
        </p:txBody>
      </p:sp>
      <p:sp>
        <p:nvSpPr>
          <p:cNvPr id="7" name="Прямоугольник 6"/>
          <p:cNvSpPr/>
          <p:nvPr/>
        </p:nvSpPr>
        <p:spPr>
          <a:xfrm>
            <a:off x="535061" y="4797152"/>
            <a:ext cx="8136904" cy="1569660"/>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 фольклоре и во фразеологии, однако, осел — символ глупости, упрямства, лени. Русские ФЕ с </a:t>
            </a:r>
            <a:r>
              <a:rPr lang="ru-RU" dirty="0" err="1">
                <a:latin typeface="Times New Roman" panose="02020603050405020304" pitchFamily="18" charset="0"/>
                <a:cs typeface="Times New Roman" panose="02020603050405020304" pitchFamily="18" charset="0"/>
              </a:rPr>
              <a:t>зоонимом</a:t>
            </a:r>
            <a:r>
              <a:rPr lang="ru-RU" dirty="0">
                <a:latin typeface="Times New Roman" panose="02020603050405020304" pitchFamily="18" charset="0"/>
                <a:cs typeface="Times New Roman" panose="02020603050405020304" pitchFamily="18" charset="0"/>
              </a:rPr>
              <a:t> «осел» неизменно имеют отрицательную оценочную коннотацию. В русском языке </a:t>
            </a:r>
            <a:r>
              <a:rPr lang="ru-RU" sz="2400" b="1" dirty="0">
                <a:latin typeface="Times New Roman" panose="02020603050405020304" pitchFamily="18" charset="0"/>
                <a:cs typeface="Times New Roman" panose="02020603050405020304" pitchFamily="18" charset="0"/>
              </a:rPr>
              <a:t>«буриданов осел» </a:t>
            </a:r>
            <a:r>
              <a:rPr lang="ru-RU" dirty="0">
                <a:latin typeface="Times New Roman" panose="02020603050405020304" pitchFamily="18" charset="0"/>
                <a:cs typeface="Times New Roman" panose="02020603050405020304" pitchFamily="18" charset="0"/>
              </a:rPr>
              <a:t>употребляется, когда упоминают о человеке, крайне нерешительном, испытывающем трудности при выборе из двух равноценных возможностей. </a:t>
            </a: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879" b="13136"/>
          <a:stretch/>
        </p:blipFill>
        <p:spPr bwMode="auto">
          <a:xfrm>
            <a:off x="3793641" y="746798"/>
            <a:ext cx="5350359" cy="369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185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3024336" cy="369331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Наибольшее видовое использование  получают домашние животные и дикие птицы, однако по частотности употребления в паремиях (устойчивая фразеологическая единица, представляющая собой целостное предложение дидактического содержания) отряд млекопитающих занимает лидирующую позицию. </a:t>
            </a:r>
          </a:p>
        </p:txBody>
      </p:sp>
      <p:sp>
        <p:nvSpPr>
          <p:cNvPr id="3" name="Прямоугольник 2"/>
          <p:cNvSpPr/>
          <p:nvPr/>
        </p:nvSpPr>
        <p:spPr>
          <a:xfrm>
            <a:off x="229318" y="4082177"/>
            <a:ext cx="8663162" cy="2585323"/>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Социально-информативную функцию выполняют некоторые наименования животных, ставшие символами отрицательных качеств. Так</a:t>
            </a:r>
            <a:r>
              <a:rPr lang="ru-RU" dirty="0">
                <a:latin typeface="Times New Roman" panose="02020603050405020304" pitchFamily="18" charset="0"/>
                <a:cs typeface="Times New Roman" panose="02020603050405020304" pitchFamily="18" charset="0"/>
              </a:rPr>
              <a:t>, например, слово </a:t>
            </a:r>
            <a:r>
              <a:rPr lang="ru-RU" b="1" dirty="0">
                <a:latin typeface="Times New Roman" panose="02020603050405020304" pitchFamily="18" charset="0"/>
                <a:cs typeface="Times New Roman" panose="02020603050405020304" pitchFamily="18" charset="0"/>
              </a:rPr>
              <a:t>«выдра» </a:t>
            </a:r>
            <a:r>
              <a:rPr lang="ru-RU" dirty="0">
                <a:latin typeface="Times New Roman" panose="02020603050405020304" pitchFamily="18" charset="0"/>
                <a:cs typeface="Times New Roman" panose="02020603050405020304" pitchFamily="18" charset="0"/>
              </a:rPr>
              <a:t>в русском языке содержит семы «худая», «неприятная, некрасивая», так говорят о худой, некрасивой женщине, в то время как аналогичное слово киргизского языка имеет сему — «красивая, черноволосая» («кун-</a:t>
            </a:r>
            <a:r>
              <a:rPr lang="ru-RU" dirty="0" err="1">
                <a:latin typeface="Times New Roman" panose="02020603050405020304" pitchFamily="18" charset="0"/>
                <a:cs typeface="Times New Roman" panose="02020603050405020304" pitchFamily="18" charset="0"/>
              </a:rPr>
              <a:t>дуз</a:t>
            </a:r>
            <a:r>
              <a:rPr lang="ru-RU" dirty="0">
                <a:latin typeface="Times New Roman" panose="02020603050405020304" pitchFamily="18" charset="0"/>
                <a:cs typeface="Times New Roman" panose="02020603050405020304" pitchFamily="18" charset="0"/>
              </a:rPr>
              <a:t>»). Образное значение слова «выдра» по отношению к женщине в русском языке актуализирует эмоционально-оценочные семы отрицательной направленности </a:t>
            </a:r>
            <a:r>
              <a:rPr lang="ru-RU" b="1" dirty="0">
                <a:latin typeface="Times New Roman" panose="02020603050405020304" pitchFamily="18" charset="0"/>
                <a:cs typeface="Times New Roman" panose="02020603050405020304" pitchFamily="18" charset="0"/>
              </a:rPr>
              <a:t>(«тощая как выдра»), </a:t>
            </a:r>
            <a:r>
              <a:rPr lang="ru-RU" dirty="0">
                <a:latin typeface="Times New Roman" panose="02020603050405020304" pitchFamily="18" charset="0"/>
                <a:cs typeface="Times New Roman" panose="02020603050405020304" pitchFamily="18" charset="0"/>
              </a:rPr>
              <a:t>а в киргизском языке актуализируется сема положительной направленности («</a:t>
            </a:r>
            <a:r>
              <a:rPr lang="ru-RU" dirty="0" err="1">
                <a:latin typeface="Times New Roman" panose="02020603050405020304" pitchFamily="18" charset="0"/>
                <a:cs typeface="Times New Roman" panose="02020603050405020304" pitchFamily="18" charset="0"/>
              </a:rPr>
              <a:t>кундузкай</a:t>
            </a:r>
            <a:r>
              <a:rPr lang="ru-RU" dirty="0">
                <a:latin typeface="Times New Roman" panose="02020603050405020304" pitchFamily="18" charset="0"/>
                <a:cs typeface="Times New Roman" panose="02020603050405020304" pitchFamily="18" charset="0"/>
              </a:rPr>
              <a:t> кара»). </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151" y="404276"/>
            <a:ext cx="5635849" cy="374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323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493220"/>
            <a:ext cx="1196290"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Собака</a:t>
            </a:r>
          </a:p>
        </p:txBody>
      </p:sp>
      <p:sp>
        <p:nvSpPr>
          <p:cNvPr id="3" name="Прямоугольник 2"/>
          <p:cNvSpPr/>
          <p:nvPr/>
        </p:nvSpPr>
        <p:spPr>
          <a:xfrm>
            <a:off x="251520" y="1151312"/>
            <a:ext cx="4630230" cy="2246769"/>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Собака издавна считалась другом человека. Выражения собачья верность, собачья преданность по-хорошему оценивают собаку. Но таких выражений мало. </a:t>
            </a:r>
            <a:endParaRPr lang="ru-RU" sz="2000" dirty="0" smtClean="0">
              <a:latin typeface="Times New Roman" panose="02020603050405020304" pitchFamily="18" charset="0"/>
              <a:cs typeface="Times New Roman" panose="02020603050405020304" pitchFamily="18" charset="0"/>
            </a:endParaRPr>
          </a:p>
          <a:p>
            <a:pPr algn="ct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Больше других:</a:t>
            </a:r>
            <a:endParaRPr lang="ru-RU" sz="2000" dirty="0">
              <a:latin typeface="Times New Roman" panose="02020603050405020304" pitchFamily="18" charset="0"/>
              <a:cs typeface="Times New Roman" panose="02020603050405020304" pitchFamily="18" charset="0"/>
            </a:endParaRPr>
          </a:p>
        </p:txBody>
      </p:sp>
      <p:sp>
        <p:nvSpPr>
          <p:cNvPr id="4" name="Овал 3"/>
          <p:cNvSpPr/>
          <p:nvPr/>
        </p:nvSpPr>
        <p:spPr>
          <a:xfrm>
            <a:off x="0" y="3503862"/>
            <a:ext cx="201622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собачья </a:t>
            </a:r>
            <a:r>
              <a:rPr lang="ru-RU" dirty="0" smtClean="0"/>
              <a:t>жизнь</a:t>
            </a:r>
            <a:endParaRPr lang="ru-RU" dirty="0"/>
          </a:p>
        </p:txBody>
      </p:sp>
      <p:sp>
        <p:nvSpPr>
          <p:cNvPr id="5" name="Овал 4"/>
          <p:cNvSpPr/>
          <p:nvPr/>
        </p:nvSpPr>
        <p:spPr>
          <a:xfrm>
            <a:off x="198875" y="4869160"/>
            <a:ext cx="2335375"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собаке </a:t>
            </a:r>
            <a:r>
              <a:rPr lang="ru-RU" dirty="0"/>
              <a:t>собачья </a:t>
            </a:r>
            <a:r>
              <a:rPr lang="ru-RU" dirty="0" smtClean="0"/>
              <a:t>смерть</a:t>
            </a:r>
            <a:endParaRPr lang="ru-RU" dirty="0"/>
          </a:p>
        </p:txBody>
      </p:sp>
      <p:sp>
        <p:nvSpPr>
          <p:cNvPr id="6" name="Овал 5"/>
          <p:cNvSpPr/>
          <p:nvPr/>
        </p:nvSpPr>
        <p:spPr>
          <a:xfrm>
            <a:off x="2890156" y="3935910"/>
            <a:ext cx="199159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собаке (псу) под </a:t>
            </a:r>
            <a:r>
              <a:rPr lang="ru-RU" dirty="0" smtClean="0"/>
              <a:t>хвост </a:t>
            </a:r>
            <a:endParaRPr lang="ru-RU" dirty="0"/>
          </a:p>
        </p:txBody>
      </p:sp>
      <p:sp>
        <p:nvSpPr>
          <p:cNvPr id="7" name="Овал 6"/>
          <p:cNvSpPr/>
          <p:nvPr/>
        </p:nvSpPr>
        <p:spPr>
          <a:xfrm>
            <a:off x="4611693" y="5094936"/>
            <a:ext cx="219573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как собак </a:t>
            </a:r>
            <a:r>
              <a:rPr lang="ru-RU" dirty="0" smtClean="0"/>
              <a:t>нерезаных</a:t>
            </a:r>
            <a:endParaRPr lang="ru-RU" dirty="0"/>
          </a:p>
        </p:txBody>
      </p:sp>
      <p:sp>
        <p:nvSpPr>
          <p:cNvPr id="8" name="Овал 7"/>
          <p:cNvSpPr/>
          <p:nvPr/>
        </p:nvSpPr>
        <p:spPr>
          <a:xfrm>
            <a:off x="6444208" y="4115752"/>
            <a:ext cx="2015716" cy="994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гонять собак</a:t>
            </a:r>
            <a:endParaRPr lang="ru-RU"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89" t="25361" r="23220" b="2488"/>
          <a:stretch/>
        </p:blipFill>
        <p:spPr bwMode="auto">
          <a:xfrm>
            <a:off x="5076056" y="180406"/>
            <a:ext cx="3880517" cy="375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972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136904" cy="3477875"/>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Представление о собаке как о существе гонимом, известно еще из Библии, наименование этого животного дает наибольшее количество негативных коннотаций: </a:t>
            </a:r>
            <a:endParaRPr lang="ru-RU"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поскольку </a:t>
            </a:r>
            <a:r>
              <a:rPr lang="ru-RU" sz="2000" dirty="0">
                <a:latin typeface="Times New Roman" panose="02020603050405020304" pitchFamily="18" charset="0"/>
                <a:cs typeface="Times New Roman" panose="02020603050405020304" pitchFamily="18" charset="0"/>
              </a:rPr>
              <a:t>это животное прежде всего страж хозяйства, то оно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ассоциируется </a:t>
            </a:r>
            <a:r>
              <a:rPr lang="ru-RU" sz="2000" dirty="0">
                <a:latin typeface="Times New Roman" panose="02020603050405020304" pitchFamily="18" charset="0"/>
                <a:cs typeface="Times New Roman" panose="02020603050405020304" pitchFamily="18" charset="0"/>
              </a:rPr>
              <a:t>со злостью («злой, как собака»), </a:t>
            </a:r>
            <a:endParaRPr lang="ru-RU"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собаку </a:t>
            </a:r>
            <a:r>
              <a:rPr lang="ru-RU" sz="2000" dirty="0">
                <a:latin typeface="Times New Roman" panose="02020603050405020304" pitchFamily="18" charset="0"/>
                <a:cs typeface="Times New Roman" panose="02020603050405020304" pitchFamily="18" charset="0"/>
              </a:rPr>
              <a:t>держат в неволе: в конуре и на цепи («живет, как собака»), </a:t>
            </a:r>
            <a:endParaRPr lang="ru-RU"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собаку </a:t>
            </a:r>
            <a:r>
              <a:rPr lang="ru-RU" sz="2000" dirty="0">
                <a:latin typeface="Times New Roman" panose="02020603050405020304" pitchFamily="18" charset="0"/>
                <a:cs typeface="Times New Roman" panose="02020603050405020304" pitchFamily="18" charset="0"/>
              </a:rPr>
              <a:t>берут на охоту, где она набегает не одну версту («устал, как собака»). </a:t>
            </a:r>
          </a:p>
          <a:p>
            <a:r>
              <a:rPr lang="ru-RU" sz="2000" dirty="0" smtClean="0">
                <a:latin typeface="Times New Roman" panose="02020603050405020304" pitchFamily="18" charset="0"/>
                <a:cs typeface="Times New Roman" panose="02020603050405020304" pitchFamily="18" charset="0"/>
              </a:rPr>
              <a:t>Так</a:t>
            </a:r>
            <a:r>
              <a:rPr lang="ru-RU" sz="2000" dirty="0">
                <a:latin typeface="Times New Roman" panose="02020603050405020304" pitchFamily="18" charset="0"/>
                <a:cs typeface="Times New Roman" panose="02020603050405020304" pitchFamily="18" charset="0"/>
              </a:rPr>
              <a:t>, русское выражение «вешать/ навешать собак». Слово «собака» в этом выражении употреблено в значении «репейник, который вешается на одежду». </a:t>
            </a:r>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38" t="8718" r="13348" b="5440"/>
          <a:stretch/>
        </p:blipFill>
        <p:spPr bwMode="auto">
          <a:xfrm>
            <a:off x="4355976" y="3651411"/>
            <a:ext cx="3787050" cy="322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882538"/>
            <a:ext cx="3852428" cy="2920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151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373" y="1124744"/>
            <a:ext cx="6408712" cy="4524315"/>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В русском языке денотат «собака» во фразеологизмах используется скорее в отрицательном, насмешливом, шутливом смысле — </a:t>
            </a:r>
            <a:r>
              <a:rPr lang="ru-RU" sz="2400" b="1" dirty="0">
                <a:latin typeface="Times New Roman" panose="02020603050405020304" pitchFamily="18" charset="0"/>
                <a:cs typeface="Times New Roman" panose="02020603050405020304" pitchFamily="18" charset="0"/>
              </a:rPr>
              <a:t>«жить как кошка с собакой», «как с цепи сорвался»</a:t>
            </a:r>
            <a:r>
              <a:rPr lang="ru-RU" sz="2000" dirty="0">
                <a:latin typeface="Times New Roman" panose="02020603050405020304" pitchFamily="18" charset="0"/>
                <a:cs typeface="Times New Roman" panose="02020603050405020304" pitchFamily="18" charset="0"/>
              </a:rPr>
              <a:t> (хотя во втором примере непосредственно не присутствует лексема «собака», она подразумевается, так как на цепи обычно сидит собака), </a:t>
            </a:r>
            <a:r>
              <a:rPr lang="ru-RU" sz="2400" b="1" dirty="0">
                <a:latin typeface="Times New Roman" panose="02020603050405020304" pitchFamily="18" charset="0"/>
                <a:cs typeface="Times New Roman" panose="02020603050405020304" pitchFamily="18" charset="0"/>
              </a:rPr>
              <a:t>«как собак нерезаных» </a:t>
            </a:r>
            <a:r>
              <a:rPr lang="ru-RU" sz="2000" dirty="0">
                <a:latin typeface="Times New Roman" panose="02020603050405020304" pitchFamily="18" charset="0"/>
                <a:cs typeface="Times New Roman" panose="02020603050405020304" pitchFamily="18" charset="0"/>
              </a:rPr>
              <a:t>(в значении «много»: опять же подразумевается, что излишнее количество собак подлежит уничтожению); </a:t>
            </a:r>
            <a:r>
              <a:rPr lang="ru-RU" sz="2400" b="1" dirty="0">
                <a:latin typeface="Times New Roman" panose="02020603050405020304" pitchFamily="18" charset="0"/>
                <a:cs typeface="Times New Roman" panose="02020603050405020304" pitchFamily="18" charset="0"/>
              </a:rPr>
              <a:t>«как собака голоден» </a:t>
            </a:r>
            <a:r>
              <a:rPr lang="ru-RU" sz="2000" dirty="0">
                <a:latin typeface="Times New Roman" panose="02020603050405020304" pitchFamily="18" charset="0"/>
                <a:cs typeface="Times New Roman" panose="02020603050405020304" pitchFamily="18" charset="0"/>
              </a:rPr>
              <a:t>(голодное состояние человека сравнивается с вечно голодной бездомной собакой</a:t>
            </a:r>
            <a:r>
              <a:rPr lang="ru-RU" sz="2400" b="1" dirty="0">
                <a:latin typeface="Times New Roman" panose="02020603050405020304" pitchFamily="18" charset="0"/>
                <a:cs typeface="Times New Roman" panose="02020603050405020304" pitchFamily="18" charset="0"/>
              </a:rPr>
              <a:t>); «как собака на сене»</a:t>
            </a:r>
            <a:r>
              <a:rPr lang="ru-RU" sz="2000" dirty="0">
                <a:latin typeface="Times New Roman" panose="02020603050405020304" pitchFamily="18" charset="0"/>
                <a:cs typeface="Times New Roman" panose="02020603050405020304" pitchFamily="18" charset="0"/>
              </a:rPr>
              <a:t> (ассоциация с предельно жадным человеком). </a:t>
            </a:r>
          </a:p>
        </p:txBody>
      </p:sp>
    </p:spTree>
    <p:extLst>
      <p:ext uri="{BB962C8B-B14F-4D97-AF65-F5344CB8AC3E}">
        <p14:creationId xmlns:p14="http://schemas.microsoft.com/office/powerpoint/2010/main" val="717638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9872" y="476672"/>
            <a:ext cx="2448272" cy="461665"/>
          </a:xfrm>
          <a:prstGeom prst="rect">
            <a:avLst/>
          </a:prstGeom>
          <a:noFill/>
        </p:spPr>
        <p:txBody>
          <a:bodyPr wrap="square" rtlCol="0">
            <a:spAutoFit/>
          </a:bodyPr>
          <a:lstStyle/>
          <a:p>
            <a:r>
              <a:rPr lang="ru-RU" sz="2400" b="1" dirty="0" smtClean="0">
                <a:latin typeface="Times New Roman" panose="02020603050405020304" pitchFamily="18" charset="0"/>
                <a:cs typeface="Times New Roman" panose="02020603050405020304" pitchFamily="18" charset="0"/>
              </a:rPr>
              <a:t>Кот и Кошка</a:t>
            </a:r>
            <a:endParaRPr lang="ru-RU" sz="24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30127" y="722281"/>
            <a:ext cx="4464496" cy="286232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Кот и кошка не очень хорошо охарактеризованы в русской фразеологии. Они наиболее загадочны из домашних животных и не поддаются полному одомашниванию. Недаром известен образ кошки, которая гуляла сама по себе. Выражение кот в мешке — как нечто неизвестное, которое есть и у других народов. У наших выражений можно обнаружить эти качества:</a:t>
            </a:r>
          </a:p>
        </p:txBody>
      </p:sp>
      <p:sp>
        <p:nvSpPr>
          <p:cNvPr id="6" name="Прямоугольник 5"/>
          <p:cNvSpPr/>
          <p:nvPr/>
        </p:nvSpPr>
        <p:spPr>
          <a:xfrm>
            <a:off x="-63802" y="3708326"/>
            <a:ext cx="36358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как кошка с собакой</a:t>
            </a:r>
          </a:p>
        </p:txBody>
      </p:sp>
      <p:sp>
        <p:nvSpPr>
          <p:cNvPr id="7" name="Прямоугольник 6"/>
          <p:cNvSpPr/>
          <p:nvPr/>
        </p:nvSpPr>
        <p:spPr>
          <a:xfrm>
            <a:off x="4441304" y="3726338"/>
            <a:ext cx="471601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знает кошка, чьё мясо съела</a:t>
            </a:r>
          </a:p>
        </p:txBody>
      </p:sp>
      <p:sp>
        <p:nvSpPr>
          <p:cNvPr id="8" name="Прямоугольник 7"/>
          <p:cNvSpPr/>
          <p:nvPr/>
        </p:nvSpPr>
        <p:spPr>
          <a:xfrm>
            <a:off x="-94068" y="4493484"/>
            <a:ext cx="44500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отольются кошке </a:t>
            </a:r>
            <a:r>
              <a:rPr lang="ru-RU" dirty="0" err="1"/>
              <a:t>мышкины</a:t>
            </a:r>
            <a:r>
              <a:rPr lang="ru-RU" dirty="0"/>
              <a:t> слёзки. </a:t>
            </a:r>
          </a:p>
        </p:txBody>
      </p:sp>
      <p:sp>
        <p:nvSpPr>
          <p:cNvPr id="9" name="Прямоугольник 8"/>
          <p:cNvSpPr/>
          <p:nvPr/>
        </p:nvSpPr>
        <p:spPr>
          <a:xfrm>
            <a:off x="5178152" y="4493484"/>
            <a:ext cx="3979168" cy="738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кошки на душе скребут</a:t>
            </a:r>
          </a:p>
        </p:txBody>
      </p:sp>
      <p:sp>
        <p:nvSpPr>
          <p:cNvPr id="10" name="Прямоугольник 9"/>
          <p:cNvSpPr/>
          <p:nvPr/>
        </p:nvSpPr>
        <p:spPr>
          <a:xfrm>
            <a:off x="181712" y="5517232"/>
            <a:ext cx="8854783"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Но в русской фразеологии кошка представляет неряшливую, ведущую себя странно женщину: драная кошка, как угорелая кошка.</a:t>
            </a:r>
          </a:p>
        </p:txBody>
      </p:sp>
      <p:sp>
        <p:nvSpPr>
          <p:cNvPr id="11" name="AutoShape 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2"/>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1876" y="707504"/>
            <a:ext cx="3274620" cy="300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390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687" y="805391"/>
            <a:ext cx="7570649" cy="2291083"/>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Только в русских анимализмах из домашних животных употребляются фразеологические единицы козёл и коза. Можно вспомнить историю с козлом отпущения. (…) Не повезло козлу и у славян. Его считали представителем нечистой силы, чему способствовали рога и особый запах, идущий от него. И вот козла они стали держать на конюшне, чтобы отпугивать нечистую силу от коней, чтобы домовой не мог по ночам загонять лошадей. Этот обычай отразился во фразеологизме служить за козла на конюшне, т. е. «бездельничать».</a:t>
            </a:r>
          </a:p>
        </p:txBody>
      </p:sp>
      <p:sp>
        <p:nvSpPr>
          <p:cNvPr id="3" name="Прямоугольник 2"/>
          <p:cNvSpPr/>
          <p:nvPr/>
        </p:nvSpPr>
        <p:spPr>
          <a:xfrm>
            <a:off x="3635896" y="347352"/>
            <a:ext cx="1882182" cy="461665"/>
          </a:xfrm>
          <a:prstGeom prst="rect">
            <a:avLst/>
          </a:prstGeom>
        </p:spPr>
        <p:txBody>
          <a:bodyPr wrap="none">
            <a:spAutoFit/>
          </a:bodyPr>
          <a:lstStyle/>
          <a:p>
            <a:r>
              <a:rPr lang="ru-RU" sz="2400" b="1" dirty="0">
                <a:latin typeface="Times New Roman" panose="02020603050405020304" pitchFamily="18" charset="0"/>
                <a:cs typeface="Times New Roman" panose="02020603050405020304" pitchFamily="18" charset="0"/>
              </a:rPr>
              <a:t>козёл и коза</a:t>
            </a:r>
          </a:p>
        </p:txBody>
      </p:sp>
      <p:sp>
        <p:nvSpPr>
          <p:cNvPr id="4" name="Прямоугольник 3"/>
          <p:cNvSpPr/>
          <p:nvPr/>
        </p:nvSpPr>
        <p:spPr>
          <a:xfrm>
            <a:off x="4265012" y="3011194"/>
            <a:ext cx="4356483" cy="3437806"/>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И в других выражениях козёл и коза выглядят не очень хорошо: от козла нет ни какой пользы </a:t>
            </a:r>
            <a:r>
              <a:rPr lang="ru-RU" sz="2000" b="1" dirty="0">
                <a:latin typeface="Times New Roman" panose="02020603050405020304" pitchFamily="18" charset="0"/>
                <a:cs typeface="Times New Roman" panose="02020603050405020304" pitchFamily="18" charset="0"/>
              </a:rPr>
              <a:t>(«как от козла молока»), </a:t>
            </a:r>
            <a:r>
              <a:rPr lang="ru-RU" dirty="0">
                <a:latin typeface="Times New Roman" panose="02020603050405020304" pitchFamily="18" charset="0"/>
                <a:cs typeface="Times New Roman" panose="02020603050405020304" pitchFamily="18" charset="0"/>
              </a:rPr>
              <a:t>он бездельник </a:t>
            </a:r>
            <a:r>
              <a:rPr lang="ru-RU" sz="2000" b="1" dirty="0">
                <a:latin typeface="Times New Roman" panose="02020603050405020304" pitchFamily="18" charset="0"/>
                <a:cs typeface="Times New Roman" panose="02020603050405020304" pitchFamily="18" charset="0"/>
              </a:rPr>
              <a:t>(«ни шерсти ни молока»), </a:t>
            </a:r>
            <a:r>
              <a:rPr lang="ru-RU" dirty="0">
                <a:latin typeface="Times New Roman" panose="02020603050405020304" pitchFamily="18" charset="0"/>
                <a:cs typeface="Times New Roman" panose="02020603050405020304" pitchFamily="18" charset="0"/>
              </a:rPr>
              <a:t>громко кричать — </a:t>
            </a:r>
            <a:r>
              <a:rPr lang="ru-RU" sz="2000" b="1" dirty="0">
                <a:latin typeface="Times New Roman" panose="02020603050405020304" pitchFamily="18" charset="0"/>
                <a:cs typeface="Times New Roman" panose="02020603050405020304" pitchFamily="18" charset="0"/>
              </a:rPr>
              <a:t>«драть козла», «пускать козла в огород»</a:t>
            </a:r>
            <a:r>
              <a:rPr lang="ru-RU" dirty="0">
                <a:latin typeface="Times New Roman" panose="02020603050405020304" pitchFamily="18" charset="0"/>
                <a:cs typeface="Times New Roman" panose="02020603050405020304" pitchFamily="18" charset="0"/>
              </a:rPr>
              <a:t> — значит «давать кому-то доступ туда, где он опасен», «</a:t>
            </a:r>
            <a:r>
              <a:rPr lang="ru-RU" sz="2000" b="1" dirty="0">
                <a:latin typeface="Times New Roman" panose="02020603050405020304" pitchFamily="18" charset="0"/>
                <a:cs typeface="Times New Roman" panose="02020603050405020304" pitchFamily="18" charset="0"/>
              </a:rPr>
              <a:t>лупить кого-то как сидорову козу</a:t>
            </a:r>
            <a:r>
              <a:rPr lang="ru-RU" dirty="0">
                <a:latin typeface="Times New Roman" panose="02020603050405020304" pitchFamily="18" charset="0"/>
                <a:cs typeface="Times New Roman" panose="02020603050405020304" pitchFamily="18" charset="0"/>
              </a:rPr>
              <a:t>», если к кому-то невозможно найти подход, говорят </a:t>
            </a:r>
            <a:r>
              <a:rPr lang="ru-RU" sz="2000" b="1" dirty="0">
                <a:latin typeface="Times New Roman" panose="02020603050405020304" pitchFamily="18" charset="0"/>
                <a:cs typeface="Times New Roman" panose="02020603050405020304" pitchFamily="18" charset="0"/>
              </a:rPr>
              <a:t>«на козе не подъедешь».</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5" y="3539814"/>
            <a:ext cx="4170500" cy="289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023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24744"/>
            <a:ext cx="6768752" cy="2062103"/>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Если в русской фразеологии тупость и умственная ограниченность представлена бараном — </a:t>
            </a:r>
            <a:r>
              <a:rPr lang="ru-RU" sz="2400" b="1" dirty="0">
                <a:latin typeface="Times New Roman" panose="02020603050405020304" pitchFamily="18" charset="0"/>
                <a:cs typeface="Times New Roman" panose="02020603050405020304" pitchFamily="18" charset="0"/>
              </a:rPr>
              <a:t>«смотрит как баран на новые ворота», </a:t>
            </a:r>
            <a:r>
              <a:rPr lang="ru-RU" sz="2000" dirty="0">
                <a:latin typeface="Times New Roman" panose="02020603050405020304" pitchFamily="18" charset="0"/>
                <a:cs typeface="Times New Roman" panose="02020603050405020304" pitchFamily="18" charset="0"/>
              </a:rPr>
              <a:t>то у англичан это поросёнок. А у тувинцев лексема «баран» используется, когда говорят о покладистом, тихом характере (</a:t>
            </a:r>
            <a:r>
              <a:rPr lang="ru-RU" sz="2000" dirty="0" err="1">
                <a:latin typeface="Times New Roman" panose="02020603050405020304" pitchFamily="18" charset="0"/>
                <a:cs typeface="Times New Roman" panose="02020603050405020304" pitchFamily="18" charset="0"/>
              </a:rPr>
              <a:t>лежачью</a:t>
            </a:r>
            <a:r>
              <a:rPr lang="ru-RU" sz="2000" dirty="0">
                <a:latin typeface="Times New Roman" panose="02020603050405020304" pitchFamily="18" charset="0"/>
                <a:cs typeface="Times New Roman" panose="02020603050405020304" pitchFamily="18" charset="0"/>
              </a:rPr>
              <a:t> овцу не потревожит) — тихий, скромный человек).</a:t>
            </a:r>
          </a:p>
        </p:txBody>
      </p:sp>
      <p:sp>
        <p:nvSpPr>
          <p:cNvPr id="3" name="Прямоугольник 2"/>
          <p:cNvSpPr/>
          <p:nvPr/>
        </p:nvSpPr>
        <p:spPr>
          <a:xfrm>
            <a:off x="3779912" y="533871"/>
            <a:ext cx="1385316" cy="461665"/>
          </a:xfrm>
          <a:prstGeom prst="rect">
            <a:avLst/>
          </a:prstGeom>
        </p:spPr>
        <p:txBody>
          <a:bodyPr wrap="none">
            <a:spAutoFit/>
          </a:bodyPr>
          <a:lstStyle/>
          <a:p>
            <a:r>
              <a:rPr lang="ru-RU" sz="2400" b="1" dirty="0">
                <a:latin typeface="Times New Roman" panose="02020603050405020304" pitchFamily="18" charset="0"/>
                <a:cs typeface="Times New Roman" panose="02020603050405020304" pitchFamily="18" charset="0"/>
              </a:rPr>
              <a:t>«баран» </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73" t="21364" r="15909" b="30376"/>
          <a:stretch/>
        </p:blipFill>
        <p:spPr bwMode="auto">
          <a:xfrm>
            <a:off x="1043608" y="3332218"/>
            <a:ext cx="6236808" cy="337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360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5846"/>
            <a:ext cx="8496944" cy="6001643"/>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Среди </a:t>
            </a:r>
            <a:r>
              <a:rPr lang="ru-RU" sz="2000" dirty="0">
                <a:latin typeface="Times New Roman" panose="02020603050405020304" pitchFamily="18" charset="0"/>
                <a:cs typeface="Times New Roman" panose="02020603050405020304" pitchFamily="18" charset="0"/>
              </a:rPr>
              <a:t>зооморфизмов </a:t>
            </a:r>
            <a:r>
              <a:rPr lang="ru-RU" sz="2000" dirty="0" smtClean="0">
                <a:latin typeface="Times New Roman" panose="02020603050405020304" pitchFamily="18" charset="0"/>
                <a:cs typeface="Times New Roman" panose="02020603050405020304" pitchFamily="18" charset="0"/>
              </a:rPr>
              <a:t>наблюдаются дикие </a:t>
            </a:r>
            <a:r>
              <a:rPr lang="ru-RU" sz="2000" dirty="0">
                <a:latin typeface="Times New Roman" panose="02020603050405020304" pitchFamily="18" charset="0"/>
                <a:cs typeface="Times New Roman" panose="02020603050405020304" pitchFamily="18" charset="0"/>
              </a:rPr>
              <a:t>животные, </a:t>
            </a:r>
            <a:r>
              <a:rPr lang="ru-RU" sz="2000" dirty="0" smtClean="0">
                <a:latin typeface="Times New Roman" panose="02020603050405020304" pitchFamily="18" charset="0"/>
                <a:cs typeface="Times New Roman" panose="02020603050405020304" pitchFamily="18" charset="0"/>
              </a:rPr>
              <a:t>птицы</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рыбы</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насекомые.</a:t>
            </a:r>
            <a:endParaRPr lang="en-US"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В категории «Дикие животные» чаще всего </a:t>
            </a:r>
            <a:r>
              <a:rPr lang="ru-RU" sz="2000" dirty="0" smtClean="0">
                <a:latin typeface="Times New Roman" panose="02020603050405020304" pitchFamily="18" charset="0"/>
                <a:cs typeface="Times New Roman" panose="02020603050405020304" pitchFamily="18" charset="0"/>
              </a:rPr>
              <a:t>встречаются</a:t>
            </a:r>
            <a:endParaRPr lang="en-US"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фразеологизмы с лексемами волк </a:t>
            </a:r>
            <a:r>
              <a:rPr lang="ru-RU" sz="2000" dirty="0" smtClean="0">
                <a:latin typeface="Times New Roman" panose="02020603050405020304" pitchFamily="18" charset="0"/>
                <a:cs typeface="Times New Roman" panose="02020603050405020304" pitchFamily="18" charset="0"/>
              </a:rPr>
              <a:t>и медведь, наиболее</a:t>
            </a:r>
            <a:endParaRPr lang="en-US"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злобными и опасными для человека представителями мира </a:t>
            </a:r>
            <a:endParaRPr lang="en-US"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хищных </a:t>
            </a:r>
            <a:r>
              <a:rPr lang="ru-RU" sz="2000" dirty="0">
                <a:latin typeface="Times New Roman" panose="02020603050405020304" pitchFamily="18" charset="0"/>
                <a:cs typeface="Times New Roman" panose="02020603050405020304" pitchFamily="18" charset="0"/>
              </a:rPr>
              <a:t>зверей. </a:t>
            </a:r>
            <a:endParaRPr lang="ru-RU" sz="2000" dirty="0" smtClean="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Во </a:t>
            </a:r>
            <a:r>
              <a:rPr lang="ru-RU" sz="2000" dirty="0">
                <a:latin typeface="Times New Roman" panose="02020603050405020304" pitchFamily="18" charset="0"/>
                <a:cs typeface="Times New Roman" panose="02020603050405020304" pitchFamily="18" charset="0"/>
              </a:rPr>
              <a:t>многих сочетаниях волчий означает "ненормальный, нечеловеческий, звериный" (ср.: </a:t>
            </a:r>
            <a:r>
              <a:rPr lang="ru-RU" sz="2400" b="1" dirty="0">
                <a:latin typeface="Times New Roman" panose="02020603050405020304" pitchFamily="18" charset="0"/>
                <a:cs typeface="Times New Roman" panose="02020603050405020304" pitchFamily="18" charset="0"/>
              </a:rPr>
              <a:t>волчий аппетит, волчьи законы, волчья ухмылка, волчья ягода </a:t>
            </a:r>
            <a:r>
              <a:rPr lang="ru-RU" sz="2000" dirty="0">
                <a:latin typeface="Times New Roman" panose="02020603050405020304" pitchFamily="18" charset="0"/>
                <a:cs typeface="Times New Roman" panose="02020603050405020304" pitchFamily="18" charset="0"/>
              </a:rPr>
              <a:t>и др.) </a:t>
            </a:r>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Ловкий </a:t>
            </a:r>
            <a:r>
              <a:rPr lang="ru-RU" sz="2000" dirty="0">
                <a:latin typeface="Times New Roman" panose="02020603050405020304" pitchFamily="18" charset="0"/>
                <a:cs typeface="Times New Roman" panose="02020603050405020304" pitchFamily="18" charset="0"/>
              </a:rPr>
              <a:t>и могучий зверь медведь внешне кажется неуклюжим и неповоротливым, наверное, этим объясняется значение большинства фразеологизмов с названием этого животного. Например, </a:t>
            </a:r>
            <a:r>
              <a:rPr lang="ru-RU" sz="2400" b="1" dirty="0">
                <a:latin typeface="Times New Roman" panose="02020603050405020304" pitchFamily="18" charset="0"/>
                <a:cs typeface="Times New Roman" panose="02020603050405020304" pitchFamily="18" charset="0"/>
              </a:rPr>
              <a:t>медведь на ухо наступил</a:t>
            </a:r>
            <a:r>
              <a:rPr lang="ru-RU" sz="2000" dirty="0">
                <a:latin typeface="Times New Roman" panose="02020603050405020304" pitchFamily="18" charset="0"/>
                <a:cs typeface="Times New Roman" panose="02020603050405020304" pitchFamily="18" charset="0"/>
              </a:rPr>
              <a:t> - отсутствие музыкального слуха; </a:t>
            </a:r>
            <a:r>
              <a:rPr lang="ru-RU" sz="2400" b="1" dirty="0">
                <a:latin typeface="Times New Roman" panose="02020603050405020304" pitchFamily="18" charset="0"/>
                <a:cs typeface="Times New Roman" panose="02020603050405020304" pitchFamily="18" charset="0"/>
              </a:rPr>
              <a:t>медвежья услуга </a:t>
            </a:r>
            <a:r>
              <a:rPr lang="ru-RU" sz="2000" dirty="0">
                <a:latin typeface="Times New Roman" panose="02020603050405020304" pitchFamily="18" charset="0"/>
                <a:cs typeface="Times New Roman" panose="02020603050405020304" pitchFamily="18" charset="0"/>
              </a:rPr>
              <a:t>- неумелая услуга, причиняющая только неприятности</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медвежьи объятья </a:t>
            </a:r>
            <a:r>
              <a:rPr lang="ru-RU" sz="2000" dirty="0">
                <a:latin typeface="Times New Roman" panose="02020603050405020304" pitchFamily="18" charset="0"/>
                <a:cs typeface="Times New Roman" panose="02020603050405020304" pitchFamily="18" charset="0"/>
              </a:rPr>
              <a:t>- тяжёлые и неловкие.</a:t>
            </a:r>
          </a:p>
        </p:txBody>
      </p:sp>
    </p:spTree>
    <p:extLst>
      <p:ext uri="{BB962C8B-B14F-4D97-AF65-F5344CB8AC3E}">
        <p14:creationId xmlns:p14="http://schemas.microsoft.com/office/powerpoint/2010/main" val="3075089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052736"/>
            <a:ext cx="8064896" cy="5400600"/>
          </a:xfrm>
        </p:spPr>
        <p:txBody>
          <a:bodyPr/>
          <a:lstStyle/>
          <a:p>
            <a:r>
              <a:rPr lang="ru-RU" b="1" dirty="0" smtClean="0">
                <a:latin typeface="Times New Roman" panose="02020603050405020304" pitchFamily="18" charset="0"/>
                <a:cs typeface="Times New Roman" panose="02020603050405020304" pitchFamily="18" charset="0"/>
              </a:rPr>
              <a:t>Название проекта:</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«Символы животных </a:t>
            </a:r>
            <a:r>
              <a:rPr lang="ru-RU" b="1" smtClean="0">
                <a:latin typeface="Times New Roman" panose="02020603050405020304" pitchFamily="18" charset="0"/>
                <a:cs typeface="Times New Roman" panose="02020603050405020304" pitchFamily="18" charset="0"/>
              </a:rPr>
              <a:t>в русских </a:t>
            </a:r>
            <a:r>
              <a:rPr lang="ru-RU" b="1" dirty="0" smtClean="0">
                <a:latin typeface="Times New Roman" panose="02020603050405020304" pitchFamily="18" charset="0"/>
                <a:cs typeface="Times New Roman" panose="02020603050405020304" pitchFamily="18" charset="0"/>
              </a:rPr>
              <a:t>фразеологизмах и культуре»</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337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836712"/>
            <a:ext cx="8568952" cy="553997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 категории «Птицы» можно выделить </a:t>
            </a:r>
            <a:r>
              <a:rPr lang="ru-RU" dirty="0" smtClean="0">
                <a:latin typeface="Times New Roman" panose="02020603050405020304" pitchFamily="18" charset="0"/>
                <a:cs typeface="Times New Roman" panose="02020603050405020304" pitchFamily="18" charset="0"/>
              </a:rPr>
              <a:t>фразеологические единицы </a:t>
            </a:r>
            <a:r>
              <a:rPr lang="ru-RU" dirty="0">
                <a:latin typeface="Times New Roman" panose="02020603050405020304" pitchFamily="18" charset="0"/>
                <a:cs typeface="Times New Roman" panose="02020603050405020304" pitchFamily="18" charset="0"/>
              </a:rPr>
              <a:t>со словами:</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курица: </a:t>
            </a:r>
            <a:r>
              <a:rPr lang="ru-RU" b="1" dirty="0">
                <a:latin typeface="Times New Roman" panose="02020603050405020304" pitchFamily="18" charset="0"/>
                <a:cs typeface="Times New Roman" panose="02020603050405020304" pitchFamily="18" charset="0"/>
              </a:rPr>
              <a:t>писать как курица лапой, носиться как курица с яйцом, </a:t>
            </a:r>
            <a:endParaRPr lang="en-US"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курам </a:t>
            </a:r>
            <a:r>
              <a:rPr lang="ru-RU" b="1" dirty="0">
                <a:latin typeface="Times New Roman" panose="02020603050405020304" pitchFamily="18" charset="0"/>
                <a:cs typeface="Times New Roman" panose="02020603050405020304" pitchFamily="18" charset="0"/>
              </a:rPr>
              <a:t>на смех, мокрая курица и </a:t>
            </a:r>
            <a:r>
              <a:rPr lang="ru-RU" b="1" dirty="0" err="1" smtClean="0">
                <a:latin typeface="Times New Roman" panose="02020603050405020304" pitchFamily="18" charset="0"/>
                <a:cs typeface="Times New Roman" panose="02020603050405020304" pitchFamily="18" charset="0"/>
              </a:rPr>
              <a:t>др</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птица: </a:t>
            </a:r>
            <a:r>
              <a:rPr lang="ru-RU" sz="2000" b="1" dirty="0">
                <a:latin typeface="Times New Roman" panose="02020603050405020304" pitchFamily="18" charset="0"/>
                <a:cs typeface="Times New Roman" panose="02020603050405020304" pitchFamily="18" charset="0"/>
              </a:rPr>
              <a:t>важная птица, синяя птица, стреляная птица, птица высокого (низкого) полёта, на птичьих правах, с высоты птичьего полёта</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ворона: </a:t>
            </a:r>
            <a:r>
              <a:rPr lang="ru-RU" sz="2000" b="1" dirty="0">
                <a:latin typeface="Times New Roman" panose="02020603050405020304" pitchFamily="18" charset="0"/>
                <a:cs typeface="Times New Roman" panose="02020603050405020304" pitchFamily="18" charset="0"/>
              </a:rPr>
              <a:t>белая ворона, ни пава ни ворона, ворона в павлиньих перьях, ворон считать;</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воробей: </a:t>
            </a:r>
            <a:r>
              <a:rPr lang="ru-RU" sz="2000" b="1" dirty="0">
                <a:latin typeface="Times New Roman" panose="02020603050405020304" pitchFamily="18" charset="0"/>
                <a:cs typeface="Times New Roman" panose="02020603050405020304" pitchFamily="18" charset="0"/>
              </a:rPr>
              <a:t>воробью по колено, из пушки стрелять по воробьям, старый воробей;</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гусь: </a:t>
            </a:r>
            <a:r>
              <a:rPr lang="ru-RU" sz="2000" b="1" dirty="0">
                <a:latin typeface="Times New Roman" panose="02020603050405020304" pitchFamily="18" charset="0"/>
                <a:cs typeface="Times New Roman" panose="02020603050405020304" pitchFamily="18" charset="0"/>
              </a:rPr>
              <a:t>гусей дразнить, гусиные лапки, гусь лапчатый, как с гуся вода. </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Как видно, во фразеологизмах данной категории чаще остальных встречаются названия птиц, многие столетия существующих рядом с человеком, пользуясь продуктами его цивилизации.</a:t>
            </a:r>
          </a:p>
        </p:txBody>
      </p:sp>
    </p:spTree>
    <p:extLst>
      <p:ext uri="{BB962C8B-B14F-4D97-AF65-F5344CB8AC3E}">
        <p14:creationId xmlns:p14="http://schemas.microsoft.com/office/powerpoint/2010/main" val="2122103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64703"/>
            <a:ext cx="7095970" cy="5139869"/>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В категории «Насекомые» </a:t>
            </a:r>
            <a:r>
              <a:rPr lang="ru-RU" sz="2000" dirty="0" smtClean="0">
                <a:latin typeface="Times New Roman" panose="02020603050405020304" pitchFamily="18" charset="0"/>
                <a:cs typeface="Times New Roman" panose="02020603050405020304" pitchFamily="18" charset="0"/>
              </a:rPr>
              <a:t>первое </a:t>
            </a:r>
            <a:r>
              <a:rPr lang="ru-RU" sz="2000" dirty="0">
                <a:latin typeface="Times New Roman" panose="02020603050405020304" pitchFamily="18" charset="0"/>
                <a:cs typeface="Times New Roman" panose="02020603050405020304" pitchFamily="18" charset="0"/>
              </a:rPr>
              <a:t>место по частоте упоминания стоят фразеологизмы со словом </a:t>
            </a:r>
            <a:r>
              <a:rPr lang="ru-RU" sz="2000" i="1" dirty="0" smtClean="0">
                <a:latin typeface="Times New Roman" panose="02020603050405020304" pitchFamily="18" charset="0"/>
                <a:cs typeface="Times New Roman" panose="02020603050405020304" pitchFamily="18" charset="0"/>
              </a:rPr>
              <a:t>муха</a:t>
            </a:r>
            <a:r>
              <a:rPr lang="ru-RU" sz="2000"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белые мухи, делать из мухи слона, как сонная муха, мухи дохнут, мухи не обидит.</a:t>
            </a:r>
            <a:r>
              <a:rPr lang="ru-RU" sz="2000" dirty="0">
                <a:latin typeface="Times New Roman" panose="02020603050405020304" pitchFamily="18" charset="0"/>
                <a:cs typeface="Times New Roman" panose="02020603050405020304" pitchFamily="18" charset="0"/>
              </a:rPr>
              <a:t> Это объясняется тем, что, муха, наверное, это первое животное, которое наблюдает человек в своей жизни. </a:t>
            </a:r>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Как </a:t>
            </a:r>
            <a:r>
              <a:rPr lang="ru-RU" sz="2000" dirty="0">
                <a:latin typeface="Times New Roman" panose="02020603050405020304" pitchFamily="18" charset="0"/>
                <a:cs typeface="Times New Roman" panose="02020603050405020304" pitchFamily="18" charset="0"/>
              </a:rPr>
              <a:t>выразился один деликатный автор 19-го века, «едва ли кто-нибудь признает за ней хоть одну добродетель». Другие названия насекомых входят только в отдельные фразеологизмы: </a:t>
            </a:r>
            <a:endParaRPr lang="en-US" sz="2000"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комар </a:t>
            </a:r>
            <a:r>
              <a:rPr lang="ru-RU" sz="2400" b="1" dirty="0">
                <a:latin typeface="Times New Roman" panose="02020603050405020304" pitchFamily="18" charset="0"/>
                <a:cs typeface="Times New Roman" panose="02020603050405020304" pitchFamily="18" charset="0"/>
              </a:rPr>
              <a:t>носа не подточит,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подковать </a:t>
            </a:r>
            <a:r>
              <a:rPr lang="ru-RU" sz="2400" b="1" dirty="0">
                <a:latin typeface="Times New Roman" panose="02020603050405020304" pitchFamily="18" charset="0"/>
                <a:cs typeface="Times New Roman" panose="02020603050405020304" pitchFamily="18" charset="0"/>
              </a:rPr>
              <a:t>блоху,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мурашки </a:t>
            </a:r>
            <a:r>
              <a:rPr lang="ru-RU" sz="2400" b="1" dirty="0">
                <a:latin typeface="Times New Roman" panose="02020603050405020304" pitchFamily="18" charset="0"/>
                <a:cs typeface="Times New Roman" panose="02020603050405020304" pitchFamily="18" charset="0"/>
              </a:rPr>
              <a:t>бегают по спине,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осиное </a:t>
            </a:r>
            <a:r>
              <a:rPr lang="ru-RU" sz="2400" b="1" dirty="0">
                <a:latin typeface="Times New Roman" panose="02020603050405020304" pitchFamily="18" charset="0"/>
                <a:cs typeface="Times New Roman" panose="02020603050405020304" pitchFamily="18" charset="0"/>
              </a:rPr>
              <a:t>гнездо.</a:t>
            </a:r>
          </a:p>
        </p:txBody>
      </p:sp>
    </p:spTree>
    <p:extLst>
      <p:ext uri="{BB962C8B-B14F-4D97-AF65-F5344CB8AC3E}">
        <p14:creationId xmlns:p14="http://schemas.microsoft.com/office/powerpoint/2010/main" val="1827469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908" y="620688"/>
            <a:ext cx="7488832" cy="4462760"/>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Вывод</a:t>
            </a: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Таким образом, рассматривая и анализируя ФЕ, имеющие в своем составе </a:t>
            </a:r>
            <a:r>
              <a:rPr lang="ru-RU" sz="2000" dirty="0" err="1">
                <a:latin typeface="Times New Roman" panose="02020603050405020304" pitchFamily="18" charset="0"/>
                <a:cs typeface="Times New Roman" panose="02020603050405020304" pitchFamily="18" charset="0"/>
              </a:rPr>
              <a:t>зоонимы</a:t>
            </a:r>
            <a:r>
              <a:rPr lang="ru-RU" sz="2000" dirty="0">
                <a:latin typeface="Times New Roman" panose="02020603050405020304" pitchFamily="18" charset="0"/>
                <a:cs typeface="Times New Roman" panose="02020603050405020304" pitchFamily="18" charset="0"/>
              </a:rPr>
              <a:t>, можно </a:t>
            </a:r>
            <a:r>
              <a:rPr lang="ru-RU" sz="2000" dirty="0" smtClean="0">
                <a:latin typeface="Times New Roman" panose="02020603050405020304" pitchFamily="18" charset="0"/>
                <a:cs typeface="Times New Roman" panose="02020603050405020304" pitchFamily="18" charset="0"/>
              </a:rPr>
              <a:t>отметить, что </a:t>
            </a:r>
            <a:r>
              <a:rPr lang="ru-RU" sz="2000" dirty="0">
                <a:latin typeface="Times New Roman" panose="02020603050405020304" pitchFamily="18" charset="0"/>
                <a:cs typeface="Times New Roman" panose="02020603050405020304" pitchFamily="18" charset="0"/>
              </a:rPr>
              <a:t>они носят отпечаток национально-культурной специфики и связаны с этнически маркированными элементами языкового сознания</a:t>
            </a:r>
            <a:r>
              <a:rPr lang="ru-RU" sz="2000" dirty="0" smtClean="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Зооморфизмы — результат наблюдений и взаимодействия человека и природы, человека и окружающих его животных. </a:t>
            </a:r>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Изучив фразеологизмы, мы узнаем глубже историю, культуру </a:t>
            </a:r>
            <a:r>
              <a:rPr lang="ru-RU" sz="2000" dirty="0" smtClean="0">
                <a:latin typeface="Times New Roman" panose="02020603050405020304" pitchFamily="18" charset="0"/>
                <a:cs typeface="Times New Roman" panose="02020603050405020304" pitchFamily="18" charset="0"/>
              </a:rPr>
              <a:t>русского народа.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331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6048672" cy="2677656"/>
          </a:xfrm>
          <a:prstGeom prst="rect">
            <a:avLst/>
          </a:prstGeom>
        </p:spPr>
        <p:txBody>
          <a:bodyPr wrap="square">
            <a:spAutoFit/>
          </a:bodyPr>
          <a:lstStyle/>
          <a:p>
            <a:pPr algn="ctr"/>
            <a:r>
              <a:rPr lang="ru-RU" sz="2400" dirty="0" smtClean="0">
                <a:latin typeface="Times New Roman" panose="02020603050405020304" pitchFamily="18" charset="0"/>
                <a:cs typeface="Times New Roman" panose="02020603050405020304" pitchFamily="18" charset="0"/>
              </a:rPr>
              <a:t>Фразеологические единицы </a:t>
            </a:r>
            <a:r>
              <a:rPr lang="ru-RU" sz="2400" dirty="0">
                <a:latin typeface="Times New Roman" panose="02020603050405020304" pitchFamily="18" charset="0"/>
                <a:cs typeface="Times New Roman" panose="02020603050405020304" pitchFamily="18" charset="0"/>
              </a:rPr>
              <a:t>с названиями животных являются одной из самых многочисленных и внутренне разнообразных групп фразеологического фонда и отражают многовековые наблюдения человека над внешним видом и повадками животных.</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240"/>
          <a:stretch/>
        </p:blipFill>
        <p:spPr bwMode="auto">
          <a:xfrm>
            <a:off x="5448483" y="2996952"/>
            <a:ext cx="3600735" cy="376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429000"/>
            <a:ext cx="4864082" cy="333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636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7128792" cy="4401205"/>
          </a:xfrm>
          <a:prstGeom prst="rect">
            <a:avLst/>
          </a:prstGeom>
        </p:spPr>
        <p:txBody>
          <a:bodyPr wrap="square">
            <a:spAutoFit/>
          </a:bodyPr>
          <a:lstStyle/>
          <a:p>
            <a:r>
              <a:rPr lang="ru-RU" sz="2000" u="sng" dirty="0">
                <a:latin typeface="Times New Roman" panose="02020603050405020304" pitchFamily="18" charset="0"/>
                <a:cs typeface="Times New Roman" panose="02020603050405020304" pitchFamily="18" charset="0"/>
              </a:rPr>
              <a:t>Наименования животных </a:t>
            </a:r>
            <a:r>
              <a:rPr lang="ru-RU" sz="2000"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зоонимы</a:t>
            </a:r>
            <a:r>
              <a:rPr lang="ru-RU" sz="2000" dirty="0">
                <a:latin typeface="Times New Roman" panose="02020603050405020304" pitchFamily="18" charset="0"/>
                <a:cs typeface="Times New Roman" panose="02020603050405020304" pitchFamily="18" charset="0"/>
              </a:rPr>
              <a:t>) — один из самых древних пластов лексики во всех языках мира. Стремясь охарактеризовать свое поведение, чувства, состояния, внешность, человек прибегал к сравнению с тем, что ему было ближе всего и похоже на него самого — животным миром. Вспомним хотя бы японский гороскоп с «зоологическими» названиями. Люди, рожденные в определенный год, по мнению древних мудрецов, наделялись чертами соответствующего животного. Поэтому в </a:t>
            </a:r>
            <a:r>
              <a:rPr lang="ru-RU" sz="2000" dirty="0" smtClean="0">
                <a:latin typeface="Times New Roman" panose="02020603050405020304" pitchFamily="18" charset="0"/>
                <a:cs typeface="Times New Roman" panose="02020603050405020304" pitchFamily="18" charset="0"/>
              </a:rPr>
              <a:t>языках</a:t>
            </a:r>
          </a:p>
          <a:p>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разных народов мы находим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большое </a:t>
            </a:r>
            <a:r>
              <a:rPr lang="ru-RU" sz="2000" dirty="0">
                <a:latin typeface="Times New Roman" panose="02020603050405020304" pitchFamily="18" charset="0"/>
                <a:cs typeface="Times New Roman" panose="02020603050405020304" pitchFamily="18" charset="0"/>
              </a:rPr>
              <a:t>количество </a:t>
            </a:r>
            <a:r>
              <a:rPr lang="ru-RU" sz="2000" dirty="0" smtClean="0">
                <a:latin typeface="Times New Roman" panose="02020603050405020304" pitchFamily="18" charset="0"/>
                <a:cs typeface="Times New Roman" panose="02020603050405020304" pitchFamily="18" charset="0"/>
              </a:rPr>
              <a:t>сравнений,</a:t>
            </a:r>
          </a:p>
          <a:p>
            <a:r>
              <a:rPr lang="ru-RU" sz="2000" dirty="0" smtClean="0">
                <a:latin typeface="Times New Roman" panose="02020603050405020304" pitchFamily="18" charset="0"/>
                <a:cs typeface="Times New Roman" panose="02020603050405020304" pitchFamily="18" charset="0"/>
              </a:rPr>
              <a:t>пословиц </a:t>
            </a:r>
            <a:r>
              <a:rPr lang="ru-RU" sz="2000" dirty="0">
                <a:latin typeface="Times New Roman" panose="02020603050405020304" pitchFamily="18" charset="0"/>
                <a:cs typeface="Times New Roman" panose="02020603050405020304" pitchFamily="18" charset="0"/>
              </a:rPr>
              <a:t>, поговорок и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фразеологизмов</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включающих</a:t>
            </a:r>
          </a:p>
          <a:p>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 свой состав </a:t>
            </a:r>
            <a:r>
              <a:rPr lang="ru-RU" sz="2000" dirty="0" err="1">
                <a:latin typeface="Times New Roman" panose="02020603050405020304" pitchFamily="18" charset="0"/>
                <a:cs typeface="Times New Roman" panose="02020603050405020304" pitchFamily="18" charset="0"/>
              </a:rPr>
              <a:t>зоонимы</a:t>
            </a:r>
            <a:r>
              <a:rPr lang="ru-RU" sz="2000" dirty="0">
                <a:latin typeface="Times New Roman" panose="02020603050405020304" pitchFamily="18" charset="0"/>
                <a:cs typeface="Times New Roman" panose="02020603050405020304" pitchFamily="18" charset="0"/>
              </a:rPr>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4396" y="2780928"/>
            <a:ext cx="5379711" cy="376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601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21401"/>
            <a:ext cx="6480720" cy="2246769"/>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В языке заключается определенный код культуры, доступный в полной мере только носителям данной культуры. Так, фразеологизм, характеризующий корову как медлительное и глупое животное в английском языке, будет непонятен или вызовет, по крайней мере, недоумение у народа, в культуре которого корова — священное животное.</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6341" y="2453768"/>
            <a:ext cx="38100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736"/>
          <a:stretch/>
        </p:blipFill>
        <p:spPr bwMode="auto">
          <a:xfrm>
            <a:off x="78029" y="3445383"/>
            <a:ext cx="5224636" cy="329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236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26833"/>
            <a:ext cx="6408712" cy="4708981"/>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Фразеологизмы, содержащие в своём составе наименования животных, представляют собой большой слой лексики и обладают высокой </a:t>
            </a:r>
            <a:r>
              <a:rPr lang="ru-RU" sz="2000" dirty="0" err="1">
                <a:latin typeface="Times New Roman" panose="02020603050405020304" pitchFamily="18" charset="0"/>
                <a:cs typeface="Times New Roman" panose="02020603050405020304" pitchFamily="18" charset="0"/>
              </a:rPr>
              <a:t>употребляемостью</a:t>
            </a:r>
            <a:r>
              <a:rPr lang="ru-RU" sz="2000" dirty="0">
                <a:latin typeface="Times New Roman" panose="02020603050405020304" pitchFamily="18" charset="0"/>
                <a:cs typeface="Times New Roman" panose="02020603050405020304" pitchFamily="18" charset="0"/>
              </a:rPr>
              <a:t> у разных народов. Фразеологизмы с именами животных часто называют зооморфизмами или анимализмами. Зооморфизмы во фразеологии имеют ряд отличительных особенностей</a:t>
            </a:r>
            <a:r>
              <a:rPr lang="ru-RU" sz="2000" dirty="0" smtClean="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1.  Зооморфизмы — это устойчивые словосочетания, содержащие прямое наименование животного.</a:t>
            </a:r>
          </a:p>
          <a:p>
            <a:r>
              <a:rPr lang="ru-RU" sz="2000" dirty="0">
                <a:latin typeface="Times New Roman" panose="02020603050405020304" pitchFamily="18" charset="0"/>
                <a:cs typeface="Times New Roman" panose="02020603050405020304" pitchFamily="18" charset="0"/>
              </a:rPr>
              <a:t>2.  Зооморфизмы всегда имеют переносное значение «человек».</a:t>
            </a:r>
          </a:p>
          <a:p>
            <a:r>
              <a:rPr lang="ru-RU" sz="2000" dirty="0">
                <a:latin typeface="Times New Roman" panose="02020603050405020304" pitchFamily="18" charset="0"/>
                <a:cs typeface="Times New Roman" panose="02020603050405020304" pitchFamily="18" charset="0"/>
              </a:rPr>
              <a:t>3. Зооморфизм несет в себе оценку действий или поведения человека. Постепенно животные стали символическими носителями человеческих качеств.</a:t>
            </a:r>
          </a:p>
        </p:txBody>
      </p:sp>
    </p:spTree>
    <p:extLst>
      <p:ext uri="{BB962C8B-B14F-4D97-AF65-F5344CB8AC3E}">
        <p14:creationId xmlns:p14="http://schemas.microsoft.com/office/powerpoint/2010/main" val="2762917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060848"/>
            <a:ext cx="4572000" cy="1938992"/>
          </a:xfrm>
          <a:prstGeom prst="rect">
            <a:avLst/>
          </a:prstGeom>
        </p:spPr>
        <p:txBody>
          <a:bodyPr>
            <a:spAutoFit/>
          </a:bodyPr>
          <a:lstStyle/>
          <a:p>
            <a:r>
              <a:rPr lang="ru-RU" sz="2000" dirty="0">
                <a:latin typeface="Times New Roman" panose="02020603050405020304" pitchFamily="18" charset="0"/>
                <a:cs typeface="Times New Roman" panose="02020603050405020304" pitchFamily="18" charset="0"/>
              </a:rPr>
              <a:t>Компоненты-названия животных легко переходят в разряд слов-символов, отражающих сложившиеся у людей представления о разных животных: «хитрый как лиса», «труслив как заяц» и другие.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1070" y="764704"/>
            <a:ext cx="3832930" cy="4713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5670376" cy="1631216"/>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Многие наименования животных стали устойчивыми метафорами, обозначающими свойства и качества человека. Например: лиса — «хитрый, льстивый человек», медведь — «о неуклюжем, неповоротливом человеке» и т. п.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54" r="2545" b="13515"/>
          <a:stretch/>
        </p:blipFill>
        <p:spPr bwMode="auto">
          <a:xfrm>
            <a:off x="1259632" y="2035880"/>
            <a:ext cx="5608712" cy="433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557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494" y="260648"/>
            <a:ext cx="8136904" cy="129266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Образ-символ, называющий животное, формировался под влиянием различных поверий. Поэтому могло существовать два или даже несколько мнений по поводу того или иного животного. В качестве примера можно привести отношение к </a:t>
            </a:r>
            <a:r>
              <a:rPr lang="ru-RU" sz="2400" b="1" i="1" dirty="0">
                <a:latin typeface="Times New Roman" panose="02020603050405020304" pitchFamily="18" charset="0"/>
                <a:cs typeface="Times New Roman" panose="02020603050405020304" pitchFamily="18" charset="0"/>
              </a:rPr>
              <a:t>зайцу</a:t>
            </a:r>
            <a:r>
              <a:rPr lang="ru-RU" dirty="0">
                <a:latin typeface="Times New Roman" panose="02020603050405020304" pitchFamily="18" charset="0"/>
                <a:cs typeface="Times New Roman" panose="02020603050405020304" pitchFamily="18" charset="0"/>
              </a:rPr>
              <a:t>. </a:t>
            </a:r>
          </a:p>
        </p:txBody>
      </p:sp>
      <p:sp>
        <p:nvSpPr>
          <p:cNvPr id="3" name="Скругленный прямоугольник 2"/>
          <p:cNvSpPr/>
          <p:nvPr/>
        </p:nvSpPr>
        <p:spPr>
          <a:xfrm>
            <a:off x="3059834" y="1196752"/>
            <a:ext cx="604492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По верованиям древних славян, заяц представлялся как образ черта. Встреча с зайцем считалась дурным предзнаменованием у всех славян, в Германии, Франции. </a:t>
            </a:r>
          </a:p>
        </p:txBody>
      </p:sp>
      <p:sp>
        <p:nvSpPr>
          <p:cNvPr id="4" name="Скругленный прямоугольник 3"/>
          <p:cNvSpPr/>
          <p:nvPr/>
        </p:nvSpPr>
        <p:spPr>
          <a:xfrm>
            <a:off x="6588224" y="2348880"/>
            <a:ext cx="2516537" cy="367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 русском языке заяц представлен в народном устном творчестве с симпатией. За этого зверька, хотя он и выступает символом трусости, обычно заступаются действующие лица сказок. </a:t>
            </a:r>
          </a:p>
        </p:txBody>
      </p:sp>
      <p:sp>
        <p:nvSpPr>
          <p:cNvPr id="5" name="Прямоугольник 4"/>
          <p:cNvSpPr/>
          <p:nvPr/>
        </p:nvSpPr>
        <p:spPr>
          <a:xfrm>
            <a:off x="0" y="4418524"/>
            <a:ext cx="3563888" cy="2062103"/>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И в русских сказках, и во фразеологии он вовсе не связан с нечистой силой, а лишь представляет трусость: </a:t>
            </a:r>
            <a:r>
              <a:rPr lang="ru-RU" sz="2400" b="1" dirty="0">
                <a:solidFill>
                  <a:srgbClr val="C00000"/>
                </a:solidFill>
                <a:latin typeface="Times New Roman" panose="02020603050405020304" pitchFamily="18" charset="0"/>
                <a:cs typeface="Times New Roman" panose="02020603050405020304" pitchFamily="18" charset="0"/>
              </a:rPr>
              <a:t>«заячья душа», «труслив как заяц».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065" y="2586301"/>
            <a:ext cx="3329834" cy="343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80" r="12755"/>
          <a:stretch/>
        </p:blipFill>
        <p:spPr bwMode="auto">
          <a:xfrm>
            <a:off x="-57172" y="1553310"/>
            <a:ext cx="2964338" cy="278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2965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07941baf26c5e51b3b8482d28edd514564d5bf"/>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1793</Words>
  <Application>Microsoft Office PowerPoint</Application>
  <PresentationFormat>Экран (4:3)</PresentationFormat>
  <Paragraphs>115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vt:lpstr>
      <vt:lpstr>Название проекта: «Символы животных в русских фразеологизмах и культуре»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Символы животных во фразеологизмах и культуре</dc:title>
  <dc:creator>Настя</dc:creator>
  <cp:lastModifiedBy>Нестерова Наталья Анатольевна</cp:lastModifiedBy>
  <cp:revision>40</cp:revision>
  <dcterms:created xsi:type="dcterms:W3CDTF">2017-04-12T18:58:01Z</dcterms:created>
  <dcterms:modified xsi:type="dcterms:W3CDTF">2021-11-29T08:49:33Z</dcterms:modified>
</cp:coreProperties>
</file>