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9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236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45CB-44F7-44C5-AF24-B394541EE4C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0EFB0-6F4F-4273-85C3-11346D304E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0EFB0-6F4F-4273-85C3-11346D304E2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CEFF83-69AC-4874-8CC1-28B26E5477E3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0966E3-5641-4324-9548-D2D7CA4114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476673"/>
            <a:ext cx="61926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МБОУ СОШ №</a:t>
            </a:r>
            <a:r>
              <a:rPr lang="ru-RU" sz="2800" dirty="0" smtClean="0"/>
              <a:t>42 г. </a:t>
            </a:r>
            <a:r>
              <a:rPr lang="ru-RU" sz="2800" dirty="0" smtClean="0"/>
              <a:t>Шахты</a:t>
            </a:r>
          </a:p>
          <a:p>
            <a:pPr algn="ctr"/>
            <a:r>
              <a:rPr lang="ru-RU" sz="2800" dirty="0" smtClean="0"/>
              <a:t>Ростовской области</a:t>
            </a:r>
            <a:endParaRPr lang="ru-RU" sz="2800" dirty="0" smtClean="0"/>
          </a:p>
          <a:p>
            <a:pPr algn="ctr"/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Исследовательская работа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143116"/>
            <a:ext cx="67687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Тема : «Стилистика Н.В. Гоголя. Прерванные конструкции в произведениях Н.В. </a:t>
            </a:r>
            <a:r>
              <a:rPr lang="ru-RU" sz="3200" smtClean="0">
                <a:solidFill>
                  <a:srgbClr val="FFFF00"/>
                </a:solidFill>
              </a:rPr>
              <a:t>Гоголя»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3714752"/>
            <a:ext cx="35283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/>
              <a:t>Выполнила </a:t>
            </a:r>
            <a:r>
              <a:rPr lang="ru-RU" sz="2000" dirty="0" smtClean="0"/>
              <a:t>ученица </a:t>
            </a:r>
          </a:p>
          <a:p>
            <a:pPr algn="r"/>
            <a:r>
              <a:rPr lang="ru-RU" sz="2000" dirty="0" smtClean="0"/>
              <a:t>11 </a:t>
            </a:r>
            <a:r>
              <a:rPr lang="ru-RU" sz="2000" dirty="0" smtClean="0"/>
              <a:t>класса</a:t>
            </a:r>
          </a:p>
          <a:p>
            <a:pPr algn="r"/>
            <a:r>
              <a:rPr lang="ru-RU" sz="2000" smtClean="0"/>
              <a:t>Усоян</a:t>
            </a:r>
            <a:r>
              <a:rPr lang="ru-RU" sz="2000" dirty="0" smtClean="0"/>
              <a:t>  </a:t>
            </a:r>
            <a:r>
              <a:rPr lang="ru-RU" sz="2000" dirty="0" err="1" smtClean="0"/>
              <a:t>Вардануш</a:t>
            </a:r>
            <a:endParaRPr lang="ru-RU" sz="2000" dirty="0" smtClean="0"/>
          </a:p>
          <a:p>
            <a:pPr algn="r"/>
            <a:r>
              <a:rPr lang="ru-RU" sz="2000" dirty="0" smtClean="0"/>
              <a:t>Руководитель:</a:t>
            </a:r>
          </a:p>
          <a:p>
            <a:pPr algn="r"/>
            <a:r>
              <a:rPr lang="ru-RU" sz="2000" dirty="0" err="1" smtClean="0"/>
              <a:t>Шель</a:t>
            </a:r>
            <a:r>
              <a:rPr lang="ru-RU" sz="2000" dirty="0" smtClean="0"/>
              <a:t> </a:t>
            </a:r>
            <a:r>
              <a:rPr lang="ru-RU" sz="2000" dirty="0"/>
              <a:t>А</a:t>
            </a:r>
            <a:r>
              <a:rPr lang="ru-RU" sz="2000" dirty="0" smtClean="0"/>
              <a:t>нна Евгеньевна,</a:t>
            </a:r>
            <a:endParaRPr lang="ru-RU" sz="2000" dirty="0"/>
          </a:p>
          <a:p>
            <a:pPr algn="r"/>
            <a:r>
              <a:rPr lang="ru-RU" sz="2000" dirty="0"/>
              <a:t>учитель </a:t>
            </a:r>
            <a:r>
              <a:rPr lang="ru-RU" sz="2000" dirty="0" smtClean="0"/>
              <a:t>русского языка и литературы</a:t>
            </a:r>
            <a:endParaRPr lang="ru-RU" sz="2000" dirty="0"/>
          </a:p>
        </p:txBody>
      </p:sp>
      <p:sp>
        <p:nvSpPr>
          <p:cNvPr id="16386" name="AutoShape 2" descr="ÐÐ°ÑÑÐ¸Ð½ÐºÐ¸ Ð¿Ð¾ Ð·Ð°Ð¿ÑÐ¾ÑÑ Ð³Ð¾Ð³Ð¾Ð»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8" name="Picture 4" descr="ÐÐ°ÑÑÐ¸Ð½ÐºÐ¸ Ð¿Ð¾ Ð·Ð°Ð¿ÑÐ¾ÑÑ Ð³Ð¾Ð³Ð¾Ð»Ñ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929066"/>
            <a:ext cx="2000264" cy="2539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043494" cy="438912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Например:</a:t>
            </a:r>
          </a:p>
          <a:p>
            <a:pPr>
              <a:buNone/>
            </a:pPr>
            <a:r>
              <a:rPr lang="ru-RU" sz="1800" dirty="0" smtClean="0"/>
              <a:t>     - Нет! Нет! Мне не нужно черевичков! – говорила она, махая руками и не сводя с него очей, - </a:t>
            </a:r>
            <a:r>
              <a:rPr lang="ru-RU" sz="1800" u="sng" dirty="0" smtClean="0"/>
              <a:t>Я и без черевичков…</a:t>
            </a:r>
            <a:r>
              <a:rPr lang="ru-RU" sz="1800" dirty="0" smtClean="0"/>
              <a:t> - далее она не договорила и покраснела. (Ночь перед Рождеством)</a:t>
            </a:r>
          </a:p>
          <a:p>
            <a:pPr>
              <a:buNone/>
            </a:pPr>
            <a:r>
              <a:rPr lang="ru-RU" sz="1800" dirty="0" smtClean="0"/>
              <a:t>    </a:t>
            </a:r>
          </a:p>
          <a:p>
            <a:endParaRPr lang="ru-RU" sz="1800" dirty="0"/>
          </a:p>
        </p:txBody>
      </p:sp>
      <p:pic>
        <p:nvPicPr>
          <p:cNvPr id="1026" name="Picture 2" descr="C:\Users\Анатолий\Pictures\0-ilustraszuu-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585" y="2143116"/>
            <a:ext cx="3320150" cy="3810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Прерванные конструкции являются также ярким средством композиционного построения текста, способствуют достижению какого-либо стилистического эффекта.  Специфика прерванных конструкций проявляется в реализации в качестве «переключателя», связки, т. е. в выполнении особой текстообразующей функции. </a:t>
            </a:r>
          </a:p>
          <a:p>
            <a:pPr>
              <a:buNone/>
            </a:pPr>
            <a:r>
              <a:rPr lang="ru-RU" sz="1800" dirty="0" smtClean="0"/>
              <a:t>     Например: </a:t>
            </a:r>
          </a:p>
          <a:p>
            <a:pPr>
              <a:buNone/>
            </a:pPr>
            <a:r>
              <a:rPr lang="ru-RU" sz="1800" dirty="0" smtClean="0"/>
              <a:t>    1.</a:t>
            </a:r>
            <a:r>
              <a:rPr lang="ru-RU" sz="1800" u="sng" dirty="0" smtClean="0"/>
              <a:t>  Разговор сей…</a:t>
            </a:r>
            <a:r>
              <a:rPr lang="ru-RU" sz="1800" dirty="0" smtClean="0"/>
              <a:t> Но пусть он будет в следующей главе. (Мертвые души)</a:t>
            </a:r>
          </a:p>
          <a:p>
            <a:pPr>
              <a:buNone/>
            </a:pPr>
            <a:r>
              <a:rPr lang="ru-RU" sz="1800" dirty="0" smtClean="0"/>
              <a:t>    2.</a:t>
            </a:r>
            <a:r>
              <a:rPr lang="ru-RU" sz="1800" u="sng" dirty="0" smtClean="0"/>
              <a:t>  Двери отворились, и…</a:t>
            </a:r>
            <a:r>
              <a:rPr lang="ru-RU" sz="1800" dirty="0" smtClean="0"/>
              <a:t> Голова стал бледен как полотно; винокур почувствовал холод, и волосы его, казалось, хотели улететь на небо; ужас изображался на лице писаря; десятские приросли к земле и не в состоянии были сомкнуть дружно разинутых ртов; перед ними стояла свояченица. (Майская ночь, или Утопленница)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В ряде случаев введения в диалогическую реплику или микромонолог прерванная конструкция характеризует не столько субъекта речи, сколько обстановку говорения  или обстановку восприятия речи персонажем или рассказчиком, помогает избежать излишней детализации описания, в итоге способствуя возникновению наглядно-образных представлений. Такое употребление прерванных конструкций следует считать реализацией их изобразительной функции.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6. Прерванная конструкция может служить каркасом для образования стилистических фигур, как то: аллюзия, апокопа, анаколуф, апосиопезис.</a:t>
            </a:r>
          </a:p>
          <a:p>
            <a:pPr>
              <a:buNone/>
            </a:pPr>
            <a:r>
              <a:rPr lang="ru-RU" dirty="0" smtClean="0"/>
              <a:t>Аллюзия – высказывание, содержащее скрытый намёк.</a:t>
            </a:r>
          </a:p>
          <a:p>
            <a:pPr>
              <a:buNone/>
            </a:pPr>
            <a:r>
              <a:rPr lang="ru-RU" dirty="0" smtClean="0"/>
              <a:t>Апокопа-  фигура на основе сокращения, содержащая внезапный отрыв слога или нескольких слогов.</a:t>
            </a:r>
          </a:p>
          <a:p>
            <a:pPr>
              <a:buNone/>
            </a:pPr>
            <a:r>
              <a:rPr lang="ru-RU" dirty="0" smtClean="0"/>
              <a:t>Анаколуф – нарушение формальной синтаксической связи между частями высказывания.</a:t>
            </a:r>
          </a:p>
          <a:p>
            <a:pPr>
              <a:buNone/>
            </a:pPr>
            <a:r>
              <a:rPr lang="ru-RU" dirty="0" smtClean="0"/>
              <a:t>Апосиопезис – фигура, заключающаяся в недоговорённости, вызванной волнением говорящего.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Чередование прерванных конструкций с полными предложениями усиливает стремительность действия; поддерживает напряжённость. </a:t>
            </a:r>
          </a:p>
          <a:p>
            <a:pPr>
              <a:buNone/>
            </a:pPr>
            <a:r>
              <a:rPr lang="ru-RU" dirty="0" smtClean="0"/>
              <a:t>   Всё это подтверждает, что богатство языка во многом определяется умением автора использовать разнообразные синтаксические конструкции, в частности, прерванные, как один из ярких факторов текстообразования.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за внимание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Одна из проблем синтаксиса - употребление прерванных конструкций  (ПК) в языке художественной литературы, в разговорной речи. </a:t>
            </a:r>
          </a:p>
          <a:p>
            <a:pPr algn="just"/>
            <a:r>
              <a:rPr lang="ru-RU" dirty="0" smtClean="0"/>
              <a:t>В конце ХХ века ПК стали объектом лингвистического исследования. Они рассматривались с различных точек зрения - структурной, стилической и семантической. </a:t>
            </a:r>
          </a:p>
          <a:p>
            <a:pPr algn="just"/>
            <a:r>
              <a:rPr lang="ru-RU" dirty="0" smtClean="0"/>
              <a:t>Особенный интерес вызывает  проблема невербализованной семантики таких конструкций и реализации скрытого смысла в их использовании. </a:t>
            </a:r>
          </a:p>
          <a:p>
            <a:pPr algn="just"/>
            <a:r>
              <a:rPr lang="ru-RU" dirty="0" smtClean="0"/>
              <a:t> В настоящее время единства взглядов  в квалификации этих конструкций нет. Их место в синтаксической системе русского языка точно не определенно.</a:t>
            </a:r>
          </a:p>
          <a:p>
            <a:pPr algn="just"/>
            <a:r>
              <a:rPr lang="ru-RU" dirty="0" smtClean="0"/>
              <a:t>Однако часто мы оказываемся перед необходимостью понимать и объяснять специфику и  функции таких предложений в художественном тексте.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Изучение языка художественной литературы - важное и перспективное направление в современной филологии.</a:t>
            </a:r>
          </a:p>
          <a:p>
            <a:pPr algn="just"/>
            <a:r>
              <a:rPr lang="ru-RU" dirty="0" smtClean="0"/>
              <a:t>Задача лингвистического анализа текста -выявление и объяснение использованных в художественном тексте  языковых фактов в их  значении и употреблении. </a:t>
            </a:r>
          </a:p>
          <a:p>
            <a:r>
              <a:rPr lang="ru-RU" dirty="0" smtClean="0"/>
              <a:t>Творчество великих писателей, таких, как Н. В. Гоголь, является истоком, "откуда пошла" вся великая реалистическая литература. Выработанные ими средства и приёмы художественной речи используются всеми писателями данного направления.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ru-RU" dirty="0" smtClean="0"/>
              <a:t>Цель данной работы – показать своеобразие специфики и функционирования прерванных конструкций в произведениях </a:t>
            </a:r>
          </a:p>
          <a:p>
            <a:pPr indent="0">
              <a:buNone/>
            </a:pPr>
            <a:r>
              <a:rPr lang="ru-RU" dirty="0" smtClean="0"/>
              <a:t>Н. В. Гоголя.</a:t>
            </a:r>
          </a:p>
          <a:p>
            <a:pPr indent="0">
              <a:buNone/>
            </a:pPr>
            <a:r>
              <a:rPr lang="ru-RU" dirty="0" smtClean="0"/>
              <a:t>1. Установить их лингвистический статус.</a:t>
            </a:r>
          </a:p>
          <a:p>
            <a:pPr indent="0">
              <a:buNone/>
            </a:pPr>
            <a:r>
              <a:rPr lang="ru-RU" dirty="0" smtClean="0"/>
              <a:t>2. Охарактеризовать прерванные конструкции в произведениях </a:t>
            </a:r>
          </a:p>
          <a:p>
            <a:pPr indent="0">
              <a:buNone/>
            </a:pPr>
            <a:r>
              <a:rPr lang="ru-RU" dirty="0" smtClean="0"/>
              <a:t>Н. В. Гоголя</a:t>
            </a:r>
            <a:r>
              <a:rPr lang="en-US" dirty="0" smtClean="0"/>
              <a:t>: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-  сфера употребления прерванных конструкций в текстах автора;</a:t>
            </a:r>
          </a:p>
          <a:p>
            <a:pPr indent="0">
              <a:buNone/>
            </a:pPr>
            <a:r>
              <a:rPr lang="ru-RU" dirty="0" smtClean="0"/>
              <a:t>-  анализ привлекаемых писателем прерванных конструкций на основе их структурных и семантических связей</a:t>
            </a:r>
            <a:r>
              <a:rPr lang="en-US" dirty="0" smtClean="0"/>
              <a:t>;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-  экспрессивно-стилистические функции прерванных конструкций, характерные для творчества Н.В. Гоголя</a:t>
            </a:r>
            <a:r>
              <a:rPr lang="en-US" dirty="0" smtClean="0"/>
              <a:t>;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-  фигуры речи на основе связи с прерванными конструкциями.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Грамматический статус прерванных конструкций представляет собой  особый тип, или способ, реализации известных структурных схем сложных и простых предложений, которые обладают со стороны формальной организации структурной и интонационной незавершенностью, а со стороны функциональной – широким спектром экспрессивных оттенков с независимым значением.</a:t>
            </a:r>
          </a:p>
          <a:p>
            <a:pPr>
              <a:buNone/>
            </a:pPr>
            <a:r>
              <a:rPr lang="ru-RU" dirty="0" smtClean="0"/>
              <a:t>    В коммуникативно – синтаксическом плане специфика прерванных конструкций состоит в особом коммуникативном задании – выражении  «вторичного  значения плана содержания», «в коммуникативной актуализации не прямого, логического, а вторичного, подтекстного, содержания фразы» .</a:t>
            </a:r>
          </a:p>
          <a:p>
            <a:pPr>
              <a:buNone/>
            </a:pPr>
            <a:r>
              <a:rPr lang="ru-RU" dirty="0" smtClean="0"/>
              <a:t>    В зависимости от преобладания в них информативной или экспрессивной функции возможно деление прерванных конструкций на две основные группы - информативные и неинформативные. </a:t>
            </a:r>
          </a:p>
          <a:p>
            <a:pPr indent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2. Прерванные конструкции - это речевые произведения. </a:t>
            </a:r>
          </a:p>
          <a:p>
            <a:pPr>
              <a:buNone/>
            </a:pPr>
            <a:r>
              <a:rPr lang="ru-RU" dirty="0" smtClean="0"/>
              <a:t>   3. В произведениях Н. В. Гоголя прерванные конструкции являются последовательно применяемым художественным речевым приёмом, при использовании которых писатель делает опору на живые процессы русской разговорной речи.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 4. В произведениях Н. В. Гоголя прерываются все типы предложений..</a:t>
            </a:r>
          </a:p>
          <a:p>
            <a:pPr>
              <a:buNone/>
            </a:pPr>
            <a:r>
              <a:rPr lang="ru-RU" dirty="0" smtClean="0"/>
              <a:t>      В позиции недоговорённого может оказаться любой член предложения, одна из частей сложного. </a:t>
            </a:r>
          </a:p>
          <a:p>
            <a:pPr>
              <a:buNone/>
            </a:pPr>
            <a:r>
              <a:rPr lang="ru-RU" dirty="0" smtClean="0"/>
              <a:t>      Н. В. Гоголь в прерванных конструкциях почти не использует сказуемые.  Предикация в прерванных конструкциях оказывается менее значимой, чем  факт номинации.</a:t>
            </a:r>
          </a:p>
          <a:p>
            <a:pPr>
              <a:buNone/>
            </a:pPr>
            <a:r>
              <a:rPr lang="ru-RU" dirty="0" smtClean="0"/>
              <a:t>      Не всегда удаётся объяснить смысл конструкции, если она представлена изолировано от контекстной связи.</a:t>
            </a:r>
          </a:p>
          <a:p>
            <a:pPr>
              <a:buNone/>
            </a:pPr>
            <a:r>
              <a:rPr lang="ru-RU" dirty="0" smtClean="0"/>
              <a:t>      Решающим фактором является семантика  текста, а не грамматические показатели.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5. Рассматриваемые конструкции в произведениях Н. В. Гоголя выполняют следующие функции: характерологическую, изобразительную, композиционную, интимизации, усиления (ослабления) субъективно-модальных значений.</a:t>
            </a:r>
          </a:p>
          <a:p>
            <a:pPr>
              <a:buNone/>
            </a:pPr>
            <a:r>
              <a:rPr lang="ru-RU" dirty="0" smtClean="0"/>
              <a:t>    В характерологической функции прерванные конструкции употребляются наиболее часто.</a:t>
            </a:r>
          </a:p>
          <a:p>
            <a:pPr>
              <a:buNone/>
            </a:pPr>
            <a:r>
              <a:rPr lang="ru-RU" dirty="0" smtClean="0"/>
              <a:t>    Она наиболее значима в том отношении, что прерванные конструкции выступают как стилистическое средство образного отражения действительности при характеристике внутреннего мира героев, их состояния, речи, мыслей и т.п., что повышает смысловую и эмоционально-экспрессивную насыщенность высказывания. Также автор употребляет прерванные конструкции в соответствии с функционально-стилистической направленностью определенной сцены, эпизода, с социально-психологическими особенностями персонажа в конкретной, ситуации, описываемой в произведении.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работы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207768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 smtClean="0"/>
              <a:t>Например:</a:t>
            </a:r>
          </a:p>
          <a:p>
            <a:pPr>
              <a:buNone/>
            </a:pPr>
            <a:r>
              <a:rPr lang="ru-RU" sz="1800" dirty="0" smtClean="0"/>
              <a:t>    1.  Городничий! &lt;…&gt; Знаете ли, что тот самый чиновник, которому вы жаловались, теперь женится на моей дочери? Что? А? Что теперь скажете? </a:t>
            </a:r>
            <a:r>
              <a:rPr lang="ru-RU" sz="1800" u="sng" dirty="0" smtClean="0"/>
              <a:t>Теперь я вас… у!...</a:t>
            </a:r>
            <a:r>
              <a:rPr lang="ru-RU" sz="1800" dirty="0" smtClean="0"/>
              <a:t> обманываете народ.  (Ревизор)</a:t>
            </a:r>
          </a:p>
          <a:p>
            <a:pPr>
              <a:buNone/>
            </a:pPr>
            <a:r>
              <a:rPr lang="ru-RU" sz="1800" dirty="0" smtClean="0"/>
              <a:t>    </a:t>
            </a:r>
            <a:endParaRPr lang="ru-RU" sz="1800" dirty="0"/>
          </a:p>
        </p:txBody>
      </p:sp>
      <p:pic>
        <p:nvPicPr>
          <p:cNvPr id="2052" name="Picture 4" descr="ÐÐ°ÑÑÐ¸Ð½ÐºÐ¸ Ð¿Ð¾ Ð·Ð°Ð¿ÑÐ¾ÑÑ Ð¸Ð»Ð»ÑÑÑÑÐ°ÑÐ¸Ð¸ Ðº Ð¿ÑÐ¾Ð¸Ð·Ð²ÐµÐ´ÐµÐ½Ð¸ÑÐ¼ Ð³Ð¾Ð³Ð¾Ð»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786058"/>
            <a:ext cx="5715040" cy="384988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214414" y="6215082"/>
            <a:ext cx="6572296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</TotalTime>
  <Words>1055</Words>
  <Application>Microsoft Office PowerPoint</Application>
  <PresentationFormat>Экран (4:3)</PresentationFormat>
  <Paragraphs>75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Предмет исследования</vt:lpstr>
      <vt:lpstr>Актуальность работы</vt:lpstr>
      <vt:lpstr>Цель работы</vt:lpstr>
      <vt:lpstr>Выводы работы</vt:lpstr>
      <vt:lpstr>Выводы работы</vt:lpstr>
      <vt:lpstr>Выводы работы</vt:lpstr>
      <vt:lpstr>Выводы работы</vt:lpstr>
      <vt:lpstr>Выводы работы</vt:lpstr>
      <vt:lpstr>Выводы работы</vt:lpstr>
      <vt:lpstr>Выводы работы</vt:lpstr>
      <vt:lpstr>Выводы работы</vt:lpstr>
      <vt:lpstr>Выводы работы</vt:lpstr>
      <vt:lpstr>Заключение</vt:lpstr>
      <vt:lpstr>Спасибо за внимание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Анатолий</dc:creator>
  <cp:lastModifiedBy>Толик</cp:lastModifiedBy>
  <cp:revision>23</cp:revision>
  <dcterms:created xsi:type="dcterms:W3CDTF">2019-01-20T16:24:26Z</dcterms:created>
  <dcterms:modified xsi:type="dcterms:W3CDTF">2021-11-30T15:32:21Z</dcterms:modified>
</cp:coreProperties>
</file>