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76" r:id="rId4"/>
    <p:sldId id="258" r:id="rId5"/>
    <p:sldId id="259" r:id="rId6"/>
    <p:sldId id="277" r:id="rId7"/>
    <p:sldId id="260" r:id="rId8"/>
    <p:sldId id="261" r:id="rId9"/>
    <p:sldId id="264" r:id="rId10"/>
    <p:sldId id="268" r:id="rId11"/>
    <p:sldId id="262" r:id="rId12"/>
    <p:sldId id="269" r:id="rId13"/>
    <p:sldId id="267" r:id="rId14"/>
    <p:sldId id="271" r:id="rId15"/>
    <p:sldId id="272" r:id="rId16"/>
    <p:sldId id="273" r:id="rId17"/>
    <p:sldId id="275" r:id="rId18"/>
    <p:sldId id="270" r:id="rId19"/>
    <p:sldId id="280" r:id="rId20"/>
    <p:sldId id="278" r:id="rId21"/>
    <p:sldId id="26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ина" initials="Н" lastIdx="3" clrIdx="0">
    <p:extLst>
      <p:ext uri="{19B8F6BF-5375-455C-9EA6-DF929625EA0E}">
        <p15:presenceInfo xmlns:p15="http://schemas.microsoft.com/office/powerpoint/2012/main" userId="Ни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5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40D197-9F44-4E01-9442-6312A91F7522}" type="doc">
      <dgm:prSet loTypeId="urn:microsoft.com/office/officeart/2008/layout/PictureStrip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B1219D-4C5E-4A14-BBD2-936CE8671894}">
      <dgm:prSet phldrT="[Текст]" custT="1"/>
      <dgm:spPr/>
      <dgm:t>
        <a:bodyPr/>
        <a:lstStyle/>
        <a:p>
          <a:r>
            <a:rPr lang="ru-RU" sz="2000" dirty="0"/>
            <a:t>1.1 Трудности устной речи у иностранцев</a:t>
          </a:r>
        </a:p>
      </dgm:t>
    </dgm:pt>
    <dgm:pt modelId="{55C07687-5D9D-487A-A6F7-8BFE363A74A7}" type="parTrans" cxnId="{71098F50-9EC3-4238-A293-A2D8BFE7FA79}">
      <dgm:prSet/>
      <dgm:spPr/>
      <dgm:t>
        <a:bodyPr/>
        <a:lstStyle/>
        <a:p>
          <a:endParaRPr lang="ru-RU"/>
        </a:p>
      </dgm:t>
    </dgm:pt>
    <dgm:pt modelId="{A804942B-ECB1-4CE8-B922-A4554EAA9D94}" type="sibTrans" cxnId="{71098F50-9EC3-4238-A293-A2D8BFE7FA79}">
      <dgm:prSet/>
      <dgm:spPr/>
      <dgm:t>
        <a:bodyPr/>
        <a:lstStyle/>
        <a:p>
          <a:endParaRPr lang="ru-RU"/>
        </a:p>
      </dgm:t>
    </dgm:pt>
    <dgm:pt modelId="{E0642EEE-0700-41EE-8BE6-D085FFD6DA6B}">
      <dgm:prSet phldrT="[Текст]" custT="1"/>
      <dgm:spPr/>
      <dgm:t>
        <a:bodyPr/>
        <a:lstStyle/>
        <a:p>
          <a:r>
            <a:rPr lang="ru-RU" sz="2000" dirty="0"/>
            <a:t>1.2 Речевой этикет и народные обычаи в разных странах</a:t>
          </a:r>
        </a:p>
      </dgm:t>
    </dgm:pt>
    <dgm:pt modelId="{77F60966-7DE3-4D08-8CF0-A9333FF62A51}" type="parTrans" cxnId="{69EC2097-5C0F-4744-9E6A-B3440DA82BED}">
      <dgm:prSet/>
      <dgm:spPr/>
      <dgm:t>
        <a:bodyPr/>
        <a:lstStyle/>
        <a:p>
          <a:endParaRPr lang="ru-RU"/>
        </a:p>
      </dgm:t>
    </dgm:pt>
    <dgm:pt modelId="{54EFE474-559D-475B-BE28-EBF796E432BA}" type="sibTrans" cxnId="{69EC2097-5C0F-4744-9E6A-B3440DA82BED}">
      <dgm:prSet/>
      <dgm:spPr/>
      <dgm:t>
        <a:bodyPr/>
        <a:lstStyle/>
        <a:p>
          <a:endParaRPr lang="ru-RU"/>
        </a:p>
      </dgm:t>
    </dgm:pt>
    <dgm:pt modelId="{96C9EC34-D340-4FBC-B5B1-32C3207FEDFC}">
      <dgm:prSet phldrT="[Текст]" custT="1"/>
      <dgm:spPr/>
      <dgm:t>
        <a:bodyPr/>
        <a:lstStyle/>
        <a:p>
          <a:r>
            <a:rPr lang="en-US" sz="2000" dirty="0"/>
            <a:t>1.3 </a:t>
          </a:r>
          <a:r>
            <a:rPr lang="ru-RU" sz="2000" dirty="0"/>
            <a:t>Формы приветствия в русском языке</a:t>
          </a:r>
        </a:p>
      </dgm:t>
    </dgm:pt>
    <dgm:pt modelId="{F8813999-F9BD-477D-BDEA-2C335AA4D885}" type="parTrans" cxnId="{95A808ED-09D4-4BE8-A800-C923A2D92461}">
      <dgm:prSet/>
      <dgm:spPr/>
      <dgm:t>
        <a:bodyPr/>
        <a:lstStyle/>
        <a:p>
          <a:endParaRPr lang="ru-RU"/>
        </a:p>
      </dgm:t>
    </dgm:pt>
    <dgm:pt modelId="{35B1CE38-614D-41C8-A6B4-30B5367ADDBC}" type="sibTrans" cxnId="{95A808ED-09D4-4BE8-A800-C923A2D92461}">
      <dgm:prSet/>
      <dgm:spPr/>
      <dgm:t>
        <a:bodyPr/>
        <a:lstStyle/>
        <a:p>
          <a:endParaRPr lang="ru-RU"/>
        </a:p>
      </dgm:t>
    </dgm:pt>
    <dgm:pt modelId="{CD04DA0C-62DD-4E45-80B4-1CCCE1EB206A}" type="pres">
      <dgm:prSet presAssocID="{6440D197-9F44-4E01-9442-6312A91F7522}" presName="Name0" presStyleCnt="0">
        <dgm:presLayoutVars>
          <dgm:dir/>
          <dgm:resizeHandles val="exact"/>
        </dgm:presLayoutVars>
      </dgm:prSet>
      <dgm:spPr/>
    </dgm:pt>
    <dgm:pt modelId="{EDC9A571-ADC5-468C-A7EA-0FC62A16E6A1}" type="pres">
      <dgm:prSet presAssocID="{74B1219D-4C5E-4A14-BBD2-936CE8671894}" presName="composite" presStyleCnt="0"/>
      <dgm:spPr/>
    </dgm:pt>
    <dgm:pt modelId="{F8726916-A773-4E24-9EAB-50901BDEAAFB}" type="pres">
      <dgm:prSet presAssocID="{74B1219D-4C5E-4A14-BBD2-936CE8671894}" presName="rect1" presStyleLbl="trAlignAcc1" presStyleIdx="0" presStyleCnt="3" custScaleX="118506" custScaleY="56261" custLinFactNeighborX="3673" custLinFactNeighborY="-42948">
        <dgm:presLayoutVars>
          <dgm:bulletEnabled val="1"/>
        </dgm:presLayoutVars>
      </dgm:prSet>
      <dgm:spPr/>
    </dgm:pt>
    <dgm:pt modelId="{EC4E9A88-C040-4855-A548-5503D6FAA179}" type="pres">
      <dgm:prSet presAssocID="{74B1219D-4C5E-4A14-BBD2-936CE8671894}" presName="rect2" presStyleLbl="fgImgPlace1" presStyleIdx="0" presStyleCnt="3" custScaleX="62141" custScaleY="66941" custLinFactNeighborX="-47425" custLinFactNeighborY="-3761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CFF7D669-ECAD-41B2-B229-FBEEF781F849}" type="pres">
      <dgm:prSet presAssocID="{A804942B-ECB1-4CE8-B922-A4554EAA9D94}" presName="sibTrans" presStyleCnt="0"/>
      <dgm:spPr/>
    </dgm:pt>
    <dgm:pt modelId="{C20BA42C-699D-4CFF-9634-46F69DEB686D}" type="pres">
      <dgm:prSet presAssocID="{E0642EEE-0700-41EE-8BE6-D085FFD6DA6B}" presName="composite" presStyleCnt="0"/>
      <dgm:spPr/>
    </dgm:pt>
    <dgm:pt modelId="{7DC28E38-3C89-42C7-B7DC-ED957ADB6826}" type="pres">
      <dgm:prSet presAssocID="{E0642EEE-0700-41EE-8BE6-D085FFD6DA6B}" presName="rect1" presStyleLbl="trAlignAcc1" presStyleIdx="1" presStyleCnt="3" custScaleX="119946" custScaleY="49957" custLinFactNeighborX="1905" custLinFactNeighborY="-54276">
        <dgm:presLayoutVars>
          <dgm:bulletEnabled val="1"/>
        </dgm:presLayoutVars>
      </dgm:prSet>
      <dgm:spPr/>
    </dgm:pt>
    <dgm:pt modelId="{4A350BC8-2AC7-4479-AE5C-1917C4C6A07C}" type="pres">
      <dgm:prSet presAssocID="{E0642EEE-0700-41EE-8BE6-D085FFD6DA6B}" presName="rect2" presStyleLbl="fgImgPlace1" presStyleIdx="1" presStyleCnt="3" custAng="0" custScaleX="59668" custScaleY="53547" custLinFactNeighborX="-45588" custLinFactNeighborY="-4651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415351E7-2AE1-4720-8164-E9E2518349FD}" type="pres">
      <dgm:prSet presAssocID="{54EFE474-559D-475B-BE28-EBF796E432BA}" presName="sibTrans" presStyleCnt="0"/>
      <dgm:spPr/>
    </dgm:pt>
    <dgm:pt modelId="{F054D573-B89B-46E6-AE2E-7F50176D31F9}" type="pres">
      <dgm:prSet presAssocID="{96C9EC34-D340-4FBC-B5B1-32C3207FEDFC}" presName="composite" presStyleCnt="0"/>
      <dgm:spPr/>
    </dgm:pt>
    <dgm:pt modelId="{7BF2D3AB-DEA5-498C-B4D9-861DCA6A8C8E}" type="pres">
      <dgm:prSet presAssocID="{96C9EC34-D340-4FBC-B5B1-32C3207FEDFC}" presName="rect1" presStyleLbl="trAlignAcc1" presStyleIdx="2" presStyleCnt="3" custScaleX="112347" custScaleY="79854" custLinFactNeighborX="594" custLinFactNeighborY="-53479">
        <dgm:presLayoutVars>
          <dgm:bulletEnabled val="1"/>
        </dgm:presLayoutVars>
      </dgm:prSet>
      <dgm:spPr/>
    </dgm:pt>
    <dgm:pt modelId="{2661FB85-3983-4977-A06C-729B9F018998}" type="pres">
      <dgm:prSet presAssocID="{96C9EC34-D340-4FBC-B5B1-32C3207FEDFC}" presName="rect2" presStyleLbl="fgImgPlace1" presStyleIdx="2" presStyleCnt="3" custScaleX="59044" custScaleY="60850" custLinFactNeighborX="-43598" custLinFactNeighborY="-5273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</dgm:ptLst>
  <dgm:cxnLst>
    <dgm:cxn modelId="{9AD3B406-7BFA-446A-A57B-71CF46A620F9}" type="presOf" srcId="{96C9EC34-D340-4FBC-B5B1-32C3207FEDFC}" destId="{7BF2D3AB-DEA5-498C-B4D9-861DCA6A8C8E}" srcOrd="0" destOrd="0" presId="urn:microsoft.com/office/officeart/2008/layout/PictureStrips"/>
    <dgm:cxn modelId="{71098F50-9EC3-4238-A293-A2D8BFE7FA79}" srcId="{6440D197-9F44-4E01-9442-6312A91F7522}" destId="{74B1219D-4C5E-4A14-BBD2-936CE8671894}" srcOrd="0" destOrd="0" parTransId="{55C07687-5D9D-487A-A6F7-8BFE363A74A7}" sibTransId="{A804942B-ECB1-4CE8-B922-A4554EAA9D94}"/>
    <dgm:cxn modelId="{C9FFD77A-7C0E-40EC-A3D9-0F48466179B0}" type="presOf" srcId="{6440D197-9F44-4E01-9442-6312A91F7522}" destId="{CD04DA0C-62DD-4E45-80B4-1CCCE1EB206A}" srcOrd="0" destOrd="0" presId="urn:microsoft.com/office/officeart/2008/layout/PictureStrips"/>
    <dgm:cxn modelId="{69EC2097-5C0F-4744-9E6A-B3440DA82BED}" srcId="{6440D197-9F44-4E01-9442-6312A91F7522}" destId="{E0642EEE-0700-41EE-8BE6-D085FFD6DA6B}" srcOrd="1" destOrd="0" parTransId="{77F60966-7DE3-4D08-8CF0-A9333FF62A51}" sibTransId="{54EFE474-559D-475B-BE28-EBF796E432BA}"/>
    <dgm:cxn modelId="{990424B2-A784-4F51-83B2-E49522D0DDB8}" type="presOf" srcId="{74B1219D-4C5E-4A14-BBD2-936CE8671894}" destId="{F8726916-A773-4E24-9EAB-50901BDEAAFB}" srcOrd="0" destOrd="0" presId="urn:microsoft.com/office/officeart/2008/layout/PictureStrips"/>
    <dgm:cxn modelId="{3071B1C6-F6DA-469E-BD73-24BE486AE96E}" type="presOf" srcId="{E0642EEE-0700-41EE-8BE6-D085FFD6DA6B}" destId="{7DC28E38-3C89-42C7-B7DC-ED957ADB6826}" srcOrd="0" destOrd="0" presId="urn:microsoft.com/office/officeart/2008/layout/PictureStrips"/>
    <dgm:cxn modelId="{95A808ED-09D4-4BE8-A800-C923A2D92461}" srcId="{6440D197-9F44-4E01-9442-6312A91F7522}" destId="{96C9EC34-D340-4FBC-B5B1-32C3207FEDFC}" srcOrd="2" destOrd="0" parTransId="{F8813999-F9BD-477D-BDEA-2C335AA4D885}" sibTransId="{35B1CE38-614D-41C8-A6B4-30B5367ADDBC}"/>
    <dgm:cxn modelId="{678350A1-B91F-40AC-B852-B1D87259FA93}" type="presParOf" srcId="{CD04DA0C-62DD-4E45-80B4-1CCCE1EB206A}" destId="{EDC9A571-ADC5-468C-A7EA-0FC62A16E6A1}" srcOrd="0" destOrd="0" presId="urn:microsoft.com/office/officeart/2008/layout/PictureStrips"/>
    <dgm:cxn modelId="{1A335FC4-6EF7-4A5D-8FBE-3755FF4F2A9C}" type="presParOf" srcId="{EDC9A571-ADC5-468C-A7EA-0FC62A16E6A1}" destId="{F8726916-A773-4E24-9EAB-50901BDEAAFB}" srcOrd="0" destOrd="0" presId="urn:microsoft.com/office/officeart/2008/layout/PictureStrips"/>
    <dgm:cxn modelId="{FB00E7C2-EB36-4113-92C7-C0A914BAD934}" type="presParOf" srcId="{EDC9A571-ADC5-468C-A7EA-0FC62A16E6A1}" destId="{EC4E9A88-C040-4855-A548-5503D6FAA179}" srcOrd="1" destOrd="0" presId="urn:microsoft.com/office/officeart/2008/layout/PictureStrips"/>
    <dgm:cxn modelId="{1224326A-4A7C-4DE4-A051-5B06BF021FAC}" type="presParOf" srcId="{CD04DA0C-62DD-4E45-80B4-1CCCE1EB206A}" destId="{CFF7D669-ECAD-41B2-B229-FBEEF781F849}" srcOrd="1" destOrd="0" presId="urn:microsoft.com/office/officeart/2008/layout/PictureStrips"/>
    <dgm:cxn modelId="{15F35327-3969-47E3-A719-B37C7D7ABFAB}" type="presParOf" srcId="{CD04DA0C-62DD-4E45-80B4-1CCCE1EB206A}" destId="{C20BA42C-699D-4CFF-9634-46F69DEB686D}" srcOrd="2" destOrd="0" presId="urn:microsoft.com/office/officeart/2008/layout/PictureStrips"/>
    <dgm:cxn modelId="{A46E91B6-8C70-470F-9F67-ED1410A52831}" type="presParOf" srcId="{C20BA42C-699D-4CFF-9634-46F69DEB686D}" destId="{7DC28E38-3C89-42C7-B7DC-ED957ADB6826}" srcOrd="0" destOrd="0" presId="urn:microsoft.com/office/officeart/2008/layout/PictureStrips"/>
    <dgm:cxn modelId="{DFAFA677-1787-4AE9-91A6-6ECE5A6598BA}" type="presParOf" srcId="{C20BA42C-699D-4CFF-9634-46F69DEB686D}" destId="{4A350BC8-2AC7-4479-AE5C-1917C4C6A07C}" srcOrd="1" destOrd="0" presId="urn:microsoft.com/office/officeart/2008/layout/PictureStrips"/>
    <dgm:cxn modelId="{05D1B798-C187-44DC-ADC8-430A234BF101}" type="presParOf" srcId="{CD04DA0C-62DD-4E45-80B4-1CCCE1EB206A}" destId="{415351E7-2AE1-4720-8164-E9E2518349FD}" srcOrd="3" destOrd="0" presId="urn:microsoft.com/office/officeart/2008/layout/PictureStrips"/>
    <dgm:cxn modelId="{3067B989-24E4-4E1A-B71D-E5C2D1C5188B}" type="presParOf" srcId="{CD04DA0C-62DD-4E45-80B4-1CCCE1EB206A}" destId="{F054D573-B89B-46E6-AE2E-7F50176D31F9}" srcOrd="4" destOrd="0" presId="urn:microsoft.com/office/officeart/2008/layout/PictureStrips"/>
    <dgm:cxn modelId="{104B17FE-6211-4BD0-89C3-9F69E20064F4}" type="presParOf" srcId="{F054D573-B89B-46E6-AE2E-7F50176D31F9}" destId="{7BF2D3AB-DEA5-498C-B4D9-861DCA6A8C8E}" srcOrd="0" destOrd="0" presId="urn:microsoft.com/office/officeart/2008/layout/PictureStrips"/>
    <dgm:cxn modelId="{C9E30DD7-00C9-4806-9AEF-CE2B496C9E70}" type="presParOf" srcId="{F054D573-B89B-46E6-AE2E-7F50176D31F9}" destId="{2661FB85-3983-4977-A06C-729B9F01899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726916-A773-4E24-9EAB-50901BDEAAFB}">
      <dsp:nvSpPr>
        <dsp:cNvPr id="0" name=""/>
        <dsp:cNvSpPr/>
      </dsp:nvSpPr>
      <dsp:spPr>
        <a:xfrm>
          <a:off x="89339" y="837751"/>
          <a:ext cx="4614615" cy="68462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28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1.1 Трудности устной речи у иностранцев</a:t>
          </a:r>
        </a:p>
      </dsp:txBody>
      <dsp:txXfrm>
        <a:off x="89339" y="837751"/>
        <a:ext cx="4614615" cy="684624"/>
      </dsp:txXfrm>
    </dsp:sp>
    <dsp:sp modelId="{EC4E9A88-C040-4855-A548-5503D6FAA179}">
      <dsp:nvSpPr>
        <dsp:cNvPr id="0" name=""/>
        <dsp:cNvSpPr/>
      </dsp:nvSpPr>
      <dsp:spPr>
        <a:xfrm>
          <a:off x="3" y="649054"/>
          <a:ext cx="529323" cy="855316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28E38-3C89-42C7-B7DC-ED957ADB6826}">
      <dsp:nvSpPr>
        <dsp:cNvPr id="0" name=""/>
        <dsp:cNvSpPr/>
      </dsp:nvSpPr>
      <dsp:spPr>
        <a:xfrm>
          <a:off x="33266" y="1707275"/>
          <a:ext cx="4670688" cy="607913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28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1.2 Речевой этикет и народные обычаи в разных странах</a:t>
          </a:r>
        </a:p>
      </dsp:txBody>
      <dsp:txXfrm>
        <a:off x="33266" y="1707275"/>
        <a:ext cx="4670688" cy="607913"/>
      </dsp:txXfrm>
    </dsp:sp>
    <dsp:sp modelId="{4A350BC8-2AC7-4479-AE5C-1917C4C6A07C}">
      <dsp:nvSpPr>
        <dsp:cNvPr id="0" name=""/>
        <dsp:cNvSpPr/>
      </dsp:nvSpPr>
      <dsp:spPr>
        <a:xfrm>
          <a:off x="26184" y="1589933"/>
          <a:ext cx="508258" cy="68417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F2D3AB-DEA5-498C-B4D9-861DCA6A8C8E}">
      <dsp:nvSpPr>
        <dsp:cNvPr id="0" name=""/>
        <dsp:cNvSpPr/>
      </dsp:nvSpPr>
      <dsp:spPr>
        <a:xfrm>
          <a:off x="187715" y="2512384"/>
          <a:ext cx="4374784" cy="971721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228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1.3 </a:t>
          </a:r>
          <a:r>
            <a:rPr lang="ru-RU" sz="2000" kern="1200" dirty="0"/>
            <a:t>Формы приветствия в русском языке</a:t>
          </a:r>
        </a:p>
      </dsp:txBody>
      <dsp:txXfrm>
        <a:off x="187715" y="2512384"/>
        <a:ext cx="4374784" cy="971721"/>
      </dsp:txXfrm>
    </dsp:sp>
    <dsp:sp modelId="{2661FB85-3983-4977-A06C-729B9F018998}">
      <dsp:nvSpPr>
        <dsp:cNvPr id="0" name=""/>
        <dsp:cNvSpPr/>
      </dsp:nvSpPr>
      <dsp:spPr>
        <a:xfrm>
          <a:off x="45792" y="2441118"/>
          <a:ext cx="502943" cy="777490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199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723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1277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632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719528" y="1825625"/>
            <a:ext cx="5087912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59709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977" y="765358"/>
            <a:ext cx="491667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1976" y="4589463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449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3367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724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3188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855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819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666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682" y="457201"/>
            <a:ext cx="4774706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641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2" y="987425"/>
            <a:ext cx="474472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046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8" y="365125"/>
            <a:ext cx="5087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unset" dir="t"/>
            </a:scene3d>
            <a:sp3d extrusionH="57150" contourW="12700" prstMaterial="metal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8" y="1825625"/>
            <a:ext cx="50879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457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CC99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online.fliphtml5.com/fkpwo/tiau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knigogid.ru/books/1163992-rechevoy-etiket-i-kultura-obscheniya" TargetMode="External"/><Relationship Id="rId7" Type="http://schemas.openxmlformats.org/officeDocument/2006/relationships/image" Target="../media/image16.png"/><Relationship Id="rId2" Type="http://schemas.openxmlformats.org/officeDocument/2006/relationships/hyperlink" Target="https://www.litmir.me/br/?b=55643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online.fliphtml5.com/fkpwo/tiau/" TargetMode="External"/><Relationship Id="rId5" Type="http://schemas.openxmlformats.org/officeDocument/2006/relationships/image" Target="../media/image27.jpeg"/><Relationship Id="rId4" Type="http://schemas.openxmlformats.org/officeDocument/2006/relationships/hyperlink" Target="https://easyen.ru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891971" y="665163"/>
            <a:ext cx="4933696" cy="2992438"/>
          </a:xfrm>
        </p:spPr>
        <p:txBody>
          <a:bodyPr>
            <a:normAutofit fontScale="90000"/>
          </a:bodyPr>
          <a:lstStyle/>
          <a:p>
            <a:pPr marR="749300">
              <a:lnSpc>
                <a:spcPct val="107000"/>
              </a:lnSpc>
              <a:spcAft>
                <a:spcPts val="800"/>
              </a:spcAft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ВСЕРОССИЙСКИЙ КОНКУРС ОБРАЗОВАТЕЈЊНЫХ ПРОЕКТОВ НА РУССКОМ ЯЗЫКЕ 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СРЕДИ ДЕТЕЙ - МИГРАНТОВ</a:t>
            </a:r>
            <a:b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CC99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«ПО-РУССКИ РЕАЛЬНО И ВИРТУАЛЬНО»</a:t>
            </a: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679706" y="2446222"/>
            <a:ext cx="4692933" cy="3601649"/>
          </a:xfrm>
        </p:spPr>
        <p:txBody>
          <a:bodyPr>
            <a:norm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Номинация № 3</a:t>
            </a:r>
          </a:p>
          <a:p>
            <a:r>
              <a:rPr lang="ru-RU" b="1" dirty="0">
                <a:solidFill>
                  <a:schemeClr val="accent1"/>
                </a:solidFill>
              </a:rPr>
              <a:t>«Виртуальный дружеский русский»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endParaRPr lang="ru-RU" sz="24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lnSpc>
                <a:spcPct val="100000"/>
              </a:lnSpc>
            </a:pPr>
            <a:endParaRPr lang="ru-RU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95284AC-29A2-43DD-9F08-068C37166829}"/>
              </a:ext>
            </a:extLst>
          </p:cNvPr>
          <p:cNvSpPr/>
          <p:nvPr/>
        </p:nvSpPr>
        <p:spPr>
          <a:xfrm>
            <a:off x="974203" y="4547491"/>
            <a:ext cx="434618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solidFill>
                  <a:schemeClr val="accent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«Формулы речевого этикета в ситуации приветствия»</a:t>
            </a:r>
            <a:endParaRPr lang="ru-RU" sz="2800" b="0" cap="none" spc="0" dirty="0">
              <a:ln w="0"/>
              <a:solidFill>
                <a:schemeClr val="accent5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960194C-CBA8-491E-A55F-5F1D9F2D73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334" y="929033"/>
            <a:ext cx="1557332" cy="138499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8429FD-512B-49D9-944F-E7BCA30B1D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02956" y="333992"/>
            <a:ext cx="1402202" cy="13778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E53AEE-C804-4996-8B22-A40CB01A151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84448" y="938720"/>
            <a:ext cx="1615580" cy="13656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DBABAE-6086-45D9-A1BD-723F89F59CCD}"/>
              </a:ext>
            </a:extLst>
          </p:cNvPr>
          <p:cNvSpPr txBox="1"/>
          <p:nvPr/>
        </p:nvSpPr>
        <p:spPr>
          <a:xfrm>
            <a:off x="7404410" y="2483610"/>
            <a:ext cx="377613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Выполнил: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Тулкинжонов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Салмон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ученик 8 «Б» класса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lvl="0" algn="r">
              <a:spcBef>
                <a:spcPts val="1000"/>
              </a:spcBef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МБОУ-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Верх-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Тулинской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СОШ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№14</a:t>
            </a:r>
          </a:p>
          <a:p>
            <a:pPr lvl="0" algn="r">
              <a:spcBef>
                <a:spcPts val="1000"/>
              </a:spcBef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Новосибирского района Новосибирской области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Руководитель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Брем Нина Юрьевна,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учитель русского  языка и литературы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46B76F-41DA-4010-92C8-758D3030672D}"/>
              </a:ext>
            </a:extLst>
          </p:cNvPr>
          <p:cNvSpPr txBox="1"/>
          <p:nvPr/>
        </p:nvSpPr>
        <p:spPr>
          <a:xfrm>
            <a:off x="7058721" y="5919279"/>
            <a:ext cx="3947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НОВОСИБИРСК, 2021</a:t>
            </a:r>
            <a:r>
              <a:rPr lang="ru-RU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1800" dirty="0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8980E7-5112-490C-A529-FAFF38EB1C88}"/>
              </a:ext>
            </a:extLst>
          </p:cNvPr>
          <p:cNvSpPr txBox="1"/>
          <p:nvPr/>
        </p:nvSpPr>
        <p:spPr>
          <a:xfrm>
            <a:off x="1214843" y="3775166"/>
            <a:ext cx="4127865" cy="705394"/>
          </a:xfrm>
          <a:prstGeom prst="rect">
            <a:avLst/>
          </a:prstGeom>
          <a:noFill/>
        </p:spPr>
        <p:txBody>
          <a:bodyPr wrap="square" rtlCol="0">
            <a:prstTxWarp prst="textWave2">
              <a:avLst>
                <a:gd name="adj1" fmla="val 14444"/>
                <a:gd name="adj2" fmla="val 19"/>
              </a:avLst>
            </a:prstTxWarp>
            <a:spAutoFit/>
          </a:bodyPr>
          <a:lstStyle/>
          <a:p>
            <a:r>
              <a:rPr lang="ru-RU" dirty="0"/>
              <a:t>Тема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755927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Нарушением вежливости со стороны участника процессии по отношению к другим ее участникам было бы стремление занять место более высокого ранга, чем ему положено. Со стороны встречного невежливым было бы приветствовать членов семьи не в том порядке, который соответствует общим представлениям о первенстве и отражен в структуре процессии. Недопустимо вначале обменяться рукопожатием с младшим братом и лишь затем - со старшим. Наконец, с обеих сторон было бы невежливым выбрать такую форму приветствия, которая отводила бы приветствуемому менее высокую роль, чем та, на которую он может претендовать.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[3]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25550" y="457201"/>
            <a:ext cx="4500889" cy="564379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Первым номером обозначен здесь старший брат, соответственно пятым номером - младший. Любой человек, встретивший процессию, если ему были известны особенности национального этикета, легко, даже не будучи знаком со всеми членами семьи, определял по их положению относительную важность каждого и знал, в каком порядке следует приветствовать членов процессии.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Что было бы в данном случае нарушением вежливости?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861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749A30-0FC8-469F-BC6F-9AA3FDDB4C3F}"/>
              </a:ext>
            </a:extLst>
          </p:cNvPr>
          <p:cNvSpPr txBox="1"/>
          <p:nvPr/>
        </p:nvSpPr>
        <p:spPr>
          <a:xfrm>
            <a:off x="669073" y="412594"/>
            <a:ext cx="500689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Англии не принято громко говорить,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жестикулировать, да и вообще показывать свои чувства. В разговоре избегают категорических утверждений, обычно употребляя выражения «мне кажется», «я полагаю», «мне думается», часто заканчивают предложения сочетаниями «не правда ли?», «не так ли?».</a:t>
            </a:r>
          </a:p>
          <a:p>
            <a:pPr algn="just"/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А. Леонтьев </a:t>
            </a:r>
            <a:r>
              <a:rPr lang="en-US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[2] 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Облачко с текстом: прямоугольное 4">
            <a:extLst>
              <a:ext uri="{FF2B5EF4-FFF2-40B4-BE49-F238E27FC236}">
                <a16:creationId xmlns:a16="http://schemas.microsoft.com/office/drawing/2014/main" id="{22E828B1-AE49-4EFB-97E7-009AFCB59124}"/>
              </a:ext>
            </a:extLst>
          </p:cNvPr>
          <p:cNvSpPr/>
          <p:nvPr/>
        </p:nvSpPr>
        <p:spPr>
          <a:xfrm>
            <a:off x="903249" y="3583086"/>
            <a:ext cx="4404731" cy="1289998"/>
          </a:xfrm>
          <a:prstGeom prst="wedgeRectCallout">
            <a:avLst>
              <a:gd name="adj1" fmla="val -27161"/>
              <a:gd name="adj2" fmla="val 7183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Что я вижу на практике?</a:t>
            </a:r>
          </a:p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Как сейчас говорят в России?</a:t>
            </a:r>
          </a:p>
        </p:txBody>
      </p:sp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867B6800-F34C-402E-879B-CB275484C7EC}"/>
              </a:ext>
            </a:extLst>
          </p:cNvPr>
          <p:cNvSpPr/>
          <p:nvPr/>
        </p:nvSpPr>
        <p:spPr>
          <a:xfrm>
            <a:off x="6534615" y="3846396"/>
            <a:ext cx="4754136" cy="2242378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Здравствуйте, доброе утро, добрый день, приветствую Вас, добро пожаловать, спаси Бог, Бог в помощь, сил вам,  моё почтение, здравия желаю, привет, здорово, салют, хай…..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E29733-0F1C-4DF8-9F53-F66FEDF35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569" y="575759"/>
            <a:ext cx="3700221" cy="3101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8B7518-23A3-4529-A190-967D830AF4DD}"/>
              </a:ext>
            </a:extLst>
          </p:cNvPr>
          <p:cNvSpPr txBox="1"/>
          <p:nvPr/>
        </p:nvSpPr>
        <p:spPr>
          <a:xfrm>
            <a:off x="1017549" y="5519854"/>
            <a:ext cx="408227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/>
              <a:t>1.3 Формулы русского приветствия</a:t>
            </a:r>
          </a:p>
        </p:txBody>
      </p:sp>
    </p:spTree>
    <p:extLst>
      <p:ext uri="{BB962C8B-B14F-4D97-AF65-F5344CB8AC3E}">
        <p14:creationId xmlns:p14="http://schemas.microsoft.com/office/powerpoint/2010/main" val="1330641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13EBE66E-D8CE-47D8-A7D8-0E2E42A6F27F}"/>
              </a:ext>
            </a:extLst>
          </p:cNvPr>
          <p:cNvSpPr/>
          <p:nvPr/>
        </p:nvSpPr>
        <p:spPr>
          <a:xfrm>
            <a:off x="2129246" y="3605349"/>
            <a:ext cx="3735977" cy="205086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D6748C-BD70-495A-AA0E-A394575DB5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486" y="1667434"/>
            <a:ext cx="4814263" cy="311357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0156" y="457200"/>
            <a:ext cx="3801869" cy="936702"/>
          </a:xfrm>
        </p:spPr>
        <p:txBody>
          <a:bodyPr>
            <a:normAutofit fontScale="90000"/>
          </a:bodyPr>
          <a:lstStyle/>
          <a:p>
            <a:b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22514" y="548641"/>
            <a:ext cx="5058825" cy="5417262"/>
          </a:xfrm>
        </p:spPr>
        <p:txBody>
          <a:bodyPr>
            <a:normAutofit/>
          </a:bodyPr>
          <a:lstStyle/>
          <a:p>
            <a:r>
              <a:rPr lang="ru-RU" sz="2400" dirty="0"/>
              <a:t>1.4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57785A-A979-43F2-8557-FBCF631B524E}"/>
              </a:ext>
            </a:extLst>
          </p:cNvPr>
          <p:cNvSpPr/>
          <p:nvPr/>
        </p:nvSpPr>
        <p:spPr>
          <a:xfrm>
            <a:off x="1631795" y="601237"/>
            <a:ext cx="299596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Практическая часть</a:t>
            </a:r>
          </a:p>
        </p:txBody>
      </p:sp>
      <p:sp>
        <p:nvSpPr>
          <p:cNvPr id="8" name="Облачко с текстом: прямоугольное со скругленными углами 7">
            <a:extLst>
              <a:ext uri="{FF2B5EF4-FFF2-40B4-BE49-F238E27FC236}">
                <a16:creationId xmlns:a16="http://schemas.microsoft.com/office/drawing/2014/main" id="{DA9A920F-DF31-4491-A7A5-BFDCD80F76A8}"/>
              </a:ext>
            </a:extLst>
          </p:cNvPr>
          <p:cNvSpPr/>
          <p:nvPr/>
        </p:nvSpPr>
        <p:spPr>
          <a:xfrm>
            <a:off x="744583" y="1084216"/>
            <a:ext cx="4911634" cy="2207623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/>
              <a:t>Города, в которых я жил в России, выделены на карте? В </a:t>
            </a:r>
            <a:r>
              <a:rPr lang="en-US" sz="2000" dirty="0" err="1"/>
              <a:t>Instagram</a:t>
            </a:r>
            <a:r>
              <a:rPr lang="en-US" sz="2000" dirty="0"/>
              <a:t> </a:t>
            </a:r>
            <a:r>
              <a:rPr lang="ru-RU" sz="2000" dirty="0"/>
              <a:t>я даю ссылку на</a:t>
            </a:r>
            <a:r>
              <a:rPr lang="en-US" sz="2000" dirty="0"/>
              <a:t> </a:t>
            </a:r>
            <a:r>
              <a:rPr lang="ru-RU" sz="2000" dirty="0"/>
              <a:t>публикацию листающегося календаря </a:t>
            </a:r>
            <a:r>
              <a:rPr lang="ru-RU" sz="1400" dirty="0"/>
              <a:t>«</a:t>
            </a:r>
            <a:r>
              <a:rPr lang="ru-RU" sz="14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Взгляните на Землю  с  любовью…». </a:t>
            </a:r>
            <a:r>
              <a:rPr lang="ru-RU" sz="2000" dirty="0"/>
              <a:t>Надеюсь, что мои  родные,  учителя,  друзья  увидят мою работу и край, в котором я живу.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E14217C-E94A-4BBE-861B-189994D827DB}"/>
              </a:ext>
            </a:extLst>
          </p:cNvPr>
          <p:cNvSpPr/>
          <p:nvPr/>
        </p:nvSpPr>
        <p:spPr>
          <a:xfrm>
            <a:off x="2821576" y="3892730"/>
            <a:ext cx="2756263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Мы помним, что я хочу познакомить вас с календарём. </a:t>
            </a:r>
          </a:p>
          <a:p>
            <a:pPr algn="ctr"/>
            <a:r>
              <a:rPr lang="ru-RU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Начинаем с приветствия!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749FC9-B46D-48E2-B51E-EBE0BB72FB4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" r="1118"/>
          <a:stretch>
            <a:fillRect/>
          </a:stretch>
        </p:blipFill>
        <p:spPr>
          <a:xfrm>
            <a:off x="973615" y="4536703"/>
            <a:ext cx="1395122" cy="1433023"/>
          </a:xfrm>
        </p:spPr>
      </p:pic>
    </p:spTree>
    <p:extLst>
      <p:ext uri="{BB962C8B-B14F-4D97-AF65-F5344CB8AC3E}">
        <p14:creationId xmlns:p14="http://schemas.microsoft.com/office/powerpoint/2010/main" val="3154710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92459" y="568712"/>
            <a:ext cx="4371278" cy="1193181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вежливости и невежливости есть многочисленные степени и оттенки</a:t>
            </a:r>
            <a:endParaRPr lang="ru-RU" sz="2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858644" y="2018370"/>
            <a:ext cx="4995746" cy="4270917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русском языке они обозначаются такими словами, как:  </a:t>
            </a:r>
            <a:r>
              <a:rPr lang="ru-RU" sz="20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вежливо, невежливо, корректно, учтиво, галантно, заносчиво, высокомерно, грубо, спесиво, манерно, церемонно</a:t>
            </a:r>
            <a:r>
              <a:rPr lang="ru-RU" sz="2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ru-RU" sz="200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/>
              <a:t>  Умный не говорит, невежда не дает </a:t>
            </a:r>
          </a:p>
          <a:p>
            <a:r>
              <a:rPr lang="ru-RU" sz="2000" dirty="0"/>
              <a:t>                                                     говорить.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Язык - один, уха - два, раз скажи, два раза послушай.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Сердечное слово до сердца доходит.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/>
              <a:t> Доброе слово дом построит а злое разрушит.</a:t>
            </a:r>
          </a:p>
          <a:p>
            <a:r>
              <a:rPr lang="ru-RU" sz="2000" dirty="0"/>
              <a:t>                                                                          </a:t>
            </a:r>
            <a:r>
              <a:rPr lang="en-US" sz="2000" dirty="0"/>
              <a:t>[1]</a:t>
            </a:r>
            <a:endParaRPr lang="ru-RU" sz="2000" dirty="0"/>
          </a:p>
          <a:p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3D637A-BB6F-46DA-9BD4-F6473616AD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446" r="2446"/>
          <a:stretch>
            <a:fillRect/>
          </a:stretch>
        </p:blipFill>
        <p:spPr>
          <a:xfrm>
            <a:off x="6359642" y="568712"/>
            <a:ext cx="5124169" cy="52633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82EFC0-7B9C-47EA-B114-A2FCBF4F3CE5}"/>
              </a:ext>
            </a:extLst>
          </p:cNvPr>
          <p:cNvSpPr txBox="1"/>
          <p:nvPr/>
        </p:nvSpPr>
        <p:spPr>
          <a:xfrm>
            <a:off x="10496086" y="5832088"/>
            <a:ext cx="6105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[1]</a:t>
            </a:r>
          </a:p>
        </p:txBody>
      </p:sp>
    </p:spTree>
    <p:extLst>
      <p:ext uri="{BB962C8B-B14F-4D97-AF65-F5344CB8AC3E}">
        <p14:creationId xmlns:p14="http://schemas.microsoft.com/office/powerpoint/2010/main" val="1050698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00440" y="365126"/>
            <a:ext cx="4995778" cy="1395020"/>
          </a:xfrm>
        </p:spPr>
        <p:txBody>
          <a:bodyPr>
            <a:normAutofit/>
          </a:bodyPr>
          <a:lstStyle/>
          <a:p>
            <a:b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3"/>
          </p:nvPr>
        </p:nvSpPr>
        <p:spPr>
          <a:xfrm>
            <a:off x="895783" y="2538833"/>
            <a:ext cx="4723945" cy="12458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Приветствую вас! 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(несколько архаическое, с оттенком торжественности, уместное в официальной обстановке);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ACE68-F5E5-4012-8ED9-C8E3E631A708}"/>
              </a:ext>
            </a:extLst>
          </p:cNvPr>
          <p:cNvSpPr txBox="1"/>
          <p:nvPr/>
        </p:nvSpPr>
        <p:spPr>
          <a:xfrm>
            <a:off x="6484924" y="4574562"/>
            <a:ext cx="5257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DCCD22-A79D-4D4F-825F-216B35D3647F}"/>
              </a:ext>
            </a:extLst>
          </p:cNvPr>
          <p:cNvSpPr txBox="1"/>
          <p:nvPr/>
        </p:nvSpPr>
        <p:spPr>
          <a:xfrm>
            <a:off x="895782" y="599841"/>
            <a:ext cx="4875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Здравствуй! Здравствуйте!</a:t>
            </a:r>
          </a:p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день! Доброе утро! Добрый вечер!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(стилистически нейтральные, уместные в любой обстановке и при различном характере отношений между общающимися);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9063EA-7E4A-432C-B724-214B42562FA5}"/>
              </a:ext>
            </a:extLst>
          </p:cNvPr>
          <p:cNvSpPr txBox="1"/>
          <p:nvPr/>
        </p:nvSpPr>
        <p:spPr>
          <a:xfrm>
            <a:off x="895782" y="3784705"/>
            <a:ext cx="47239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Привет! Салют! 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(разговорные, фамильярные, уместные в неофициальной обстановке, при наличии неофициальных отношений между говорящими);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05FAF-1084-467C-96E7-7527DE644503}"/>
              </a:ext>
            </a:extLst>
          </p:cNvPr>
          <p:cNvSpPr txBox="1"/>
          <p:nvPr/>
        </p:nvSpPr>
        <p:spPr>
          <a:xfrm>
            <a:off x="3093182" y="5534126"/>
            <a:ext cx="2408662" cy="37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solidFill>
                  <a:srgbClr val="C00000"/>
                </a:solidFill>
              </a:rPr>
              <a:t>Справка из интернет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15BED0-299A-411E-9A83-EF15C3FBAB37}"/>
              </a:ext>
            </a:extLst>
          </p:cNvPr>
          <p:cNvSpPr txBox="1"/>
          <p:nvPr/>
        </p:nvSpPr>
        <p:spPr>
          <a:xfrm>
            <a:off x="6300440" y="599841"/>
            <a:ext cx="4875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Обращение к моим родным в Андижане</a:t>
            </a:r>
          </a:p>
          <a:p>
            <a:r>
              <a:rPr lang="en-US" sz="1600" i="1" dirty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  <a:hlinkClick r:id="rId4"/>
              </a:rPr>
              <a:t>https://online.fliphtml5.com/fkpwo/tiau/</a:t>
            </a:r>
            <a:endParaRPr lang="ru-RU" sz="1600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endParaRPr lang="ru-RU" sz="1600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endParaRPr lang="ru-RU" sz="1200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3" name="WhatsApp Video 2021-11-26 at 22.51.38">
            <a:hlinkClick r:id="" action="ppaction://media"/>
            <a:extLst>
              <a:ext uri="{FF2B5EF4-FFF2-40B4-BE49-F238E27FC236}">
                <a16:creationId xmlns:a16="http://schemas.microsoft.com/office/drawing/2014/main" id="{9A252174-F481-472C-AD92-F57973F430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660888" y="1647415"/>
            <a:ext cx="2491175" cy="4529548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165CA6-511D-4442-ADCE-6A95285B0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6966" y="5309358"/>
            <a:ext cx="8286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94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84924" y="669072"/>
            <a:ext cx="4811294" cy="1091073"/>
          </a:xfrm>
        </p:spPr>
        <p:txBody>
          <a:bodyPr>
            <a:normAutofit/>
          </a:bodyPr>
          <a:lstStyle/>
          <a:p>
            <a:r>
              <a:rPr lang="ru-RU" sz="1800" i="1" dirty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Обращение к одноклассникам и учителям</a:t>
            </a:r>
            <a:br>
              <a:rPr lang="ru-RU" sz="1800" i="1" dirty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</a:br>
            <a:b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3"/>
          </p:nvPr>
        </p:nvSpPr>
        <p:spPr>
          <a:xfrm>
            <a:off x="983132" y="3288115"/>
            <a:ext cx="4777587" cy="25248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i="1" dirty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Обращение к брату:</a:t>
            </a:r>
          </a:p>
          <a:p>
            <a:pPr>
              <a:buFontTx/>
              <a:buChar char="-"/>
            </a:pPr>
            <a:r>
              <a:rPr lang="ru-RU" sz="2000" b="1" i="1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Здравствуй, братишка! </a:t>
            </a:r>
            <a:r>
              <a:rPr lang="ru-RU" sz="2000" i="1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Я хочу, чтобы ты посмотрел мой проект. Я писал этот проект на Всероссийский конкурс, а больше для себя. Просто, чтобы была память. Я увлёкся этим делом. Прикинь, я занимаюсь наукой! И мне кажется, что у меня что-то получается…</a:t>
            </a:r>
          </a:p>
          <a:p>
            <a:pPr>
              <a:buFontTx/>
              <a:buChar char="-"/>
            </a:pPr>
            <a:endParaRPr lang="ru-RU" sz="2000" i="1" dirty="0">
              <a:latin typeface="Times New Roman" pitchFamily="18" charset="0"/>
              <a:ea typeface="Gungsuh" panose="02030600000101010101" pitchFamily="18" charset="-127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ACE68-F5E5-4012-8ED9-C8E3E631A708}"/>
              </a:ext>
            </a:extLst>
          </p:cNvPr>
          <p:cNvSpPr txBox="1"/>
          <p:nvPr/>
        </p:nvSpPr>
        <p:spPr>
          <a:xfrm>
            <a:off x="6484924" y="4607302"/>
            <a:ext cx="5257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</a:t>
            </a:r>
          </a:p>
        </p:txBody>
      </p:sp>
      <p:pic>
        <p:nvPicPr>
          <p:cNvPr id="2" name="WhatsApp Video 2021-11-27 at 11.52.52">
            <a:hlinkClick r:id="" action="ppaction://media"/>
            <a:extLst>
              <a:ext uri="{FF2B5EF4-FFF2-40B4-BE49-F238E27FC236}">
                <a16:creationId xmlns:a16="http://schemas.microsoft.com/office/drawing/2014/main" id="{C7C5B8A1-2589-4EA5-B28E-D4F837E07F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2538" y="1338263"/>
            <a:ext cx="2606675" cy="4738687"/>
          </a:xfrm>
        </p:spPr>
      </p:pic>
      <p:sp>
        <p:nvSpPr>
          <p:cNvPr id="13" name="Объект 6">
            <a:extLst>
              <a:ext uri="{FF2B5EF4-FFF2-40B4-BE49-F238E27FC236}">
                <a16:creationId xmlns:a16="http://schemas.microsoft.com/office/drawing/2014/main" id="{A75D2F29-862F-40E2-9496-5E5CDD32034E}"/>
              </a:ext>
            </a:extLst>
          </p:cNvPr>
          <p:cNvSpPr txBox="1">
            <a:spLocks/>
          </p:cNvSpPr>
          <p:nvPr/>
        </p:nvSpPr>
        <p:spPr>
          <a:xfrm>
            <a:off x="983132" y="869795"/>
            <a:ext cx="4855965" cy="2526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i="1" dirty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Обращение к родителям: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2000" i="1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- </a:t>
            </a:r>
            <a:r>
              <a:rPr lang="ru-RU" sz="2000" b="1" i="1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Здравствуй, отец! </a:t>
            </a:r>
            <a:r>
              <a:rPr lang="ru-RU" sz="2000" i="1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Я  закончил работу над своим проектом. Я хочу, чтобы вы с мамой посмотрели его и оценили. Надеюсь, что он вам понравится. Скажите, пожалуйста, своё мнение. Может быть, нужно что-то изменить?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894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00440" y="365126"/>
            <a:ext cx="4995778" cy="1395020"/>
          </a:xfrm>
        </p:spPr>
        <p:txBody>
          <a:bodyPr>
            <a:normAutofit/>
          </a:bodyPr>
          <a:lstStyle/>
          <a:p>
            <a:b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ACE68-F5E5-4012-8ED9-C8E3E631A708}"/>
              </a:ext>
            </a:extLst>
          </p:cNvPr>
          <p:cNvSpPr txBox="1"/>
          <p:nvPr/>
        </p:nvSpPr>
        <p:spPr>
          <a:xfrm>
            <a:off x="6484924" y="4607302"/>
            <a:ext cx="5257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1AF6DC-B961-4715-AAE4-2222508B4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680" y="849086"/>
            <a:ext cx="4807131" cy="5499462"/>
          </a:xfrm>
        </p:spPr>
        <p:txBody>
          <a:bodyPr>
            <a:normAutofit fontScale="92500" lnSpcReduction="20000"/>
          </a:bodyPr>
          <a:lstStyle/>
          <a:p>
            <a:r>
              <a:rPr lang="ru-RU" sz="2000" dirty="0">
                <a:solidFill>
                  <a:srgbClr val="00B050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Лирические отступления </a:t>
            </a:r>
          </a:p>
          <a:p>
            <a:pPr marL="0" indent="0">
              <a:buNone/>
            </a:pPr>
            <a:r>
              <a:rPr lang="ru-RU" sz="2200" b="1" i="1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Добрый день</a:t>
            </a:r>
            <a:r>
              <a:rPr lang="ru-RU" sz="2200" i="1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 всем,  кто  со мной работал  и всем, кто нашёл время меня послушать! </a:t>
            </a:r>
            <a:r>
              <a:rPr lang="ru-RU" sz="2200" b="1" i="1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Сил вам! </a:t>
            </a:r>
          </a:p>
          <a:p>
            <a:pPr marL="0" indent="0"/>
            <a:r>
              <a:rPr lang="ru-RU" sz="2200" i="1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Мой проект подходит к завершению. Ура! Мне кажется, что что-то получилось. Я ещё сам не понял ЧТО! Но этот проект заставил меня на многое посмотреть по-новому.   </a:t>
            </a:r>
          </a:p>
          <a:p>
            <a:pPr marL="0" indent="0"/>
            <a:r>
              <a:rPr lang="ru-RU" sz="2200" i="1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 Я устал. Хочется спать! Но как только я приду домой, я снова возьмусь за проект.</a:t>
            </a:r>
          </a:p>
          <a:p>
            <a:pPr marL="0" indent="0">
              <a:buNone/>
            </a:pPr>
            <a:r>
              <a:rPr lang="ru-RU" sz="2200" i="1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 - Зачем он мне нужен? Мне приятно видеть здесь свои фотографии, свой труд… </a:t>
            </a:r>
          </a:p>
          <a:p>
            <a:pPr marL="0" indent="0">
              <a:buNone/>
            </a:pPr>
            <a:r>
              <a:rPr lang="ru-RU" sz="2200" i="1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- Буду ли я вежливее, изучив формы русских приветствий? Меня пока не это волнует…  Больше всего меня волнует, будет ли это ВАМ  интересно, ведь мне-то было интересно! </a:t>
            </a:r>
          </a:p>
          <a:p>
            <a:pPr marL="0" indent="0">
              <a:buNone/>
            </a:pPr>
            <a:endParaRPr lang="ru-RU" sz="2000" i="1" dirty="0">
              <a:latin typeface="Times New Roman" pitchFamily="18" charset="0"/>
              <a:ea typeface="Gungsuh" panose="02030600000101010101" pitchFamily="18" charset="-127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>
              <a:latin typeface="Times New Roman" pitchFamily="18" charset="0"/>
              <a:ea typeface="Gungsuh" panose="02030600000101010101" pitchFamily="18" charset="-127"/>
              <a:cs typeface="Times New Roman" pitchFamily="18" charset="0"/>
            </a:endParaRPr>
          </a:p>
          <a:p>
            <a:pPr marL="0" indent="0">
              <a:buNone/>
            </a:pPr>
            <a:endParaRPr lang="ru-RU" sz="2000" i="1" dirty="0">
              <a:latin typeface="Times New Roman" pitchFamily="18" charset="0"/>
              <a:ea typeface="Gungsuh" panose="02030600000101010101" pitchFamily="18" charset="-127"/>
              <a:cs typeface="Times New Roman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000" dirty="0"/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2A0FD7EB-19C2-4DAA-9F61-7819747E85F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784225" y="1637631"/>
            <a:ext cx="5002213" cy="280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86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300440" y="365126"/>
            <a:ext cx="4995778" cy="1395020"/>
          </a:xfrm>
        </p:spPr>
        <p:txBody>
          <a:bodyPr>
            <a:normAutofit/>
          </a:bodyPr>
          <a:lstStyle/>
          <a:p>
            <a:b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3"/>
          </p:nvPr>
        </p:nvSpPr>
        <p:spPr>
          <a:xfrm>
            <a:off x="895783" y="802888"/>
            <a:ext cx="4721246" cy="51799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200" b="1" dirty="0">
              <a:solidFill>
                <a:schemeClr val="accent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200" b="1" dirty="0">
              <a:solidFill>
                <a:schemeClr val="accent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200" b="1" dirty="0">
                <a:solidFill>
                  <a:schemeClr val="accent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«Формулы речевого этикета в ситуации приветствия». </a:t>
            </a:r>
          </a:p>
          <a:p>
            <a:pPr marL="0" indent="0">
              <a:buNone/>
            </a:pPr>
            <a:r>
              <a:rPr lang="ru-RU" sz="2200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    Это календарь. Мы готовили его с нашим педагогом Еленой Сергеевной Соболевой –</a:t>
            </a:r>
            <a:r>
              <a:rPr lang="ru-RU" sz="2200" dirty="0" err="1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Пурис</a:t>
            </a:r>
            <a:r>
              <a:rPr lang="ru-RU" sz="2200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. Назвали календарь </a:t>
            </a:r>
            <a:r>
              <a:rPr lang="ru-RU" sz="2200" dirty="0"/>
              <a:t>«</a:t>
            </a:r>
            <a:r>
              <a:rPr lang="ru-RU" sz="22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Взгляните на Землю  с  любовью…».  </a:t>
            </a:r>
            <a:r>
              <a:rPr lang="ru-RU" sz="2200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В нём фотографии нашего села и приветствия к временам года из фольклорного материала. Хочется, чтобы вы оценили нашу работу и,  может быть, предложили что-то по его улучшению…. Очень надеюсь на вашу помощь…</a:t>
            </a:r>
          </a:p>
          <a:p>
            <a:pPr marL="0" indent="0">
              <a:buNone/>
            </a:pPr>
            <a:endParaRPr lang="ru-RU" sz="2000" b="1" dirty="0">
              <a:solidFill>
                <a:schemeClr val="accent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000" b="1" dirty="0">
              <a:solidFill>
                <a:schemeClr val="accent5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ACE68-F5E5-4012-8ED9-C8E3E631A708}"/>
              </a:ext>
            </a:extLst>
          </p:cNvPr>
          <p:cNvSpPr txBox="1"/>
          <p:nvPr/>
        </p:nvSpPr>
        <p:spPr>
          <a:xfrm>
            <a:off x="6484924" y="4607302"/>
            <a:ext cx="5257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 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2F37640-25CC-4F5D-A77E-007D05E8C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314" y="803275"/>
            <a:ext cx="2037159" cy="271621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4D352F-B08E-4518-8CF8-32A2B46E09C8}"/>
              </a:ext>
            </a:extLst>
          </p:cNvPr>
          <p:cNvSpPr txBox="1"/>
          <p:nvPr/>
        </p:nvSpPr>
        <p:spPr>
          <a:xfrm>
            <a:off x="783771" y="802887"/>
            <a:ext cx="5172892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i="1" dirty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Обращение к сотрудникам библиотеки:</a:t>
            </a:r>
          </a:p>
          <a:p>
            <a:endParaRPr lang="ru-RU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Уважаемые сотрудники библиотеки! </a:t>
            </a:r>
            <a:r>
              <a:rPr lang="ru-RU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Посмотрите, пожалуйста, </a:t>
            </a:r>
            <a:r>
              <a:rPr lang="ru-RU" sz="2000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 ПРИЛОЖЕНИЕ к </a:t>
            </a:r>
            <a:r>
              <a:rPr lang="ru-RU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нашему проекту  </a:t>
            </a: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i="1" dirty="0">
              <a:solidFill>
                <a:srgbClr val="FF0000"/>
              </a:solidFill>
              <a:latin typeface="Gungsuh" panose="02030600000101010101" pitchFamily="18" charset="-127"/>
              <a:ea typeface="Gungsuh" panose="02030600000101010101" pitchFamily="18" charset="-127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402602-8087-46BF-9C2C-0D6EBB8ACD52}"/>
              </a:ext>
            </a:extLst>
          </p:cNvPr>
          <p:cNvSpPr txBox="1"/>
          <p:nvPr/>
        </p:nvSpPr>
        <p:spPr>
          <a:xfrm>
            <a:off x="6634976" y="3957637"/>
            <a:ext cx="43543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i="1" dirty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Обращение к коллективу школы (на  сайте </a:t>
            </a:r>
            <a:r>
              <a:rPr lang="ru-RU" sz="1800" i="1" dirty="0" err="1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МБОУ-Верх-Тулинская</a:t>
            </a:r>
            <a:r>
              <a:rPr lang="ru-RU" sz="1800" i="1" dirty="0">
                <a:solidFill>
                  <a:srgbClr val="FF0000"/>
                </a:solidFill>
                <a:latin typeface="Gungsuh" panose="02030600000101010101" pitchFamily="18" charset="-127"/>
                <a:ea typeface="Gungsuh" panose="02030600000101010101" pitchFamily="18" charset="-127"/>
                <a:cs typeface="Times New Roman" panose="02020603050405020304" pitchFamily="18" charset="0"/>
              </a:rPr>
              <a:t> СОШ № 14 Новосибирского района, Новосибирской области).</a:t>
            </a:r>
          </a:p>
          <a:p>
            <a:r>
              <a:rPr lang="ru-RU" b="1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Добрый день! </a:t>
            </a:r>
            <a:r>
              <a:rPr lang="ru-RU" dirty="0">
                <a:latin typeface="Times New Roman" pitchFamily="18" charset="0"/>
                <a:ea typeface="Gungsuh" panose="02030600000101010101" pitchFamily="18" charset="-127"/>
                <a:cs typeface="Times New Roman" pitchFamily="18" charset="0"/>
              </a:rPr>
              <a:t>Предлагаю посмотреть мой проект…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87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0156" y="457201"/>
            <a:ext cx="4560849" cy="713678"/>
          </a:xfrm>
        </p:spPr>
        <p:txBody>
          <a:bodyPr>
            <a:normAutofit/>
          </a:bodyPr>
          <a:lstStyle/>
          <a:p>
            <a:r>
              <a:rPr lang="ru-RU" sz="2000" b="0" dirty="0"/>
              <a:t>Выводы: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70156" y="1170879"/>
            <a:ext cx="4326673" cy="5151861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Основные трудности</a:t>
            </a:r>
          </a:p>
          <a:p>
            <a:pPr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иностранцев при построении устной речи связаны с произношением слов и построением предложений. </a:t>
            </a:r>
          </a:p>
          <a:p>
            <a:pPr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У каждого народа свой этикет приветствий, иностранцам необходимо учитывать это, чтобы их речь  не приняли  за грубость. </a:t>
            </a:r>
          </a:p>
          <a:p>
            <a:pPr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Формы приветствия у различных народов имеют существенные различия. Но цель приветствия  одна – установить контакт между участниками разговора, показать доброе расположение к собеседнику.</a:t>
            </a:r>
          </a:p>
          <a:p>
            <a:pPr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>
              <a:tabLst>
                <a:tab pos="457200" algn="l"/>
              </a:tabLs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95250" marR="95250" indent="190500" algn="just">
              <a:lnSpc>
                <a:spcPct val="107000"/>
              </a:lnSpc>
              <a:spcAft>
                <a:spcPts val="800"/>
              </a:spcAft>
            </a:pP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3C3DDE-15D6-4C9E-906A-318AC47009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r="3086"/>
          <a:stretch>
            <a:fillRect/>
          </a:stretch>
        </p:blipFill>
        <p:spPr>
          <a:xfrm>
            <a:off x="2017629" y="5617043"/>
            <a:ext cx="656806" cy="674649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6ABBA5-B268-47B7-99EF-47C09A086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492" y="5498614"/>
            <a:ext cx="737030" cy="6481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73FF73-2B53-4595-B128-D268436E5B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817" y="814040"/>
            <a:ext cx="801755" cy="6481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8C52E1-6062-4FE3-9E00-93DF48B0F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881" y="1216826"/>
            <a:ext cx="801755" cy="6436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8260B5-CB95-4A9C-8AC2-ADAA4028AE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173" y="2096654"/>
            <a:ext cx="4050072" cy="405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43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53589" y="404631"/>
            <a:ext cx="1261840" cy="397705"/>
          </a:xfrm>
        </p:spPr>
        <p:txBody>
          <a:bodyPr>
            <a:normAutofit/>
          </a:bodyPr>
          <a:lstStyle/>
          <a:p>
            <a:r>
              <a:rPr lang="ru-RU" sz="2000" b="0" dirty="0"/>
              <a:t>Выводы: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31819" y="691376"/>
            <a:ext cx="4841964" cy="5761993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3.Изучив литературу по заявленной теме, на которую ориентирует учебник                          О.М. Александровой, я познакомился с  формулами русского речевого этикета в процессе их исторического изменения. Проанализировал формы приветствия, которые я слышу в реальной жизни и сделал вывод: а) форм приветствий в русском языке много; б) эти формы претерпевают большие изменения. От широких, ярких, эмоциональных  приветствий  («бог в помощь», «дай бог здоровья») современные люди переходят к нейтральным («здравствуйте»,  «добрый день»); используют приветствия, заимствованные из иностранных языков(«хай»),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3C3DDE-15D6-4C9E-906A-318AC47009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r="3086"/>
          <a:stretch>
            <a:fillRect/>
          </a:stretch>
        </p:blipFill>
        <p:spPr>
          <a:xfrm>
            <a:off x="6565257" y="5452279"/>
            <a:ext cx="707045" cy="726252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6ABBA5-B268-47B7-99EF-47C09A086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25" y="5551243"/>
            <a:ext cx="737030" cy="6481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73FF73-2B53-4595-B128-D268436E5B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550" y="3848739"/>
            <a:ext cx="737030" cy="5957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8C52E1-6062-4FE3-9E00-93DF48B0F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257" y="4653716"/>
            <a:ext cx="707323" cy="5677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7D5C57-A7FF-4FF0-A47E-BE5BC40809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94" y="3777913"/>
            <a:ext cx="3612887" cy="270966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3DD26C-86A1-4246-8E52-686F3C6C0EBC}"/>
              </a:ext>
            </a:extLst>
          </p:cNvPr>
          <p:cNvSpPr txBox="1"/>
          <p:nvPr/>
        </p:nvSpPr>
        <p:spPr>
          <a:xfrm>
            <a:off x="6439987" y="612596"/>
            <a:ext cx="503451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есть приветствия, связанные с советской эпохой («салют»). Приветствия становится становятся короче, проще, но при этом, на наш взгляд,  теряется теплота, глубина чувств, душевность,  свойственная русской культуре. Сохраняются различия  в обращении к разным категориям людей (по возрасту, социальному статусу), учитывается близость или официальность отношений говорящих.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34343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451911" y="617441"/>
            <a:ext cx="4806175" cy="1427356"/>
          </a:xfrm>
        </p:spPr>
        <p:txBody>
          <a:bodyPr>
            <a:normAutofit/>
          </a:bodyPr>
          <a:lstStyle/>
          <a:p>
            <a:b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700" dirty="0"/>
          </a:p>
        </p:txBody>
      </p:sp>
      <p:sp>
        <p:nvSpPr>
          <p:cNvPr id="7" name="Объект 6"/>
          <p:cNvSpPr>
            <a:spLocks noGrp="1"/>
          </p:cNvSpPr>
          <p:nvPr>
            <p:ph idx="13"/>
          </p:nvPr>
        </p:nvSpPr>
        <p:spPr>
          <a:xfrm>
            <a:off x="744341" y="713678"/>
            <a:ext cx="5116557" cy="5710422"/>
          </a:xfrm>
          <a:noFill/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8000" b="1" dirty="0"/>
              <a:t>Актуальность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8000" dirty="0"/>
              <a:t>   Мы общаемся друг с другом, между нами  устанавливаются формы приветствий, обращений. В быту используем стандартные обороты речи, привычные для нашей среды, а в новой незнакомой ситуации возникают затруднения. Часто это происходит из-за незнания речевых формул и норм речевого этикета, грамматических ошибок и затруднений в произношении трудных слов. Как сделать так, чтобы речь наша была не только правильной, но и интересной для окружающих, яркой, выразительной? Я хочу рассказать своим друзьям и знакомым о том, как мы живём в России: какая здесь природа, какая зима, весна, осень, какое лето. </a:t>
            </a:r>
            <a:endParaRPr lang="ru-RU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ACE68-F5E5-4012-8ED9-C8E3E631A708}"/>
              </a:ext>
            </a:extLst>
          </p:cNvPr>
          <p:cNvSpPr txBox="1"/>
          <p:nvPr/>
        </p:nvSpPr>
        <p:spPr>
          <a:xfrm>
            <a:off x="6451911" y="617440"/>
            <a:ext cx="476296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      Сделать это мне помогла поэт, член союза писателей Новосибирской области, Елена Сергеевна Соболева-</a:t>
            </a:r>
            <a:r>
              <a:rPr lang="ru-RU" sz="2000" dirty="0" err="1"/>
              <a:t>Пурис</a:t>
            </a:r>
            <a:r>
              <a:rPr lang="ru-RU" sz="2000" dirty="0"/>
              <a:t>. Мы с нею создали календарь, в котором отражена природа нашего села. Я решил обратиться к людям и предложить познакомиться с этим календарём. </a:t>
            </a:r>
          </a:p>
          <a:p>
            <a:r>
              <a:rPr lang="ru-RU" sz="2000" dirty="0"/>
              <a:t>     Для того чтобы люди правильно отнеслись к моему предложению, необходимо выбрать корректные приветствия и правильно построить своё обращение. Как это сделать?! Вот этот вопрос и заставил меня начать  исследование. Попробую узнать, что об этом пишут в книгах,  постараюсь использовать современные формы приветствий в своей речи.</a:t>
            </a:r>
          </a:p>
        </p:txBody>
      </p:sp>
      <p:sp>
        <p:nvSpPr>
          <p:cNvPr id="3" name="Рамка 2">
            <a:extLst>
              <a:ext uri="{FF2B5EF4-FFF2-40B4-BE49-F238E27FC236}">
                <a16:creationId xmlns:a16="http://schemas.microsoft.com/office/drawing/2014/main" id="{03B18BD2-DB13-490A-B18C-92B9EE582DCF}"/>
              </a:ext>
            </a:extLst>
          </p:cNvPr>
          <p:cNvSpPr/>
          <p:nvPr/>
        </p:nvSpPr>
        <p:spPr>
          <a:xfrm>
            <a:off x="668610" y="617440"/>
            <a:ext cx="5176958" cy="5836063"/>
          </a:xfrm>
          <a:prstGeom prst="frame">
            <a:avLst>
              <a:gd name="adj1" fmla="val 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Рамка 3">
            <a:extLst>
              <a:ext uri="{FF2B5EF4-FFF2-40B4-BE49-F238E27FC236}">
                <a16:creationId xmlns:a16="http://schemas.microsoft.com/office/drawing/2014/main" id="{D84F295F-63A0-40C8-84B0-8EE3CCE33A2C}"/>
              </a:ext>
            </a:extLst>
          </p:cNvPr>
          <p:cNvSpPr/>
          <p:nvPr/>
        </p:nvSpPr>
        <p:spPr>
          <a:xfrm>
            <a:off x="683940" y="427945"/>
            <a:ext cx="60401" cy="189496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1238B61D-5D44-4AAE-86DE-94DAB10D4B81}"/>
              </a:ext>
            </a:extLst>
          </p:cNvPr>
          <p:cNvSpPr/>
          <p:nvPr/>
        </p:nvSpPr>
        <p:spPr>
          <a:xfrm>
            <a:off x="6408697" y="522693"/>
            <a:ext cx="4806175" cy="5901407"/>
          </a:xfrm>
          <a:prstGeom prst="frame">
            <a:avLst>
              <a:gd name="adj1" fmla="val 8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4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DD8C54-8B5E-4C32-8E3F-F705D5702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528" y="4028022"/>
            <a:ext cx="1275316" cy="2267229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0156" y="457201"/>
            <a:ext cx="4560849" cy="507136"/>
          </a:xfrm>
        </p:spPr>
        <p:txBody>
          <a:bodyPr>
            <a:normAutofit/>
          </a:bodyPr>
          <a:lstStyle/>
          <a:p>
            <a:r>
              <a:rPr lang="ru-RU" sz="2000" b="0" dirty="0"/>
              <a:t>Выводы: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858460" y="1170879"/>
            <a:ext cx="4672545" cy="5087357"/>
          </a:xfrm>
        </p:spPr>
        <p:txBody>
          <a:bodyPr>
            <a:normAutofit/>
          </a:bodyPr>
          <a:lstStyle/>
          <a:p>
            <a:pPr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Создан календарь «Взгляни на землю с любовью». Все фотографии, включённые в него, – пейзажи нашего села. Приветствия на примере фольклорного и литературного  материала помогают понять, что исторически складывалось отношение человека к природе  как к живому существу. </a:t>
            </a:r>
          </a:p>
          <a:p>
            <a:pPr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Обращение к этимологическому словарю способствовало расширению представлений о слове и его исконном значении, осознании глубокого смысла, заложенного в каждом слове приветствия.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3C3DDE-15D6-4C9E-906A-318AC47009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r="3086"/>
          <a:stretch>
            <a:fillRect/>
          </a:stretch>
        </p:blipFill>
        <p:spPr>
          <a:xfrm>
            <a:off x="910850" y="5532092"/>
            <a:ext cx="860202" cy="883571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6ABBA5-B268-47B7-99EF-47C09A0862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152" y="5453378"/>
            <a:ext cx="860202" cy="8835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C73FF73-2B53-4595-B128-D268436E5B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54" y="5281209"/>
            <a:ext cx="1004793" cy="8122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18C52E1-6062-4FE3-9E00-93DF48B0F0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54" y="5096539"/>
            <a:ext cx="889051" cy="713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CB6FF0-2C6E-40A4-B56B-CFF90C5A8BE5}"/>
              </a:ext>
            </a:extLst>
          </p:cNvPr>
          <p:cNvSpPr txBox="1"/>
          <p:nvPr/>
        </p:nvSpPr>
        <p:spPr>
          <a:xfrm>
            <a:off x="6286501" y="964337"/>
            <a:ext cx="504703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Смоделированы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ситуации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виртуального 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обращения (в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Instagram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размещена ссылка на приложение к проекту: календарь), создана мультимедиа презентация, в которую включены видеозаписи и письменные приветствия к родным, знакомым, учителям и  друзьям  с предложением познакомиться с  календарём. 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Таким образом, календарь  в проекте имеет две смысловых нагрузки: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объект,  по поводу 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которого состоится разговор, 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 дополнительное средство 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решения проектных  задач.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4343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0156" y="457200"/>
            <a:ext cx="3801869" cy="936702"/>
          </a:xfrm>
        </p:spPr>
        <p:txBody>
          <a:bodyPr/>
          <a:lstStyle/>
          <a:p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Список литературы:</a:t>
            </a:r>
            <a:b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836612" y="987425"/>
            <a:ext cx="4744727" cy="4978477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  Русский родной язык, учебник для общеобразовательных организаций,                    О.М. Александрова и др., М.: Просвещение. Учебная литература, 2020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 «Позвольте пригласить вас», или Речевой этикет, пособие для учащихся, Львова С.И., 2005.I.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 fontAlgn="base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   Гольдин Валентин Евсеевич. Речь и этикет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https://www.litmir.me/br/?b=55643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4. 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Словарь русского речевого этикета, Балакай А.Г., 2001</a:t>
            </a:r>
          </a:p>
          <a:p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5. 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Наталья </a:t>
            </a:r>
            <a:r>
              <a:rPr lang="ru-RU" sz="1800" dirty="0" err="1">
                <a:solidFill>
                  <a:srgbClr val="000000"/>
                </a:solidFill>
                <a:latin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Формановская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«Речевой этикет и культура общения»</a:t>
            </a:r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6.Этимологический словарь русского языка Макса Фасмера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u="sng" dirty="0">
                <a:solidFill>
                  <a:srgbClr val="0056B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https://lexicography.online/etymology/vasmer/</a:t>
            </a:r>
            <a:endParaRPr lang="ru-RU" sz="1800" u="sng" dirty="0">
              <a:solidFill>
                <a:srgbClr val="0056B3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Следует обратить внимание, что данный </a:t>
            </a:r>
            <a:r>
              <a:rPr lang="ru-RU" sz="15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проект </a:t>
            </a:r>
            <a:r>
              <a:rPr lang="ru-RU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 в программе  PowerPoint Microsoft Office 2016, поэтому эффект перехода  «перелистывание» может работать некорректно в более ранних версиях программы. </a:t>
            </a:r>
          </a:p>
          <a:p>
            <a:r>
              <a:rPr lang="ru-RU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Шаблон для презентации взят на сайте </a:t>
            </a:r>
            <a:r>
              <a:rPr lang="en-U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https://easyen.ru/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8C9E51-1AF1-4EAC-92D7-036C887F31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8" b="8378"/>
          <a:stretch>
            <a:fillRect/>
          </a:stretch>
        </p:blipFill>
        <p:spPr>
          <a:xfrm>
            <a:off x="9545638" y="4379124"/>
            <a:ext cx="1493837" cy="1517650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417778-2946-45FF-9F0E-9BA3F007B90B}"/>
              </a:ext>
            </a:extLst>
          </p:cNvPr>
          <p:cNvSpPr txBox="1"/>
          <p:nvPr/>
        </p:nvSpPr>
        <p:spPr>
          <a:xfrm>
            <a:off x="6322741" y="1182028"/>
            <a:ext cx="48991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Благодарю всех </a:t>
            </a:r>
          </a:p>
          <a:p>
            <a:pPr algn="ctr"/>
            <a:r>
              <a:rPr lang="ru-RU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 внимание </a:t>
            </a:r>
          </a:p>
          <a:p>
            <a:pPr algn="ctr"/>
            <a:r>
              <a:rPr lang="ru-RU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 моему проекту!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EBA195-0BE5-4C7B-9518-8318683EEA30}"/>
              </a:ext>
            </a:extLst>
          </p:cNvPr>
          <p:cNvSpPr txBox="1"/>
          <p:nvPr/>
        </p:nvSpPr>
        <p:spPr>
          <a:xfrm>
            <a:off x="6523463" y="3741427"/>
            <a:ext cx="29216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«Взгляните на Землю </a:t>
            </a:r>
            <a:br>
              <a:rPr lang="ru-RU" sz="18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ru-RU" sz="1800" i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 любовью…»</a:t>
            </a:r>
          </a:p>
          <a:p>
            <a:r>
              <a:rPr lang="en-US" dirty="0">
                <a:hlinkClick r:id="rId6"/>
              </a:rPr>
              <a:t>https://online.fliphtml5.com/fkpwo/tiau/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A7EB15-1A5C-4849-A41C-42AA8EFD7F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954" y="5068099"/>
            <a:ext cx="82867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09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3"/>
          </p:nvPr>
        </p:nvSpPr>
        <p:spPr>
          <a:xfrm>
            <a:off x="838201" y="613317"/>
            <a:ext cx="4738748" cy="555018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95E367-DE86-4A05-8F21-B002D9393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1199" y="751160"/>
            <a:ext cx="4882600" cy="523704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2000" dirty="0"/>
              <a:t>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DB5E6-DCF4-4327-8D07-5E0DC39A54DC}"/>
              </a:ext>
            </a:extLst>
          </p:cNvPr>
          <p:cNvSpPr txBox="1"/>
          <p:nvPr/>
        </p:nvSpPr>
        <p:spPr>
          <a:xfrm>
            <a:off x="838201" y="613317"/>
            <a:ext cx="4738748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/>
              <a:t>     Выбранная ситуация представления  календаря позволит мне  смоделировать различные варианты  социально-бытовой коммуникации. </a:t>
            </a:r>
          </a:p>
          <a:p>
            <a:r>
              <a:rPr lang="ru-RU" sz="2000" dirty="0"/>
              <a:t>     Я хорошо говорю на узбекском языке и на русском. На первый взгляд, выбранная мною тема для начинающих изучать язык. Но, думаю, что неслучайно  эта тема изучается всеми ребятами в учебнике «Родной язык»! В русский язык приходит много новых слов, изменяются и речевые формулы общения в бытовых ситуациях. </a:t>
            </a:r>
            <a:r>
              <a:rPr lang="ru-RU" sz="2000" dirty="0">
                <a:solidFill>
                  <a:prstClr val="black"/>
                </a:solidFill>
              </a:rPr>
              <a:t>Итак, актуальность выбранной темы очевидна. Нужно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понимать, правильный ли выбор мы делаем, что выбираем и что теряем при этом. </a:t>
            </a:r>
            <a:endParaRPr lang="ru-RU" sz="2000" dirty="0"/>
          </a:p>
        </p:txBody>
      </p:sp>
      <p:sp>
        <p:nvSpPr>
          <p:cNvPr id="6" name="Рамка 5">
            <a:extLst>
              <a:ext uri="{FF2B5EF4-FFF2-40B4-BE49-F238E27FC236}">
                <a16:creationId xmlns:a16="http://schemas.microsoft.com/office/drawing/2014/main" id="{BD6C0170-4019-4420-848E-B87C5741AF13}"/>
              </a:ext>
            </a:extLst>
          </p:cNvPr>
          <p:cNvSpPr/>
          <p:nvPr/>
        </p:nvSpPr>
        <p:spPr>
          <a:xfrm>
            <a:off x="990005" y="567598"/>
            <a:ext cx="45719" cy="4571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амка 7">
            <a:extLst>
              <a:ext uri="{FF2B5EF4-FFF2-40B4-BE49-F238E27FC236}">
                <a16:creationId xmlns:a16="http://schemas.microsoft.com/office/drawing/2014/main" id="{4D43AE19-CA27-48A1-9B37-E0DCBE5D0D5C}"/>
              </a:ext>
            </a:extLst>
          </p:cNvPr>
          <p:cNvSpPr/>
          <p:nvPr/>
        </p:nvSpPr>
        <p:spPr>
          <a:xfrm>
            <a:off x="741556" y="521825"/>
            <a:ext cx="4932037" cy="5641679"/>
          </a:xfrm>
          <a:prstGeom prst="frame">
            <a:avLst>
              <a:gd name="adj1" fmla="val 8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F84A33-3745-408B-95BE-A991F9FD1643}"/>
              </a:ext>
            </a:extLst>
          </p:cNvPr>
          <p:cNvSpPr txBox="1"/>
          <p:nvPr/>
        </p:nvSpPr>
        <p:spPr>
          <a:xfrm>
            <a:off x="6714668" y="1639229"/>
            <a:ext cx="404625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Цель: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построение речи с учётом компонентов  речевой ситуации по правилам русского этикета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29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CEF448-1424-4737-93BD-74B556ED1D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184" y="4818249"/>
            <a:ext cx="1711740" cy="155932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78137" y="446047"/>
            <a:ext cx="5005540" cy="2709748"/>
          </a:xfrm>
        </p:spPr>
        <p:txBody>
          <a:bodyPr>
            <a:normAutofit fontScale="90000"/>
          </a:bodyPr>
          <a:lstStyle/>
          <a:p>
            <a:b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Объект исследования:</a:t>
            </a:r>
            <a:br>
              <a:rPr lang="ru-RU" sz="27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формулы русского этикета </a:t>
            </a:r>
            <a:br>
              <a:rPr lang="ru-RU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</a:br>
            <a:r>
              <a:rPr lang="ru-RU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в ситуации приветствия.</a:t>
            </a:r>
            <a:br>
              <a:rPr lang="ru-RU" sz="27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Гипотеза:</a:t>
            </a:r>
            <a:br>
              <a:rPr lang="ru-RU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200" b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+mn-cs"/>
              </a:rPr>
              <a:t>Обращения меняются с течением времени, многие формы заимствуются из других языков.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400801" y="2865863"/>
            <a:ext cx="5112808" cy="3511711"/>
          </a:xfrm>
        </p:spPr>
        <p:txBody>
          <a:bodyPr/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Методы </a:t>
            </a: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исследования: 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размышления, чтение учебников и дополнительной научной литературы, сравнение, обобщение, беседа, работа с техническими средствами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1BBB3E-8132-498B-8002-567E757E8344}"/>
              </a:ext>
            </a:extLst>
          </p:cNvPr>
          <p:cNvSpPr txBox="1"/>
          <p:nvPr/>
        </p:nvSpPr>
        <p:spPr>
          <a:xfrm>
            <a:off x="533719" y="550375"/>
            <a:ext cx="5514487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Задачи: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1. Выявить основные трудности иностранцев при построении устной речи;</a:t>
            </a:r>
          </a:p>
          <a:p>
            <a:pPr>
              <a:tabLst>
                <a:tab pos="457200" algn="l"/>
              </a:tabLst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Проанализировать формы приветствия у различных народов;</a:t>
            </a:r>
          </a:p>
          <a:p>
            <a:pPr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Выявить формулы русского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речевого</a:t>
            </a:r>
          </a:p>
          <a:p>
            <a:pPr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этикета, которые могут быть использованы  для приветствия</a:t>
            </a:r>
            <a:r>
              <a:rPr lang="ru-RU" sz="2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различных социально-бытовых ситуациях;</a:t>
            </a:r>
          </a:p>
          <a:p>
            <a:pPr>
              <a:tabLst>
                <a:tab pos="457200" algn="l"/>
              </a:tabLst>
            </a:pP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Создать календарь приветствий русского языка на примере фольклорного материала. </a:t>
            </a:r>
          </a:p>
          <a:p>
            <a:pPr>
              <a:tabLst>
                <a:tab pos="457200" algn="l"/>
              </a:tabLst>
            </a:pP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tabLst>
                <a:tab pos="457200" algn="l"/>
              </a:tabLst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5.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Смоделировать  ситуации виртуального обращения к людям с приветствием для представления календаря.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tabLst>
                <a:tab pos="457200" algn="l"/>
              </a:tabLst>
            </a:pP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C3CBDFE-298F-4820-9A40-BD94F7E24C1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25775" y="4243388"/>
            <a:ext cx="4705801" cy="8875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C461C8-D83F-4361-B4FF-B96CB9586525}"/>
              </a:ext>
            </a:extLst>
          </p:cNvPr>
          <p:cNvSpPr txBox="1"/>
          <p:nvPr/>
        </p:nvSpPr>
        <p:spPr>
          <a:xfrm>
            <a:off x="8287832" y="5130893"/>
            <a:ext cx="2995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1.Мультимедиа презентация проектной работы </a:t>
            </a:r>
          </a:p>
          <a:p>
            <a:pPr algn="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2. Публикация календаря в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304066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Основная часть </a:t>
            </a:r>
            <a:endParaRPr lang="ru-RU" sz="2400" dirty="0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BF0C8B17-A066-41B3-9DDF-5B1FE816FA5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51783633"/>
              </p:ext>
            </p:extLst>
          </p:nvPr>
        </p:nvGraphicFramePr>
        <p:xfrm>
          <a:off x="838200" y="947854"/>
          <a:ext cx="4703955" cy="5264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539652" y="1292427"/>
            <a:ext cx="4814147" cy="4884536"/>
          </a:xfrm>
        </p:spPr>
        <p:txBody>
          <a:bodyPr>
            <a:normAutofit lnSpcReduction="10000"/>
          </a:bodyPr>
          <a:lstStyle/>
          <a:p>
            <a:pPr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Устный текст, производство которого связано с ситуацией и подкрепляется «считыванием» жестов, мимики, интонации, позволяет разного рода недомолвки, он подчиняется иным, чем письменный текст, правилам лексического и грамматического отбора. В обиходно-бытовой сфере употребляются специфические для разговорной речи слова и конструкции. Устное общение не допускает переработки текста, кроме уточнений, оговорок.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(Слово не воробей: вылетит — не поймаешь.)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Диалог характеризуется относительной краткостью и специфической «простотой» синтаксического строения реплик. </a:t>
            </a:r>
          </a:p>
          <a:p>
            <a:pPr indent="0" algn="just">
              <a:buNone/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[5]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buNone/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1BC2E1A-2AD6-4BF0-BF33-6A99C5C3F389}"/>
              </a:ext>
            </a:extLst>
          </p:cNvPr>
          <p:cNvSpPr/>
          <p:nvPr/>
        </p:nvSpPr>
        <p:spPr>
          <a:xfrm>
            <a:off x="1025911" y="591827"/>
            <a:ext cx="440376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План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985C54-C518-4EAD-A460-B99C331B5A1C}"/>
              </a:ext>
            </a:extLst>
          </p:cNvPr>
          <p:cNvSpPr txBox="1"/>
          <p:nvPr/>
        </p:nvSpPr>
        <p:spPr>
          <a:xfrm>
            <a:off x="1881417" y="1085457"/>
            <a:ext cx="3849198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</a:t>
            </a:r>
            <a:r>
              <a:rPr lang="ru-RU" b="1" dirty="0"/>
              <a:t>. Теоретическая часть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1860A2-8A09-44B2-9832-7DF21561627E}"/>
              </a:ext>
            </a:extLst>
          </p:cNvPr>
          <p:cNvSpPr txBox="1"/>
          <p:nvPr/>
        </p:nvSpPr>
        <p:spPr>
          <a:xfrm>
            <a:off x="1293541" y="1292427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C6620E-2429-4D4B-B9AC-3C65D69D18A3}"/>
              </a:ext>
            </a:extLst>
          </p:cNvPr>
          <p:cNvSpPr txBox="1"/>
          <p:nvPr/>
        </p:nvSpPr>
        <p:spPr>
          <a:xfrm>
            <a:off x="792480" y="4543425"/>
            <a:ext cx="470395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II</a:t>
            </a:r>
            <a:r>
              <a:rPr lang="ru-RU" b="1" dirty="0"/>
              <a:t>.Практическая часть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(примеры приветствия с учётом формул русского речевого этикета).</a:t>
            </a:r>
            <a:endParaRPr lang="ru-RU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III</a:t>
            </a:r>
            <a:r>
              <a:rPr lang="ru-RU" b="1" dirty="0"/>
              <a:t>. ПРИЛОЖЕНИЕ </a:t>
            </a:r>
            <a:r>
              <a:rPr lang="ru-RU" sz="1400" dirty="0"/>
              <a:t>(Календарь с видами природы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/>
              <a:t>с. Верх-Тула Новосибирской области. В календарь включены приветствия из фольклорного материала и справки из этимологического словаря. )</a:t>
            </a:r>
          </a:p>
        </p:txBody>
      </p:sp>
    </p:spTree>
    <p:extLst>
      <p:ext uri="{BB962C8B-B14F-4D97-AF65-F5344CB8AC3E}">
        <p14:creationId xmlns:p14="http://schemas.microsoft.com/office/powerpoint/2010/main" val="1095486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86FE5-9ACF-4F00-8BEE-C0BFAD471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Трудности иностранцев </a:t>
            </a:r>
            <a:br>
              <a:rPr lang="ru-RU" sz="2800" dirty="0"/>
            </a:br>
            <a:r>
              <a:rPr lang="ru-RU" sz="2800" dirty="0"/>
              <a:t>в устной речи</a:t>
            </a:r>
            <a:br>
              <a:rPr lang="ru-RU" sz="2800" dirty="0"/>
            </a:br>
            <a:r>
              <a:rPr lang="ru-RU" sz="2800" dirty="0"/>
              <a:t> (из наблюдений)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B2AAC8-F804-48A3-BF21-E393032D6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9460" y="535259"/>
            <a:ext cx="5246653" cy="5798633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Вежливость и этикет очень близкие понятия. И вежливость, и этикет- внешние проявления доброжелательного отношения к окружающим. Все словесные и несловесные знаки вежливости – это знаки этикета. Если грубость, хамство, высокомерие расцениваются как нарушение этикета, то умение вести себя за столом, пользоваться столовыми приборами, одеваться соответственно ситуации не всегда воспринимается окружающими как вежливость.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(А. Балакай) 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[2]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Русский язык учить трудно, в нём очень много исключений, совпадений, большое количество правил..  Сегодня мне предстоит научиться не только правильно говорить, но ещё и  быть вежливым «по-русски». Я бы разделил понятия «вежливость» и «этикет». Этикет – это нормы…, а вежливость – это состояние души, принятие этих норм.</a:t>
            </a:r>
          </a:p>
          <a:p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000" dirty="0"/>
          </a:p>
          <a:p>
            <a:pPr>
              <a:lnSpc>
                <a:spcPct val="120000"/>
              </a:lnSpc>
            </a:pP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F290D2-A973-44E2-B259-51A216E9E5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 indent="0" algn="just">
              <a:defRPr/>
            </a:pPr>
            <a:r>
              <a:rPr lang="ru-RU" sz="2000" dirty="0"/>
              <a:t> Часто пропускают мягкий знак или не учитывают его.</a:t>
            </a:r>
          </a:p>
          <a:p>
            <a:pPr lvl="0" indent="0" algn="just">
              <a:defRPr/>
            </a:pPr>
            <a:r>
              <a:rPr lang="ru-RU" sz="2000" dirty="0"/>
              <a:t> В узбекском языке нет существительных женского рода, поэтому, когда говорят на русском языке, часто заменяют женский род на мужской. Например, </a:t>
            </a:r>
            <a:r>
              <a:rPr lang="ru-RU" sz="2000" i="1" dirty="0"/>
              <a:t>«свежий выпечка», «красивый улица».</a:t>
            </a:r>
          </a:p>
          <a:p>
            <a:pPr lvl="0" indent="0" algn="just">
              <a:defRPr/>
            </a:pPr>
            <a:r>
              <a:rPr lang="ru-RU" sz="2000" dirty="0"/>
              <a:t> Трудно произносить некоторые слова, Например, названия предметов, термины, длинные слова </a:t>
            </a:r>
            <a:r>
              <a:rPr lang="ru-RU" sz="2000" i="1" dirty="0"/>
              <a:t>(стоматолог, канализация…). </a:t>
            </a:r>
          </a:p>
          <a:p>
            <a:pPr lvl="0" indent="0" algn="just">
              <a:defRPr/>
            </a:pPr>
            <a:r>
              <a:rPr lang="ru-RU" sz="2000" dirty="0"/>
              <a:t> Трудно понять смысл некоторых фраз (воспринимают прямой смысл фразы): </a:t>
            </a:r>
            <a:r>
              <a:rPr lang="ru-RU" sz="2000" i="1" dirty="0"/>
              <a:t>«сел в автобус и стою».</a:t>
            </a:r>
          </a:p>
        </p:txBody>
      </p:sp>
    </p:spTree>
    <p:extLst>
      <p:ext uri="{BB962C8B-B14F-4D97-AF65-F5344CB8AC3E}">
        <p14:creationId xmlns:p14="http://schemas.microsoft.com/office/powerpoint/2010/main" val="2215589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990677" y="334537"/>
            <a:ext cx="4906537" cy="947854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  <a:p>
            <a:endParaRPr lang="ru-RU" dirty="0"/>
          </a:p>
          <a:p>
            <a:r>
              <a:rPr lang="ru-RU" dirty="0">
                <a:solidFill>
                  <a:srgbClr val="0070C0"/>
                </a:solidFill>
              </a:rPr>
              <a:t>1.2 </a:t>
            </a:r>
            <a:r>
              <a:rPr lang="ru-RU" sz="2900" dirty="0">
                <a:solidFill>
                  <a:srgbClr val="0070C0"/>
                </a:solidFill>
              </a:rPr>
              <a:t>Речевой этикет и народные обычаи</a:t>
            </a:r>
          </a:p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635620" y="926288"/>
            <a:ext cx="5157787" cy="5263376"/>
          </a:xfrm>
        </p:spPr>
        <p:txBody>
          <a:bodyPr>
            <a:noAutofit/>
          </a:bodyPr>
          <a:lstStyle/>
          <a:p>
            <a:pPr marL="571500" indent="-342900"/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71500" indent="-342900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белорусов, молдаван и грузин, армян</a:t>
            </a:r>
          </a:p>
          <a:p>
            <a:pPr indent="0">
              <a:buNone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азербайджанцев, узбеков и киргизов… свои обычаи, своя манера беседы, свои пожелания благополучия и свои правила вежливости. </a:t>
            </a:r>
          </a:p>
          <a:p>
            <a:pPr indent="190500"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 встретился со своим узбекским или таджикским другом. Даже если он очень торопится, он никогда не начнет разговора прямо с дела. Сначала он подробно расспросит о моем здоровье, о здоровье моей семьи, а я, зная этот обычай, расспрошу его о том же.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Ответа, в сущности, не требуется, но узбекская вежливость требует, чтобы эти вопросы были заданы.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190500" algn="just"/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sz="quarter" idx="4"/>
          </p:nvPr>
        </p:nvSpPr>
        <p:spPr>
          <a:xfrm>
            <a:off x="6367346" y="769434"/>
            <a:ext cx="4906537" cy="5263376"/>
          </a:xfrm>
        </p:spPr>
        <p:txBody>
          <a:bodyPr>
            <a:normAutofit fontScale="25000" lnSpcReduction="20000"/>
          </a:bodyPr>
          <a:lstStyle/>
          <a:p>
            <a:pPr indent="190500" algn="just">
              <a:lnSpc>
                <a:spcPct val="120000"/>
              </a:lnSpc>
            </a:pPr>
            <a:r>
              <a:rPr lang="ru-RU" sz="8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Армянин хотя и спросит о моем здоровье, но вскользь; зато он подробно расспросит о здоровье моих родителей и моих детей.</a:t>
            </a:r>
            <a:r>
              <a:rPr lang="ru-RU" sz="8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 вот у кабардинцев подобные расспросы считаются неприличными. В прежнее время обычаем было запрещено в течение трех дней (!) задавать гостю вопросы – даже о том, кто он, откуда и куда едет. Так что, если гость хотел, он мог оставаться вообще неизвестным никому – сохранять инкогнито.</a:t>
            </a:r>
            <a:endParaRPr lang="en-US" sz="8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5250" marR="95250" indent="190500" algn="just">
              <a:lnSpc>
                <a:spcPct val="107000"/>
              </a:lnSpc>
              <a:spcAft>
                <a:spcPts val="800"/>
              </a:spcAft>
            </a:pPr>
            <a:r>
              <a:rPr lang="ru-RU" sz="8000" dirty="0">
                <a:solidFill>
                  <a:srgbClr val="000000"/>
                </a:solidFill>
                <a:latin typeface="Times New Roman" panose="02020603050405020304" pitchFamily="18" charset="0"/>
              </a:rPr>
              <a:t>Таджики пожимают протянутую руку сразу двумя руками, протянуть в ответ всего одну есть неуважение.</a:t>
            </a:r>
            <a:endParaRPr lang="ru-RU" sz="8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8503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483A24-D522-4F64-86C4-B6907EBC95A6}"/>
              </a:ext>
            </a:extLst>
          </p:cNvPr>
          <p:cNvSpPr txBox="1"/>
          <p:nvPr/>
        </p:nvSpPr>
        <p:spPr>
          <a:xfrm>
            <a:off x="825191" y="680224"/>
            <a:ext cx="491768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Русские спрашивают: «Как здоровье?»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древние египтяне при встрече интересовались: «Как потеете?» Почему? Они полагали, что при мимолетном свидании некогда, да и незачем делать анализ своего здоровья, и спрашивали о конкретном состоянии человека.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Монголии при встрече выясняют: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«Как ваш скот? Как зимуете? Как кочуете?» Эти этикетные выражения используются до сих пор в разговоре людей, даже если они давно не кочуют и не держат скота.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Житель Вены говорит «целую руку», 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 задумываясь над прямым смыслом этих слов, а житель Варшавы, когда его знакомят с дамой, машинально целует ей руку.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3285D-9D57-48CB-841D-7A4D092C9D49}"/>
              </a:ext>
            </a:extLst>
          </p:cNvPr>
          <p:cNvSpPr txBox="1"/>
          <p:nvPr/>
        </p:nvSpPr>
        <p:spPr>
          <a:xfrm>
            <a:off x="6449123" y="780584"/>
            <a:ext cx="480617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Древние греки приветствовали друг друга: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«Радуйся!», а современные греки: «Будь             здоровым!» Арабы говорят: «Мир с тобой!», индейцы одного из племен: «Все хорошо!»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Очень сложными являются формулы</a:t>
            </a:r>
          </a:p>
          <a:p>
            <a:pPr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вежливости в таких языках, как корейский, тибетский, яванский. Например, корейцы при выборе слова должны обязательно учитывать социальное положение собеседника, его возраст, пол, отношение к говорящему или к тому, о ком или о чем идет речь.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4330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6612" y="457200"/>
            <a:ext cx="4694393" cy="1014761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Старинный обычай </a:t>
            </a:r>
            <a:b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ингушской семьи </a:t>
            </a: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CA2621-83BC-4830-8ACE-BDC20201FE3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3" r="11293"/>
          <a:stretch>
            <a:fillRect/>
          </a:stretch>
        </p:blipFill>
        <p:spPr>
          <a:xfrm>
            <a:off x="6356195" y="548411"/>
            <a:ext cx="5252495" cy="5372888"/>
          </a:xfrm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970156" y="1628077"/>
            <a:ext cx="4326673" cy="4694663"/>
          </a:xfrm>
        </p:spPr>
        <p:txBody>
          <a:bodyPr>
            <a:normAutofit/>
          </a:bodyPr>
          <a:lstStyle/>
          <a:p>
            <a:pPr marL="95250" marR="95250" indent="190500" algn="just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(данный факт сообщил нам фольклорист А. О. </a:t>
            </a:r>
            <a:r>
              <a:rPr lang="ru-RU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Мальсагов</a:t>
            </a: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при движении по дороге располагаться в определенном порядке. В центре первой линии находился глава семьи, справа и слева от него - родственники в порядке убывающей значимости, причем место справа оценивалось выше, чем место слева. Группа из пяти родных братьев строилась бы так: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5 3 1 2 4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A91477-37F0-49AD-8C9C-2B3D058689B5}"/>
              </a:ext>
            </a:extLst>
          </p:cNvPr>
          <p:cNvSpPr txBox="1"/>
          <p:nvPr/>
        </p:nvSpPr>
        <p:spPr>
          <a:xfrm>
            <a:off x="6757639" y="5887844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Фото из интернета</a:t>
            </a:r>
          </a:p>
        </p:txBody>
      </p:sp>
    </p:spTree>
    <p:extLst>
      <p:ext uri="{BB962C8B-B14F-4D97-AF65-F5344CB8AC3E}">
        <p14:creationId xmlns:p14="http://schemas.microsoft.com/office/powerpoint/2010/main" val="2887769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листание 4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листание 3" id="{CE8832AC-534A-4543-A939-1EA4E72FCD04}" vid="{2AE98979-5F38-4FFD-83C8-2FB831CAD54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1280</TotalTime>
  <Words>2825</Words>
  <Application>Microsoft Office PowerPoint</Application>
  <PresentationFormat>Широкоэкранный</PresentationFormat>
  <Paragraphs>199</Paragraphs>
  <Slides>21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Gungsuh</vt:lpstr>
      <vt:lpstr>Arial</vt:lpstr>
      <vt:lpstr>Calibri</vt:lpstr>
      <vt:lpstr>Georgia</vt:lpstr>
      <vt:lpstr>Times New Roman</vt:lpstr>
      <vt:lpstr>листание 4</vt:lpstr>
      <vt:lpstr>ВСЕРОССИЙСКИЙ КОНКУРС ОБРАЗОВАТЕЈЊНЫХ ПРОЕКТОВ НА РУССКОМ ЯЗЫКЕ  СРЕДИ ДЕТЕЙ - МИГРАНТОВ «ПО-РУССКИ РЕАЛЬНО И ВИРТУАЛЬНО»   </vt:lpstr>
      <vt:lpstr> </vt:lpstr>
      <vt:lpstr>Презентация PowerPoint</vt:lpstr>
      <vt:lpstr>  Объект исследования: формулы русского этикета  в ситуации приветствия. Гипотеза: Обращения меняются с течением времени, многие формы заимствуются из других языков. </vt:lpstr>
      <vt:lpstr>Основная часть </vt:lpstr>
      <vt:lpstr>Трудности иностранцев  в устной речи  (из наблюдений)</vt:lpstr>
      <vt:lpstr>Презентация PowerPoint</vt:lpstr>
      <vt:lpstr>Презентация PowerPoint</vt:lpstr>
      <vt:lpstr>Старинный обычай  ингушской семьи </vt:lpstr>
      <vt:lpstr>Презентация PowerPoint</vt:lpstr>
      <vt:lpstr>Презентация PowerPoint</vt:lpstr>
      <vt:lpstr> </vt:lpstr>
      <vt:lpstr>У вежливости и невежливости есть многочисленные степени и оттенки</vt:lpstr>
      <vt:lpstr>  </vt:lpstr>
      <vt:lpstr>Обращение к одноклассникам и учителям   </vt:lpstr>
      <vt:lpstr>  </vt:lpstr>
      <vt:lpstr>  </vt:lpstr>
      <vt:lpstr>Выводы:</vt:lpstr>
      <vt:lpstr>Выводы:</vt:lpstr>
      <vt:lpstr>Выводы:</vt:lpstr>
      <vt:lpstr>Список литературы: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Нина</cp:lastModifiedBy>
  <cp:revision>145</cp:revision>
  <dcterms:created xsi:type="dcterms:W3CDTF">2016-11-15T09:14:47Z</dcterms:created>
  <dcterms:modified xsi:type="dcterms:W3CDTF">2021-11-29T05:45:41Z</dcterms:modified>
</cp:coreProperties>
</file>