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7" r:id="rId2"/>
    <p:sldId id="257" r:id="rId3"/>
    <p:sldId id="258" r:id="rId4"/>
    <p:sldId id="259" r:id="rId5"/>
    <p:sldId id="268" r:id="rId6"/>
    <p:sldId id="260" r:id="rId7"/>
    <p:sldId id="266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2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58DC-CB60-4AAC-9610-7BB8BA5F489E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5D9D-78FA-4327-82FA-001A540B9F9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8973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58DC-CB60-4AAC-9610-7BB8BA5F489E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5D9D-78FA-4327-82FA-001A540B9F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2416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58DC-CB60-4AAC-9610-7BB8BA5F489E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5D9D-78FA-4327-82FA-001A540B9F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8866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58DC-CB60-4AAC-9610-7BB8BA5F489E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5D9D-78FA-4327-82FA-001A540B9F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4138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58DC-CB60-4AAC-9610-7BB8BA5F489E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5D9D-78FA-4327-82FA-001A540B9F9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63658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58DC-CB60-4AAC-9610-7BB8BA5F489E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5D9D-78FA-4327-82FA-001A540B9F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9487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58DC-CB60-4AAC-9610-7BB8BA5F489E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5D9D-78FA-4327-82FA-001A540B9F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005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58DC-CB60-4AAC-9610-7BB8BA5F489E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5D9D-78FA-4327-82FA-001A540B9F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796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58DC-CB60-4AAC-9610-7BB8BA5F489E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5D9D-78FA-4327-82FA-001A540B9F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5191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E4658DC-CB60-4AAC-9610-7BB8BA5F489E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5C5D9D-78FA-4327-82FA-001A540B9F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65890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58DC-CB60-4AAC-9610-7BB8BA5F489E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C5D9D-78FA-4327-82FA-001A540B9F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0626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E4658DC-CB60-4AAC-9610-7BB8BA5F489E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25C5D9D-78FA-4327-82FA-001A540B9F9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500943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ysubs.ru/o-perevodah/" TargetMode="External"/><Relationship Id="rId2" Type="http://schemas.openxmlformats.org/officeDocument/2006/relationships/hyperlink" Target="https://ru.wikip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7280" y="331694"/>
            <a:ext cx="10058400" cy="5537400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/>
              <a:t>Всероссийский конкурс образовательных проектов на русском языке среди детей-мигрантов </a:t>
            </a:r>
          </a:p>
          <a:p>
            <a:pPr algn="ctr"/>
            <a:r>
              <a:rPr lang="ru-RU" sz="1600" dirty="0" smtClean="0"/>
              <a:t>«По-русски реально и виртуально»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</a:p>
          <a:p>
            <a:pPr algn="ctr"/>
            <a:r>
              <a:rPr lang="ru-RU" sz="1600" dirty="0" smtClean="0"/>
              <a:t>Проектная работа</a:t>
            </a:r>
          </a:p>
          <a:p>
            <a:pPr algn="ctr"/>
            <a:r>
              <a:rPr lang="ru-RU" sz="1600" dirty="0" smtClean="0"/>
              <a:t>Богатство русских фразеологизмов</a:t>
            </a:r>
          </a:p>
          <a:p>
            <a:pPr algn="ctr"/>
            <a:r>
              <a:rPr lang="ru-RU" sz="1600" dirty="0" smtClean="0"/>
              <a:t> </a:t>
            </a:r>
          </a:p>
          <a:p>
            <a:pPr algn="ctr"/>
            <a:r>
              <a:rPr lang="ru-RU" sz="1600" dirty="0" smtClean="0"/>
              <a:t> Номинация</a:t>
            </a:r>
            <a:r>
              <a:rPr lang="ru-RU" sz="1600" smtClean="0"/>
              <a:t>: </a:t>
            </a:r>
            <a:r>
              <a:rPr lang="ru-RU" sz="1600" smtClean="0"/>
              <a:t>Классный русский</a:t>
            </a:r>
            <a:endParaRPr lang="ru-RU" sz="1600" dirty="0" smtClean="0"/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Автор работы:  </a:t>
            </a:r>
            <a:r>
              <a:rPr lang="ru-RU" sz="1600" dirty="0" err="1" smtClean="0"/>
              <a:t>Туйчиев</a:t>
            </a:r>
            <a:r>
              <a:rPr lang="ru-RU" sz="1600" dirty="0" smtClean="0"/>
              <a:t>  </a:t>
            </a:r>
            <a:r>
              <a:rPr lang="ru-RU" sz="1600" dirty="0" err="1" smtClean="0"/>
              <a:t>Мехровар</a:t>
            </a:r>
            <a:r>
              <a:rPr lang="ru-RU" sz="1600" dirty="0" smtClean="0"/>
              <a:t> </a:t>
            </a:r>
            <a:r>
              <a:rPr lang="ru-RU" sz="1600" dirty="0" err="1" smtClean="0"/>
              <a:t>Бобомуродович</a:t>
            </a:r>
            <a:r>
              <a:rPr lang="ru-RU" sz="1600" dirty="0" smtClean="0"/>
              <a:t>, ученик  6 А </a:t>
            </a:r>
            <a:r>
              <a:rPr lang="ru-RU" sz="1600" dirty="0" err="1" smtClean="0"/>
              <a:t>кл</a:t>
            </a:r>
            <a:r>
              <a:rPr lang="ru-RU" sz="1600" dirty="0" smtClean="0"/>
              <a:t>. МОУ «Лицей № 25 имени Героя Советского Союза В. Ф. </a:t>
            </a:r>
            <a:r>
              <a:rPr lang="ru-RU" sz="1600" dirty="0" err="1" smtClean="0"/>
              <a:t>Маргелова</a:t>
            </a:r>
            <a:r>
              <a:rPr lang="ru-RU" sz="1600" dirty="0" smtClean="0"/>
              <a:t>»  г.о. Саранск, Республика Мордовия </a:t>
            </a:r>
          </a:p>
          <a:p>
            <a:r>
              <a:rPr lang="ru-RU" sz="1600" dirty="0" smtClean="0"/>
              <a:t>  </a:t>
            </a:r>
          </a:p>
          <a:p>
            <a:r>
              <a:rPr lang="ru-RU" sz="1600" dirty="0" smtClean="0"/>
              <a:t>Руководитель работы: </a:t>
            </a:r>
            <a:r>
              <a:rPr lang="ru-RU" sz="1600" dirty="0" err="1" smtClean="0"/>
              <a:t>Трунина</a:t>
            </a:r>
            <a:r>
              <a:rPr lang="ru-RU" sz="1600" dirty="0" smtClean="0"/>
              <a:t> Марина Викторовна, учитель русского языка и литературы МОУ «Лицей № 25 имени Героя Советского Союза В. Ф. </a:t>
            </a:r>
            <a:r>
              <a:rPr lang="ru-RU" sz="1600" dirty="0" err="1" smtClean="0"/>
              <a:t>Маргелова</a:t>
            </a:r>
            <a:r>
              <a:rPr lang="ru-RU" sz="1600" dirty="0" smtClean="0"/>
              <a:t>» г.о. Саранск, Республика Мордовия </a:t>
            </a:r>
          </a:p>
          <a:p>
            <a:pPr algn="ctr"/>
            <a:r>
              <a:rPr lang="ru-RU" sz="1600" dirty="0" smtClean="0"/>
              <a:t> Саранск 2021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Горе луковое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180" y="2065627"/>
            <a:ext cx="4000500" cy="3971925"/>
          </a:xfrm>
        </p:spPr>
      </p:pic>
      <p:sp>
        <p:nvSpPr>
          <p:cNvPr id="5" name="Прямоугольник 4"/>
          <p:cNvSpPr/>
          <p:nvPr/>
        </p:nvSpPr>
        <p:spPr>
          <a:xfrm>
            <a:off x="1097280" y="1956552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4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Да умеешь ли ты суп варить, горе луковое.</a:t>
            </a:r>
          </a:p>
          <a:p>
            <a:r>
              <a:rPr lang="ru-RU" sz="24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Значение. </a:t>
            </a:r>
            <a:r>
              <a:rPr lang="ru-RU" sz="2400" dirty="0"/>
              <a:t>Недотепа, незадачливый человек.</a:t>
            </a:r>
          </a:p>
          <a:p>
            <a:r>
              <a:rPr lang="ru-RU" sz="24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Происхождение. </a:t>
            </a:r>
            <a:r>
              <a:rPr lang="ru-RU" sz="2400" dirty="0"/>
              <a:t>Едкие летучие вещества, в изобилии содержащиеся в луковице, раздражающе действуют на глаза, и хозяйка, покуда крошит лук для своей стряпни, льет слезы, хотя горя нет ни малейшего. </a:t>
            </a:r>
            <a:r>
              <a:rPr lang="ru-RU" sz="2400" dirty="0" smtClean="0"/>
              <a:t>Впрочем</a:t>
            </a:r>
            <a:r>
              <a:rPr lang="ru-RU" sz="2400" dirty="0"/>
              <a:t>, этот факт всякий человек знает интуитивно: мутным слезам веры нет. </a:t>
            </a:r>
            <a:r>
              <a:rPr lang="ru-RU" sz="2400" dirty="0" smtClean="0"/>
              <a:t>Чаще </a:t>
            </a:r>
            <a:r>
              <a:rPr lang="ru-RU" sz="2400" dirty="0"/>
              <a:t>всего </a:t>
            </a:r>
            <a:r>
              <a:rPr lang="ru-RU" sz="2400" dirty="0" smtClean="0"/>
              <a:t>полушутливо обращаются </a:t>
            </a:r>
            <a:r>
              <a:rPr lang="ru-RU" sz="2400" dirty="0"/>
              <a:t>к ребенку, который опять что-то учудил.</a:t>
            </a:r>
          </a:p>
        </p:txBody>
      </p:sp>
    </p:spTree>
    <p:extLst>
      <p:ext uri="{BB962C8B-B14F-4D97-AF65-F5344CB8AC3E}">
        <p14:creationId xmlns="" xmlns:p14="http://schemas.microsoft.com/office/powerpoint/2010/main" val="83219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Деньги не пахнут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636" y="2497426"/>
            <a:ext cx="3882044" cy="2988973"/>
          </a:xfrm>
        </p:spPr>
      </p:pic>
      <p:sp>
        <p:nvSpPr>
          <p:cNvPr id="5" name="Прямоугольник 4"/>
          <p:cNvSpPr/>
          <p:nvPr/>
        </p:nvSpPr>
        <p:spPr>
          <a:xfrm>
            <a:off x="1097279" y="1737360"/>
            <a:ext cx="617635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Он взял эти деньги и </a:t>
            </a:r>
            <a:r>
              <a:rPr lang="ru-RU" sz="24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не поморщился, деньги не пахнут.</a:t>
            </a:r>
          </a:p>
          <a:p>
            <a:r>
              <a:rPr lang="ru-RU" sz="24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Значение. </a:t>
            </a:r>
            <a:r>
              <a:rPr lang="ru-RU" sz="2400" dirty="0"/>
              <a:t>Важно наличие денег, а не источник их происхождения.</a:t>
            </a:r>
          </a:p>
          <a:p>
            <a:r>
              <a:rPr lang="ru-RU" sz="24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Происхождение. </a:t>
            </a:r>
            <a:r>
              <a:rPr lang="ru-RU" sz="2400" dirty="0"/>
              <a:t>Чтобы срочно пополнить казну, римский император </a:t>
            </a:r>
            <a:r>
              <a:rPr lang="ru-RU" sz="2400" dirty="0" err="1"/>
              <a:t>Веспасиан</a:t>
            </a:r>
            <a:r>
              <a:rPr lang="ru-RU" sz="2400" dirty="0"/>
              <a:t> ввел налог на общественные писсуары. Однако Тит упрекнул за это отца. </a:t>
            </a:r>
            <a:r>
              <a:rPr lang="ru-RU" sz="2400" dirty="0" err="1"/>
              <a:t>Веспасиан</a:t>
            </a:r>
            <a:r>
              <a:rPr lang="ru-RU" sz="2400" dirty="0"/>
              <a:t> поднес к носу сына деньги и спросил, пахнут ли они. Тот ответил отрицательно. Тогда император произнес: «А ведь они от мочи...» На основе этого эпизода сложилась крылатая фраза.</a:t>
            </a:r>
          </a:p>
        </p:txBody>
      </p:sp>
    </p:spTree>
    <p:extLst>
      <p:ext uri="{BB962C8B-B14F-4D97-AF65-F5344CB8AC3E}">
        <p14:creationId xmlns="" xmlns:p14="http://schemas.microsoft.com/office/powerpoint/2010/main" val="3712295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Довести до белого каления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448" y="1737360"/>
            <a:ext cx="3896698" cy="4239608"/>
          </a:xfrm>
        </p:spPr>
      </p:pic>
      <p:sp>
        <p:nvSpPr>
          <p:cNvPr id="5" name="Прямоугольник 4"/>
          <p:cNvSpPr/>
          <p:nvPr/>
        </p:nvSpPr>
        <p:spPr>
          <a:xfrm>
            <a:off x="1097280" y="1936927"/>
            <a:ext cx="626225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Мерзкий тип, доводит меня до белого каления.</a:t>
            </a:r>
          </a:p>
          <a:p>
            <a:r>
              <a:rPr lang="ru-RU" sz="24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Значение. </a:t>
            </a:r>
            <a:r>
              <a:rPr lang="ru-RU" sz="2400" dirty="0"/>
              <a:t>Разозлить до предела, довести до бешенства.</a:t>
            </a:r>
          </a:p>
          <a:p>
            <a:r>
              <a:rPr lang="ru-RU" sz="24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Происхождение. </a:t>
            </a:r>
            <a:r>
              <a:rPr lang="ru-RU" sz="2400" dirty="0"/>
              <a:t>Когда металл нагревают при ковке, он в зависимости от температуры светится по-разному: сначала красным светом, потом желтым и, наконец, ослепительно белым. При более высокой температуре металл расплавится и закипит. Выражение из речи кузнецов.</a:t>
            </a:r>
          </a:p>
        </p:txBody>
      </p:sp>
    </p:spTree>
    <p:extLst>
      <p:ext uri="{BB962C8B-B14F-4D97-AF65-F5344CB8AC3E}">
        <p14:creationId xmlns="" xmlns:p14="http://schemas.microsoft.com/office/powerpoint/2010/main" val="304228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Зарубить на носу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237" y="1936565"/>
            <a:ext cx="2901443" cy="4125904"/>
          </a:xfrm>
        </p:spPr>
      </p:pic>
      <p:sp>
        <p:nvSpPr>
          <p:cNvPr id="5" name="Прямоугольник 4"/>
          <p:cNvSpPr/>
          <p:nvPr/>
        </p:nvSpPr>
        <p:spPr>
          <a:xfrm>
            <a:off x="1097280" y="1737360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4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И заруби это себе на носу: обмануть меня тебе не удастся!</a:t>
            </a:r>
          </a:p>
          <a:p>
            <a:r>
              <a:rPr lang="ru-RU" sz="24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Значение. </a:t>
            </a:r>
            <a:r>
              <a:rPr lang="ru-RU" sz="2400" dirty="0"/>
              <a:t>Запомнить крепко-накрепко, раз навсегда.</a:t>
            </a:r>
          </a:p>
          <a:p>
            <a:r>
              <a:rPr lang="ru-RU" sz="24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Происхождение. </a:t>
            </a:r>
            <a:r>
              <a:rPr lang="ru-RU" sz="2400" dirty="0"/>
              <a:t>Слово «нос» тут вовсе не означает орган обоняния. Как это ни странно, оно значит «памятная дощечка», «бирка для записей». В древности неграмотные люди всюду носили с собой такие палочки и дощечки и на них делали всевозможные заметки, зарубки. Эти бирки и звались носами.</a:t>
            </a:r>
          </a:p>
        </p:txBody>
      </p:sp>
    </p:spTree>
    <p:extLst>
      <p:ext uri="{BB962C8B-B14F-4D97-AF65-F5344CB8AC3E}">
        <p14:creationId xmlns="" xmlns:p14="http://schemas.microsoft.com/office/powerpoint/2010/main" val="3778285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Хватать звезды с небес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13636"/>
            <a:ext cx="5677593" cy="4096219"/>
          </a:xfrm>
        </p:spPr>
        <p:txBody>
          <a:bodyPr>
            <a:normAutofit/>
          </a:bodyPr>
          <a:lstStyle/>
          <a:p>
            <a:pPr algn="r"/>
            <a:r>
              <a:rPr lang="ru-RU" sz="2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Он человек не без способностей, однако звезд с небес не хватает.</a:t>
            </a:r>
          </a:p>
          <a:p>
            <a:r>
              <a:rPr lang="ru-RU" sz="2400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Значение. </a:t>
            </a:r>
            <a:r>
              <a:rPr lang="ru-RU" sz="2400" dirty="0" smtClean="0"/>
              <a:t>Не отличаться талантами и выдающимися способностями.</a:t>
            </a:r>
          </a:p>
          <a:p>
            <a:r>
              <a:rPr lang="ru-RU" sz="2400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Происхождение</a:t>
            </a:r>
            <a:r>
              <a:rPr lang="ru-RU" sz="24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400" dirty="0"/>
              <a:t>Фразеологическое выражение, связанное, по всей видимости, по ассоциации с наградными звездами военных и чиновников как знаками отличия.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45" y="2181541"/>
            <a:ext cx="4159135" cy="374820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55618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Литература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/>
              <a:t>Виноградов В. В. Основные понятия русской фразеологии как лингвистической дисциплины. — Л., 1944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r>
              <a:rPr lang="ru-RU" sz="2800" dirty="0" err="1"/>
              <a:t>Валгина</a:t>
            </a:r>
            <a:r>
              <a:rPr lang="ru-RU" sz="2800" dirty="0"/>
              <a:t> Н. С., Розенталь Д. Э., Фомина М. И. Современный русский язык. — 6-е изд. — М. : Логос, 2002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r>
              <a:rPr lang="ru-RU" sz="2800" dirty="0"/>
              <a:t>Розенталь Д. Э., Голуб И. Б., Теленкова М. А. Современный русский язык: Учебное пособие. — 2-е изд. — М. : </a:t>
            </a:r>
            <a:r>
              <a:rPr lang="ru-RU" sz="2800" dirty="0" err="1"/>
              <a:t>Междунар</a:t>
            </a:r>
            <a:r>
              <a:rPr lang="ru-RU" sz="2800" dirty="0"/>
              <a:t>. отношения, 1994. — 560 с. </a:t>
            </a:r>
            <a:endParaRPr lang="ru-RU" sz="2800" dirty="0" smtClean="0"/>
          </a:p>
          <a:p>
            <a:pPr marL="0" indent="0">
              <a:buNone/>
            </a:pPr>
            <a:r>
              <a:rPr lang="en-US" sz="2800" dirty="0">
                <a:hlinkClick r:id="rId2"/>
              </a:rPr>
              <a:t>https://ru.wikipedia.org/wiki</a:t>
            </a:r>
            <a:r>
              <a:rPr lang="en-US" sz="2800" dirty="0" smtClean="0">
                <a:hlinkClick r:id="rId2"/>
              </a:rPr>
              <a:t>/</a:t>
            </a:r>
            <a:endParaRPr lang="ru-RU" sz="2800" dirty="0" smtClean="0"/>
          </a:p>
          <a:p>
            <a:pPr marL="0" indent="0">
              <a:buNone/>
            </a:pPr>
            <a:r>
              <a:rPr lang="en-US" sz="2800" dirty="0">
                <a:hlinkClick r:id="rId3"/>
              </a:rPr>
              <a:t>http://mysubs.ru/o-perevodah</a:t>
            </a:r>
            <a:r>
              <a:rPr lang="en-US" sz="2800" dirty="0" smtClean="0">
                <a:hlinkClick r:id="rId3"/>
              </a:rPr>
              <a:t>/</a:t>
            </a: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410730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Содержание: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4400" dirty="0" smtClean="0"/>
              <a:t>Введение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4400" dirty="0" smtClean="0"/>
              <a:t>Основная часть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4400" dirty="0" smtClean="0"/>
              <a:t>Заключение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4400" dirty="0" smtClean="0"/>
              <a:t>Список литературы</a:t>
            </a:r>
          </a:p>
        </p:txBody>
      </p:sp>
    </p:spTree>
    <p:extLst>
      <p:ext uri="{BB962C8B-B14F-4D97-AF65-F5344CB8AC3E}">
        <p14:creationId xmlns="" xmlns:p14="http://schemas.microsoft.com/office/powerpoint/2010/main" val="305655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dirty="0" smtClean="0"/>
              <a:t>Цели и задачи исследования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</a:rPr>
              <a:t>Цель исследования: </a:t>
            </a:r>
            <a:r>
              <a:rPr lang="ru-RU" sz="3200" dirty="0" smtClean="0"/>
              <a:t>изучить фразеологические обороты как средства художественной выразительности русского языка. </a:t>
            </a:r>
          </a:p>
          <a:p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</a:rPr>
              <a:t>Задачи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</a:p>
          <a:p>
            <a:r>
              <a:rPr lang="ru-RU" sz="3200" dirty="0" smtClean="0"/>
              <a:t>- дать определение «фразеологизм»;</a:t>
            </a:r>
            <a:br>
              <a:rPr lang="ru-RU" sz="3200" dirty="0" smtClean="0"/>
            </a:br>
            <a:r>
              <a:rPr lang="ru-RU" sz="3200" dirty="0" smtClean="0"/>
              <a:t>- изучить материал по теме;</a:t>
            </a:r>
            <a:br>
              <a:rPr lang="ru-RU" sz="3200" dirty="0" smtClean="0"/>
            </a:br>
            <a:r>
              <a:rPr lang="ru-RU" sz="3200" dirty="0" smtClean="0"/>
              <a:t>- охарактеризовать популярные в употреблении фразеологизмы.</a:t>
            </a:r>
          </a:p>
          <a:p>
            <a:r>
              <a:rPr lang="ru-RU" sz="2800" u="sng" dirty="0" smtClean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6497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dirty="0" smtClean="0"/>
              <a:t>Методы исследования: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Изучить словари фразеологических оборотов и учебную литературу на эту тему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Истолковать это языковое явление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Познакомиться со значением и происхождением наиболее популярных фразеологизмов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81986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Введение 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Речь – это способ общения между людьми. Чтобы достичь полного взаимопонимания, яснее и образнее выражать свою мысль, используются многие лексические приемы, в частности, </a:t>
            </a:r>
            <a:r>
              <a:rPr lang="ru-RU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фразеологизмы. Часто</a:t>
            </a:r>
            <a:r>
              <a:rPr lang="ru-RU" sz="28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чтобы добиться некоего речевого эффекта простых слов бывает недостаточно. Иронию, горечь, любовь, насмешку, свое собственное отношение к происходящему – все это можно выразить гораздо емче, точнее, эмоциональнее. Мы часто используем фразеологизмы в повседневной речи, порой даже, не замечая – ведь некоторые из них просты, привычны, и знакомы с детства. </a:t>
            </a:r>
          </a:p>
        </p:txBody>
      </p:sp>
    </p:spTree>
    <p:extLst>
      <p:ext uri="{BB962C8B-B14F-4D97-AF65-F5344CB8AC3E}">
        <p14:creationId xmlns="" xmlns:p14="http://schemas.microsoft.com/office/powerpoint/2010/main" val="2092320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Введение 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i="1" u="sng" dirty="0" smtClean="0">
                <a:solidFill>
                  <a:schemeClr val="accent1">
                    <a:lumMod val="75000"/>
                  </a:schemeClr>
                </a:solidFill>
              </a:rPr>
              <a:t>Фразеологизм</a:t>
            </a:r>
            <a:r>
              <a:rPr lang="ru-RU" sz="3200" i="1" u="sng" dirty="0">
                <a:solidFill>
                  <a:schemeClr val="accent1">
                    <a:lumMod val="75000"/>
                  </a:schemeClr>
                </a:solidFill>
              </a:rPr>
              <a:t>, фразеологический оборот, речевой оборот </a:t>
            </a:r>
            <a:r>
              <a:rPr lang="ru-RU" sz="3200" dirty="0"/>
              <a:t>— свойственное только данному языку устойчивое сочетание слов, значение которого не определяется значением входящих в него слов, взятых по отдельности. </a:t>
            </a:r>
          </a:p>
        </p:txBody>
      </p:sp>
    </p:spTree>
    <p:extLst>
      <p:ext uri="{BB962C8B-B14F-4D97-AF65-F5344CB8AC3E}">
        <p14:creationId xmlns="" xmlns:p14="http://schemas.microsoft.com/office/powerpoint/2010/main" val="1633391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Водить за нос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166" y="2466804"/>
            <a:ext cx="4546514" cy="3305695"/>
          </a:xfrm>
        </p:spPr>
      </p:pic>
      <p:sp>
        <p:nvSpPr>
          <p:cNvPr id="6" name="Прямоугольник 5"/>
          <p:cNvSpPr/>
          <p:nvPr/>
        </p:nvSpPr>
        <p:spPr>
          <a:xfrm>
            <a:off x="1097280" y="2042160"/>
            <a:ext cx="535893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Умнейший человек, не раз и не два водил противника за нос.</a:t>
            </a:r>
          </a:p>
          <a:p>
            <a:r>
              <a:rPr lang="ru-RU" sz="2400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Значение</a:t>
            </a:r>
            <a:r>
              <a:rPr lang="ru-RU" sz="24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400" dirty="0"/>
              <a:t>Обманывать, вводить в заблуждение, обещать и не выполнять обещанного.</a:t>
            </a:r>
          </a:p>
          <a:p>
            <a:r>
              <a:rPr lang="ru-RU" sz="24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Происхождение. </a:t>
            </a:r>
            <a:r>
              <a:rPr lang="ru-RU" sz="2400" dirty="0"/>
              <a:t>Выражение было связано с ярмарочным развлечением. Цыгане водили медведей на показ за продетое в нос кольцо. И заставляли их, бедняг, делать разные фокусы, обманывая обещанием подачки.</a:t>
            </a:r>
          </a:p>
        </p:txBody>
      </p:sp>
    </p:spTree>
    <p:extLst>
      <p:ext uri="{BB962C8B-B14F-4D97-AF65-F5344CB8AC3E}">
        <p14:creationId xmlns="" xmlns:p14="http://schemas.microsoft.com/office/powerpoint/2010/main" val="569943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Волосы дыбом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660" y="1915536"/>
            <a:ext cx="3426020" cy="4022725"/>
          </a:xfrm>
        </p:spPr>
      </p:pic>
      <p:sp>
        <p:nvSpPr>
          <p:cNvPr id="5" name="Прямоугольник 4"/>
          <p:cNvSpPr/>
          <p:nvPr/>
        </p:nvSpPr>
        <p:spPr>
          <a:xfrm>
            <a:off x="1097280" y="2403404"/>
            <a:ext cx="619021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Его охватил ужас: глаза выкатились, волосы дыбом.</a:t>
            </a:r>
          </a:p>
          <a:p>
            <a:r>
              <a:rPr lang="ru-RU" sz="24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Значение. </a:t>
            </a:r>
            <a:r>
              <a:rPr lang="ru-RU" sz="2400" dirty="0"/>
              <a:t>Так говорят, когда человек очень испугался.</a:t>
            </a:r>
          </a:p>
          <a:p>
            <a:r>
              <a:rPr lang="ru-RU" sz="24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Происхождение. </a:t>
            </a:r>
            <a:r>
              <a:rPr lang="ru-RU" sz="2400" dirty="0"/>
              <a:t>«Стоять дыбом» - это стоять навытяжку, на кончиках пальцев. То есть, когда человек пугается, у него волосы словно на цыпочках на голове стоят.</a:t>
            </a:r>
          </a:p>
        </p:txBody>
      </p:sp>
    </p:spTree>
    <p:extLst>
      <p:ext uri="{BB962C8B-B14F-4D97-AF65-F5344CB8AC3E}">
        <p14:creationId xmlns="" xmlns:p14="http://schemas.microsoft.com/office/powerpoint/2010/main" val="3416215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Всыпать по первое число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854" y="1904349"/>
            <a:ext cx="3521826" cy="4172780"/>
          </a:xfrm>
        </p:spPr>
      </p:pic>
      <p:sp>
        <p:nvSpPr>
          <p:cNvPr id="5" name="Прямоугольник 4"/>
          <p:cNvSpPr/>
          <p:nvPr/>
        </p:nvSpPr>
        <p:spPr>
          <a:xfrm>
            <a:off x="1097279" y="1904349"/>
            <a:ext cx="653657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За такие дела им, конечно, следует всыпать по первое число!</a:t>
            </a:r>
          </a:p>
          <a:p>
            <a:r>
              <a:rPr lang="ru-RU" sz="24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Значение. </a:t>
            </a:r>
            <a:r>
              <a:rPr lang="ru-RU" sz="2400" dirty="0"/>
              <a:t>Сурово наказать, отругать </a:t>
            </a:r>
            <a:r>
              <a:rPr lang="ru-RU" sz="2400" dirty="0" smtClean="0"/>
              <a:t>кого-либо.</a:t>
            </a:r>
            <a:endParaRPr lang="ru-RU" sz="2400" dirty="0"/>
          </a:p>
          <a:p>
            <a:r>
              <a:rPr lang="ru-RU" sz="24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Происхождение. </a:t>
            </a:r>
            <a:r>
              <a:rPr lang="ru-RU" sz="2400" dirty="0"/>
              <a:t>Уж что-что, а это-то выражение вам знакомо... И откуда оно только свалилось на вашу несчастную голову! Не поверите, но... из старой школы, где учеников пороли каждую неделю, независимо от того, прав или виноват. И если наставник переусердствует, то такой порки хватало надолго, вплоть до первого числа следующего месяца.</a:t>
            </a:r>
          </a:p>
        </p:txBody>
      </p:sp>
    </p:spTree>
    <p:extLst>
      <p:ext uri="{BB962C8B-B14F-4D97-AF65-F5344CB8AC3E}">
        <p14:creationId xmlns="" xmlns:p14="http://schemas.microsoft.com/office/powerpoint/2010/main" val="129889963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CA72677B-2F8C-4192-8EBE-D360BE3B20F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319</TotalTime>
  <Words>864</Words>
  <Application>Microsoft Office PowerPoint</Application>
  <PresentationFormat>Произвольный</PresentationFormat>
  <Paragraphs>69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Ретро</vt:lpstr>
      <vt:lpstr>Слайд 1</vt:lpstr>
      <vt:lpstr>Содержание:</vt:lpstr>
      <vt:lpstr>Цели и задачи исследования</vt:lpstr>
      <vt:lpstr>Методы исследования:</vt:lpstr>
      <vt:lpstr>Введение </vt:lpstr>
      <vt:lpstr>Введение </vt:lpstr>
      <vt:lpstr>Водить за нос</vt:lpstr>
      <vt:lpstr>Волосы дыбом</vt:lpstr>
      <vt:lpstr>Всыпать по первое число</vt:lpstr>
      <vt:lpstr>Горе луковое</vt:lpstr>
      <vt:lpstr>Деньги не пахнут</vt:lpstr>
      <vt:lpstr>Довести до белого каления</vt:lpstr>
      <vt:lpstr>Зарубить на носу</vt:lpstr>
      <vt:lpstr>Хватать звезды с небес</vt:lpstr>
      <vt:lpstr>Литература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Богатство русского фразеологизма</dc:title>
  <dc:creator>Пользователь Windows</dc:creator>
  <cp:lastModifiedBy>Yra</cp:lastModifiedBy>
  <cp:revision>18</cp:revision>
  <dcterms:created xsi:type="dcterms:W3CDTF">2017-05-17T17:40:55Z</dcterms:created>
  <dcterms:modified xsi:type="dcterms:W3CDTF">2021-11-28T18:50:00Z</dcterms:modified>
</cp:coreProperties>
</file>