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B725D2-DBE1-4DD9-8A9E-4A8589A5ACEC}" v="654" dt="2021-11-24T17:00:16.765"/>
    <p1510:client id="{707F629D-5E41-4D02-B76C-EC40C2060040}" v="361" dt="2021-11-24T13:42:26.212"/>
    <p1510:client id="{E108675D-6D5E-4E39-8835-9DADEFA597E1}" v="85" dt="2021-11-24T14:21:49.746"/>
    <p1510:client id="{F379DFA5-EDEE-4C5D-93D7-3701CDD2A549}" v="1" dt="2021-11-25T11:51:52.3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57" d="100"/>
          <a:sy n="57" d="100"/>
        </p:scale>
        <p:origin x="8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13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12965 8147 16383 0 0,'7'0'0'0'0,"11"0"0"0"0,9 0 0 0 0,7 0 0 0 0,7 0 0 0 0,3 0 0 0 0,1 0 0 0 0,1 0 0 0 0,0 0 0 0 0,0 0 0 0 0,0 0 0 0 0,-1 0 0 0 0,-1 0 0 0 0,1 0 0 0 0,-1-8 0 0 0,1-3 0 0 0,-1-1 0 0 0,0 3 0 0 0,0 4 0 0 0,0 1 0 0 0,1 2 0 0 0,-1 1 0 0 0,0 1 0 0 0,0 0 0 0 0,0 1 0 0 0,0-1 0 0 0,2 1 0 0 0,-2-1 0 0 0,-8 0 0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22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13016 1516 16383 0 0,'-9'-13'0'0'0,"-11"-6"0"0"0,-3 0 0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23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12416 1024 16383 0 0,'0'0'0'0'0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24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13811 976 16383 0 0,'23'0'0'0'0,"6"0"0"0"0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25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14064 1584 16383 0 0,'-6'0'0'0'0,"-15"0"0"0"0,-4 0 0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26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12928 1392 16383 0 0,'0'0'0'0'0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27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13056 928 16383 0 0,'0'0'0'0'0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14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21246 6784 16383 0 0,'8'0'0'0'0,"9"0"0"0"0,11 0 0 0 0,8 0 0 0 0,4 0 0 0 0,4 0 0 0 0,2 0 0 0 0,1 0 0 0 0,1 0 0 0 0,-2 0 0 0 0,0 0 0 0 0,0 0 0 0 0,-1 0 0 0 0,0 0 0 0 0,-15 0 0 0 0,-21 0 0 0 0,-11 0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15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16896 1216 16383 0 0,'0'0'0'0'0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16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16128 1248 16383 0 0,'0'0'0'0'0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17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14208 1168 16383 0 0,'0'0'0'0'0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18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17408 1216 16383 0 0,'0'0'0'0'0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19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16384 1376 16383 0 0,'0'0'0'0'0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20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16640 1085 16383 0 0,'0'8'0'0'0,"0"13"0"0"0,0 2 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1-25T11:51:43.021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14592 1392 16383 0 0,'0'0'0'0'0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 i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66DA5-7751-4D3D-B753-58DF3B418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</a:extLst>
          </p:cNvPr>
          <p:cNvCxnSpPr>
            <a:cxnSpLocks/>
          </p:cNvCxnSpPr>
          <p:nvPr/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513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AD429-654B-4F0E-94E9-6FEF8EC67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8D60B2-06F5-4567-BE1F-BBA527053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6F6F2-8269-4B80-8EE3-81FEE0F9D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C86E4-3EDE-4EB4-B1A3-A1198AADD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752B0-ACEC-49EF-8131-FCF35BC5C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0462E3-375D-4E76-8886-69E06985D069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682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23B094-F480-477B-901C-7181F88C07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052089-A920-4E52-98DC-8A5DC7B0A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074FE-F1B4-421F-A66E-FA351C8F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764BA-3AB2-45FD-ABCB-975B3FDDF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B3FEF-8252-49FD-82F2-3E5FABC65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EB5C65-83BB-4EBD-AD22-EDA8489D0F5D}"/>
              </a:ext>
            </a:extLst>
          </p:cNvPr>
          <p:cNvCxnSpPr>
            <a:cxnSpLocks/>
          </p:cNvCxnSpPr>
          <p:nvPr/>
        </p:nvCxnSpPr>
        <p:spPr>
          <a:xfrm flipV="1">
            <a:off x="8313" y="261865"/>
            <a:ext cx="11353802" cy="1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2028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05CAAB-DBA2-4548-AD5F-01BB97FBB207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6279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FC2D1-D3FE-4B37-8740-57444421F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i="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5AF550-086C-426E-A374-85DB39570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58988-AD39-4AE9-8E6A-0907F0BE2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6319-82EE-408E-819F-8F8E6DBA7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1C8A6-777F-496D-8620-AE52BFC33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031F83B-57A8-4533-981C-D1FFAD2B6B6F}"/>
              </a:ext>
            </a:extLst>
          </p:cNvPr>
          <p:cNvCxnSpPr>
            <a:cxnSpLocks/>
          </p:cNvCxnSpPr>
          <p:nvPr/>
        </p:nvCxnSpPr>
        <p:spPr>
          <a:xfrm>
            <a:off x="715890" y="1701425"/>
            <a:ext cx="0" cy="5148262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31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7166-6921-4546-BA2C-99E46468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B9122-6371-4049-B57A-33DED7D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4555D-0753-4312-A26B-2338813F9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D8FDCB-69DA-4A8F-8B91-5CFF77897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AC8C07-E0D3-4464-AE3C-25730D75C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2596A6-734E-4AE0-BFB8-3089137BF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B7E8F4-3FB3-45AB-A381-9093CA95AAE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28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6B3EF2-2C04-480F-A570-14E520DD0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F5783E-3073-4F4D-8B9C-C5B18DDA5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A75FE3-6719-4790-AA00-251BC2A6E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752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7596AF9-469C-436D-B7D2-77952EF1825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9169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F36D6-399B-43E3-84DD-9FC5119E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34AB7-3B85-4028-A500-5A1BDBF4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F40F0-9909-442F-BBA4-409D061E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3C1207-D1C8-49E3-8837-E2B89D366FA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096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F214-646F-4D81-AD12-65628EC98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71768-C3FA-49EF-99EF-06E6C3B28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A6F24-ED6C-4D12-A9D6-EE37FBD68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6AACE-FAFB-4934-8E3C-AB5B2163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533EA-D0F8-4C79-8721-F190DE2D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9BAC9-F101-4394-BBA4-3D21A349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3A79C9-7EDC-44F6-AC48-5DD98A7695AD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8534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B71F-B6C2-4866-BC97-304F7881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ED73B-8413-478D-80D7-B78B6976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DF226-1B94-4D2D-98B3-7B932FB17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4E9A-CA29-4CCD-ACFA-B29F80FB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53A7-3209-46A6-9454-F38EAC8F11E7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5B7BE-3F1B-4FF3-B1D7-6E39B99D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2F18F1-E27E-470E-AE13-4755DEE6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8750-B7F2-4119-B151-68DE774813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893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B53A7-3209-46A6-9454-F38EAC8F11E7}" type="datetimeFigureOut">
              <a:rPr lang="en-US" smtClean="0"/>
              <a:pPr/>
              <a:t>11/27/2021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E633F-9882-4A5C-83A2-1109D0C732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359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75" r:id="rId8"/>
    <p:sldLayoutId id="2147483676" r:id="rId9"/>
    <p:sldLayoutId id="2147483677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customXml" Target="../ink/ink6.xml"/><Relationship Id="rId18" Type="http://schemas.openxmlformats.org/officeDocument/2006/relationships/customXml" Target="../ink/ink10.xml"/><Relationship Id="rId26" Type="http://schemas.openxmlformats.org/officeDocument/2006/relationships/customXml" Target="../ink/ink15.xml"/><Relationship Id="rId3" Type="http://schemas.openxmlformats.org/officeDocument/2006/relationships/image" Target="../media/image34.png"/><Relationship Id="rId21" Type="http://schemas.openxmlformats.org/officeDocument/2006/relationships/customXml" Target="../ink/ink12.xml"/><Relationship Id="rId7" Type="http://schemas.openxmlformats.org/officeDocument/2006/relationships/customXml" Target="../ink/ink2.xml"/><Relationship Id="rId12" Type="http://schemas.openxmlformats.org/officeDocument/2006/relationships/customXml" Target="../ink/ink5.xml"/><Relationship Id="rId17" Type="http://schemas.openxmlformats.org/officeDocument/2006/relationships/customXml" Target="../ink/ink9.xml"/><Relationship Id="rId25" Type="http://schemas.openxmlformats.org/officeDocument/2006/relationships/customXml" Target="../ink/ink14.xml"/><Relationship Id="rId2" Type="http://schemas.openxmlformats.org/officeDocument/2006/relationships/image" Target="../media/image33.png"/><Relationship Id="rId16" Type="http://schemas.openxmlformats.org/officeDocument/2006/relationships/image" Target="../media/image43.png"/><Relationship Id="rId20" Type="http://schemas.openxmlformats.org/officeDocument/2006/relationships/customXml" Target="../ink/ink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customXml" Target="../ink/ink4.xml"/><Relationship Id="rId24" Type="http://schemas.openxmlformats.org/officeDocument/2006/relationships/image" Target="../media/image46.png"/><Relationship Id="rId5" Type="http://schemas.openxmlformats.org/officeDocument/2006/relationships/customXml" Target="../ink/ink1.xml"/><Relationship Id="rId15" Type="http://schemas.openxmlformats.org/officeDocument/2006/relationships/customXml" Target="../ink/ink8.xml"/><Relationship Id="rId23" Type="http://schemas.openxmlformats.org/officeDocument/2006/relationships/customXml" Target="../ink/ink13.xml"/><Relationship Id="rId10" Type="http://schemas.openxmlformats.org/officeDocument/2006/relationships/image" Target="../media/image42.png"/><Relationship Id="rId19" Type="http://schemas.openxmlformats.org/officeDocument/2006/relationships/image" Target="../media/image44.png"/><Relationship Id="rId4" Type="http://schemas.openxmlformats.org/officeDocument/2006/relationships/image" Target="../media/image35.png"/><Relationship Id="rId9" Type="http://schemas.openxmlformats.org/officeDocument/2006/relationships/customXml" Target="../ink/ink3.xml"/><Relationship Id="rId14" Type="http://schemas.openxmlformats.org/officeDocument/2006/relationships/customXml" Target="../ink/ink7.xml"/><Relationship Id="rId22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9C60ED7-11F7-478C-AC8E-0865FABDAC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!!Rectangle">
            <a:extLst>
              <a:ext uri="{FF2B5EF4-FFF2-40B4-BE49-F238E27FC236}">
                <a16:creationId xmlns:a16="http://schemas.microsoft.com/office/drawing/2014/main" id="{D472C551-D440-40DF-9260-BDB9AC4096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4" name="Picture 3" descr="Lone person stanging on misty jagged mountain">
            <a:extLst>
              <a:ext uri="{FF2B5EF4-FFF2-40B4-BE49-F238E27FC236}">
                <a16:creationId xmlns:a16="http://schemas.microsoft.com/office/drawing/2014/main" id="{B3B96DE8-8BBD-40E0-865E-E80701C592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t="12523" r="-2" b="8679"/>
          <a:stretch/>
        </p:blipFill>
        <p:spPr>
          <a:xfrm>
            <a:off x="20" y="-8877"/>
            <a:ext cx="1219198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83941" y="4377946"/>
            <a:ext cx="6208059" cy="2130430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ru-RU" b="1" dirty="0">
                <a:solidFill>
                  <a:srgbClr val="FFFFFF"/>
                </a:solidFill>
              </a:rPr>
              <a:t>Выполнила работу</a:t>
            </a:r>
            <a:r>
              <a:rPr lang="ru-RU" b="1" dirty="0" smtClean="0">
                <a:solidFill>
                  <a:srgbClr val="FFFFFF"/>
                </a:solidFill>
              </a:rPr>
              <a:t>: </a:t>
            </a:r>
          </a:p>
          <a:p>
            <a:pPr>
              <a:lnSpc>
                <a:spcPct val="100000"/>
              </a:lnSpc>
            </a:pPr>
            <a:r>
              <a:rPr lang="ru-RU" b="1" dirty="0" err="1" smtClean="0">
                <a:solidFill>
                  <a:srgbClr val="FFFFFF"/>
                </a:solidFill>
              </a:rPr>
              <a:t>Султонкулова</a:t>
            </a:r>
            <a:r>
              <a:rPr lang="ru-RU" b="1" dirty="0" smtClean="0">
                <a:solidFill>
                  <a:srgbClr val="FFFFFF"/>
                </a:solidFill>
              </a:rPr>
              <a:t> </a:t>
            </a:r>
            <a:r>
              <a:rPr lang="ru-RU" b="1" dirty="0" err="1">
                <a:solidFill>
                  <a:srgbClr val="FFFFFF"/>
                </a:solidFill>
              </a:rPr>
              <a:t>Нигора</a:t>
            </a:r>
            <a:r>
              <a:rPr lang="ru-RU" b="1" dirty="0" smtClean="0">
                <a:solidFill>
                  <a:srgbClr val="FFFFFF"/>
                </a:solidFill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b="1" dirty="0" smtClean="0">
                <a:solidFill>
                  <a:srgbClr val="FFFFFF"/>
                </a:solidFill>
              </a:rPr>
              <a:t>Ученица </a:t>
            </a:r>
            <a:r>
              <a:rPr lang="ru-RU" b="1" dirty="0">
                <a:solidFill>
                  <a:srgbClr val="FFFFFF"/>
                </a:solidFill>
              </a:rPr>
              <a:t>5 "Э" класса</a:t>
            </a:r>
            <a:r>
              <a:rPr lang="ru-RU" b="1" dirty="0" smtClean="0">
                <a:solidFill>
                  <a:srgbClr val="FFFFFF"/>
                </a:solidFill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b="1" dirty="0" smtClean="0">
                <a:solidFill>
                  <a:srgbClr val="FFFFFF"/>
                </a:solidFill>
              </a:rPr>
              <a:t>МБОУ </a:t>
            </a:r>
            <a:r>
              <a:rPr lang="ru-RU" b="1" dirty="0" smtClean="0">
                <a:solidFill>
                  <a:srgbClr val="FFFFFF"/>
                </a:solidFill>
              </a:rPr>
              <a:t> «Технологический </a:t>
            </a:r>
            <a:r>
              <a:rPr lang="ru-RU" b="1" dirty="0" smtClean="0">
                <a:solidFill>
                  <a:srgbClr val="FFFFFF"/>
                </a:solidFill>
              </a:rPr>
              <a:t>лицей </a:t>
            </a:r>
            <a:r>
              <a:rPr lang="ru-RU" b="1" dirty="0">
                <a:solidFill>
                  <a:srgbClr val="FFFFFF"/>
                </a:solidFill>
              </a:rPr>
              <a:t>"Алгоритм".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878" y="806470"/>
            <a:ext cx="8453437" cy="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74340" y="122578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17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34855" y="1685867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19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87962" y="2175690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E22D1AF3-299B-4AAD-9DF6-64054D52D7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3208" y="476833"/>
            <a:ext cx="11031647" cy="2115375"/>
          </a:xfrm>
        </p:spPr>
        <p:txBody>
          <a:bodyPr>
            <a:normAutofit/>
          </a:bodyPr>
          <a:lstStyle/>
          <a:p>
            <a:r>
              <a:rPr lang="ru-RU" dirty="0">
                <a:ea typeface="+mj-lt"/>
                <a:cs typeface="+mj-lt"/>
              </a:rPr>
              <a:t>“Влияние социальных сетей на грамотность”</a:t>
            </a: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E37B132-9C54-4236-8910-3340177AD9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!!Rectangle">
            <a:extLst>
              <a:ext uri="{FF2B5EF4-FFF2-40B4-BE49-F238E27FC236}">
                <a16:creationId xmlns:a16="http://schemas.microsoft.com/office/drawing/2014/main" id="{D472C551-D440-40DF-9260-BDB9AC4096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4" name="Picture 3" descr="Линии и точки, подключенные к сети">
            <a:extLst>
              <a:ext uri="{FF2B5EF4-FFF2-40B4-BE49-F238E27FC236}">
                <a16:creationId xmlns:a16="http://schemas.microsoft.com/office/drawing/2014/main" id="{C2685907-1F4F-4330-8F0A-4E7D7B38FE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l="73" r="-2" b="-2"/>
          <a:stretch/>
        </p:blipFill>
        <p:spPr>
          <a:xfrm>
            <a:off x="8878" y="-8302"/>
            <a:ext cx="12183122" cy="68579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60D169-3246-4126-8C65-D11C31EFE583}"/>
              </a:ext>
            </a:extLst>
          </p:cNvPr>
          <p:cNvSpPr txBox="1"/>
          <p:nvPr/>
        </p:nvSpPr>
        <p:spPr>
          <a:xfrm>
            <a:off x="290382" y="1221902"/>
            <a:ext cx="10017833" cy="3670098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600" b="1" i="0" kern="1200" cap="all" baseline="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        </a:t>
            </a:r>
            <a:r>
              <a:rPr lang="en-US" sz="6600" b="1" i="0" kern="1200" cap="all" baseline="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Глава</a:t>
            </a:r>
            <a:r>
              <a:rPr lang="en-US" sz="6600" b="1" i="0" kern="1200" cap="all" baseline="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1. </a:t>
            </a:r>
            <a:br>
              <a:rPr lang="en-US" sz="6600" b="1" i="0" kern="1200" cap="all" baseline="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6600" b="1" i="0" kern="1200" cap="all" baseline="0" dirty="0" err="1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Социальные</a:t>
            </a:r>
            <a:r>
              <a:rPr lang="en-US" sz="6600" b="1" i="0" kern="1200" cap="all" baseline="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6600" b="1" i="0" kern="1200" cap="all" baseline="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сети</a:t>
            </a:r>
            <a:r>
              <a:rPr lang="en-US" sz="6600" b="1" i="0" kern="1200" cap="all" baseline="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 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878" y="806470"/>
            <a:ext cx="8453437" cy="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74340" y="122578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18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34855" y="1685867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20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87962" y="2175690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05782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FDF857-1CBD-476D-B520-A863CAFBA606}"/>
              </a:ext>
            </a:extLst>
          </p:cNvPr>
          <p:cNvSpPr txBox="1"/>
          <p:nvPr/>
        </p:nvSpPr>
        <p:spPr>
          <a:xfrm>
            <a:off x="5163671" y="-64691"/>
            <a:ext cx="6212541" cy="140948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1.1 </a:t>
            </a:r>
            <a:r>
              <a:rPr lang="en-US" sz="34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История</a:t>
            </a:r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появления</a:t>
            </a:r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социальных</a:t>
            </a:r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сетей</a:t>
            </a:r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 </a:t>
            </a:r>
            <a:r>
              <a:rPr lang="en-US" sz="3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 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8ACC825-9DC9-4AA4-B0FC-1A1AB78DF6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907" r="11093"/>
          <a:stretch/>
        </p:blipFill>
        <p:spPr>
          <a:xfrm>
            <a:off x="422753" y="703679"/>
            <a:ext cx="5456684" cy="5456684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15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4D7880-8073-407A-A79D-51B9C8BA18AA}"/>
              </a:ext>
            </a:extLst>
          </p:cNvPr>
          <p:cNvSpPr txBox="1"/>
          <p:nvPr/>
        </p:nvSpPr>
        <p:spPr>
          <a:xfrm>
            <a:off x="6140130" y="1898138"/>
            <a:ext cx="5719672" cy="143300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/>
              <a:t>Уже</a:t>
            </a:r>
            <a:r>
              <a:rPr lang="en-US" sz="2400" dirty="0"/>
              <a:t> </a:t>
            </a:r>
            <a:r>
              <a:rPr lang="en-US" sz="2400" dirty="0" err="1"/>
              <a:t>около</a:t>
            </a:r>
            <a:r>
              <a:rPr lang="en-US" sz="2400" dirty="0"/>
              <a:t> </a:t>
            </a:r>
            <a:r>
              <a:rPr lang="en-US" sz="2400" dirty="0" err="1"/>
              <a:t>двадцати</a:t>
            </a:r>
            <a:r>
              <a:rPr lang="en-US" sz="2400" dirty="0"/>
              <a:t> </a:t>
            </a:r>
            <a:r>
              <a:rPr lang="en-US" sz="2400" dirty="0" err="1"/>
              <a:t>лет</a:t>
            </a:r>
            <a:r>
              <a:rPr lang="en-US" sz="2400" dirty="0"/>
              <a:t> </a:t>
            </a:r>
            <a:r>
              <a:rPr lang="en-US" sz="2400" dirty="0" err="1"/>
              <a:t>социальные</a:t>
            </a:r>
            <a:r>
              <a:rPr lang="en-US" sz="2400" dirty="0"/>
              <a:t> </a:t>
            </a:r>
            <a:r>
              <a:rPr lang="en-US" sz="2400" dirty="0" err="1"/>
              <a:t>сети</a:t>
            </a:r>
            <a:r>
              <a:rPr lang="en-US" sz="2400" dirty="0"/>
              <a:t> </a:t>
            </a:r>
            <a:r>
              <a:rPr lang="en-US" sz="2400" dirty="0" err="1"/>
              <a:t>развиваются</a:t>
            </a:r>
            <a:r>
              <a:rPr lang="en-US" sz="2400" dirty="0"/>
              <a:t> в </a:t>
            </a:r>
            <a:r>
              <a:rPr lang="en-US" sz="2400" dirty="0" err="1"/>
              <a:t>ускоренном</a:t>
            </a:r>
            <a:r>
              <a:rPr lang="en-US" sz="2400" dirty="0"/>
              <a:t> </a:t>
            </a:r>
            <a:r>
              <a:rPr lang="en-US" sz="2400" dirty="0" err="1"/>
              <a:t>темпе</a:t>
            </a:r>
            <a:r>
              <a:rPr lang="en-US" sz="2400" dirty="0"/>
              <a:t>. </a:t>
            </a:r>
            <a:r>
              <a:rPr lang="en-US" sz="2400" dirty="0" err="1"/>
              <a:t>Если</a:t>
            </a:r>
            <a:r>
              <a:rPr lang="en-US" sz="2400" dirty="0"/>
              <a:t> </a:t>
            </a:r>
            <a:r>
              <a:rPr lang="en-US" sz="2400" dirty="0" err="1"/>
              <a:t>первое</a:t>
            </a:r>
            <a:r>
              <a:rPr lang="en-US" sz="2400" dirty="0"/>
              <a:t> </a:t>
            </a:r>
            <a:r>
              <a:rPr lang="en-US" sz="2400" dirty="0" err="1"/>
              <a:t>время</a:t>
            </a:r>
            <a:r>
              <a:rPr lang="en-US" sz="2400" dirty="0"/>
              <a:t> </a:t>
            </a:r>
            <a:r>
              <a:rPr lang="en-US" sz="2400" dirty="0" err="1"/>
              <a:t>это</a:t>
            </a:r>
            <a:r>
              <a:rPr lang="en-US" sz="2400" dirty="0"/>
              <a:t> </a:t>
            </a:r>
            <a:r>
              <a:rPr lang="en-US" sz="2400" dirty="0" err="1"/>
              <a:t>были</a:t>
            </a:r>
            <a:r>
              <a:rPr lang="en-US" sz="2400" dirty="0"/>
              <a:t> </a:t>
            </a:r>
            <a:r>
              <a:rPr lang="en-US" sz="2400" dirty="0" err="1"/>
              <a:t>платформы</a:t>
            </a:r>
            <a:r>
              <a:rPr lang="en-US" sz="2400" dirty="0"/>
              <a:t> </a:t>
            </a:r>
            <a:r>
              <a:rPr lang="en-US" sz="2400" dirty="0" err="1"/>
              <a:t>для</a:t>
            </a:r>
            <a:r>
              <a:rPr lang="en-US" sz="2400" dirty="0"/>
              <a:t> </a:t>
            </a:r>
            <a:r>
              <a:rPr lang="en-US" sz="2400" dirty="0" err="1"/>
              <a:t>общения</a:t>
            </a:r>
            <a:r>
              <a:rPr lang="en-US" sz="2400" dirty="0"/>
              <a:t> </a:t>
            </a:r>
            <a:r>
              <a:rPr lang="en-US" sz="2400" dirty="0" err="1"/>
              <a:t>на</a:t>
            </a:r>
            <a:r>
              <a:rPr lang="en-US" sz="2400" dirty="0"/>
              <a:t> </a:t>
            </a:r>
            <a:r>
              <a:rPr lang="en-US" sz="2400" dirty="0" err="1"/>
              <a:t>расстоянии</a:t>
            </a:r>
            <a:r>
              <a:rPr lang="en-US" sz="2400" dirty="0"/>
              <a:t>, </a:t>
            </a:r>
            <a:r>
              <a:rPr lang="en-US" sz="2400" dirty="0" err="1"/>
              <a:t>то</a:t>
            </a:r>
            <a:r>
              <a:rPr lang="en-US" sz="2400" dirty="0"/>
              <a:t> </a:t>
            </a:r>
            <a:r>
              <a:rPr lang="en-US" sz="2400" dirty="0" err="1"/>
              <a:t>сегодня</a:t>
            </a:r>
            <a:r>
              <a:rPr lang="en-US" sz="2400" dirty="0"/>
              <a:t> – </a:t>
            </a:r>
            <a:r>
              <a:rPr lang="en-US" sz="2400" dirty="0" err="1"/>
              <a:t>полноценные</a:t>
            </a:r>
            <a:r>
              <a:rPr lang="en-US" sz="2400" dirty="0"/>
              <a:t> </a:t>
            </a:r>
            <a:r>
              <a:rPr lang="en-US" sz="2400" dirty="0" err="1"/>
              <a:t>площадки</a:t>
            </a:r>
            <a:r>
              <a:rPr lang="en-US" sz="2400" dirty="0"/>
              <a:t> с </a:t>
            </a:r>
            <a:r>
              <a:rPr lang="en-US" sz="2400" dirty="0" err="1"/>
              <a:t>огромным</a:t>
            </a:r>
            <a:r>
              <a:rPr lang="en-US" sz="2400" dirty="0"/>
              <a:t> </a:t>
            </a:r>
            <a:r>
              <a:rPr lang="en-US" sz="2400" dirty="0" err="1"/>
              <a:t>функционалом</a:t>
            </a:r>
            <a:r>
              <a:rPr lang="en-US" sz="2400" dirty="0"/>
              <a:t>. </a:t>
            </a:r>
            <a:r>
              <a:rPr lang="en-US" sz="2400" dirty="0" err="1"/>
              <a:t>Социальные</a:t>
            </a:r>
            <a:r>
              <a:rPr lang="en-US" sz="2400" dirty="0"/>
              <a:t> </a:t>
            </a:r>
            <a:r>
              <a:rPr lang="en-US" sz="2400" dirty="0" err="1"/>
              <a:t>сети</a:t>
            </a:r>
            <a:r>
              <a:rPr lang="en-US" sz="2400" dirty="0"/>
              <a:t> </a:t>
            </a:r>
            <a:r>
              <a:rPr lang="en-US" sz="2400" dirty="0" err="1"/>
              <a:t>значительно</a:t>
            </a:r>
            <a:r>
              <a:rPr lang="en-US" sz="2400" dirty="0"/>
              <a:t> </a:t>
            </a:r>
            <a:r>
              <a:rPr lang="en-US" sz="2400" dirty="0" err="1"/>
              <a:t>упростили</a:t>
            </a:r>
            <a:r>
              <a:rPr lang="en-US" sz="2400" dirty="0"/>
              <a:t> </a:t>
            </a:r>
            <a:r>
              <a:rPr lang="en-US" sz="2400" dirty="0" err="1"/>
              <a:t>жизнь</a:t>
            </a:r>
            <a:r>
              <a:rPr lang="en-US" sz="2400" dirty="0"/>
              <a:t>, </a:t>
            </a:r>
            <a:r>
              <a:rPr lang="en-US" sz="2400" dirty="0" err="1"/>
              <a:t>дали</a:t>
            </a:r>
            <a:r>
              <a:rPr lang="en-US" sz="2400" dirty="0"/>
              <a:t> </a:t>
            </a:r>
            <a:r>
              <a:rPr lang="en-US" sz="2400" dirty="0" err="1"/>
              <a:t>толчок</a:t>
            </a:r>
            <a:r>
              <a:rPr lang="en-US" sz="2400" dirty="0"/>
              <a:t> к </a:t>
            </a:r>
            <a:r>
              <a:rPr lang="en-US" sz="2400" dirty="0" err="1"/>
              <a:t>появлению</a:t>
            </a:r>
            <a:r>
              <a:rPr lang="en-US" sz="2400" dirty="0"/>
              <a:t> </a:t>
            </a:r>
            <a:r>
              <a:rPr lang="en-US" sz="2400" dirty="0" err="1"/>
              <a:t>новых</a:t>
            </a:r>
            <a:r>
              <a:rPr lang="en-US" sz="2400" dirty="0"/>
              <a:t> </a:t>
            </a:r>
            <a:r>
              <a:rPr lang="en-US" sz="2400" dirty="0" err="1"/>
              <a:t>профессий</a:t>
            </a:r>
            <a:r>
              <a:rPr lang="en-US" sz="2400" dirty="0"/>
              <a:t>. </a:t>
            </a:r>
            <a:r>
              <a:rPr lang="en-US" sz="2400" dirty="0" err="1"/>
              <a:t>Именно</a:t>
            </a:r>
            <a:r>
              <a:rPr lang="en-US" sz="2400" dirty="0"/>
              <a:t> </a:t>
            </a:r>
            <a:r>
              <a:rPr lang="en-US" sz="2400" dirty="0" err="1"/>
              <a:t>здесь</a:t>
            </a:r>
            <a:r>
              <a:rPr lang="en-US" sz="2400" dirty="0"/>
              <a:t> </a:t>
            </a:r>
            <a:r>
              <a:rPr lang="en-US" sz="2400" dirty="0" err="1"/>
              <a:t>человек</a:t>
            </a:r>
            <a:r>
              <a:rPr lang="en-US" sz="2400" dirty="0"/>
              <a:t> </a:t>
            </a:r>
            <a:r>
              <a:rPr lang="en-US" sz="2400" dirty="0" err="1"/>
              <a:t>может</a:t>
            </a:r>
            <a:r>
              <a:rPr lang="en-US" sz="2400" dirty="0"/>
              <a:t> </a:t>
            </a:r>
            <a:r>
              <a:rPr lang="en-US" sz="2400" dirty="0" err="1"/>
              <a:t>найти</a:t>
            </a:r>
            <a:r>
              <a:rPr lang="en-US" sz="2400" dirty="0"/>
              <a:t> </a:t>
            </a:r>
            <a:r>
              <a:rPr lang="en-US" sz="2400" dirty="0" err="1"/>
              <a:t>друзей</a:t>
            </a:r>
            <a:r>
              <a:rPr lang="en-US" sz="2400" dirty="0"/>
              <a:t> </a:t>
            </a:r>
            <a:r>
              <a:rPr lang="en-US" sz="2400" dirty="0" err="1"/>
              <a:t>по</a:t>
            </a:r>
            <a:r>
              <a:rPr lang="en-US" sz="2400" dirty="0"/>
              <a:t> </a:t>
            </a:r>
            <a:r>
              <a:rPr lang="en-US" sz="2400" dirty="0" err="1"/>
              <a:t>интересам</a:t>
            </a:r>
            <a:r>
              <a:rPr lang="en-US" sz="2400" dirty="0"/>
              <a:t>, </a:t>
            </a:r>
            <a:r>
              <a:rPr lang="en-US" sz="2400" dirty="0" err="1"/>
              <a:t>решить</a:t>
            </a:r>
            <a:r>
              <a:rPr lang="en-US" sz="2400" dirty="0"/>
              <a:t> </a:t>
            </a:r>
            <a:r>
              <a:rPr lang="en-US" sz="2400" dirty="0" err="1"/>
              <a:t>рабочие</a:t>
            </a:r>
            <a:r>
              <a:rPr lang="en-US" sz="2400" dirty="0"/>
              <a:t> и </a:t>
            </a:r>
            <a:r>
              <a:rPr lang="en-US" sz="2400" dirty="0" err="1"/>
              <a:t>социальные</a:t>
            </a:r>
            <a:r>
              <a:rPr lang="en-US" sz="2400" dirty="0"/>
              <a:t> </a:t>
            </a:r>
            <a:r>
              <a:rPr lang="en-US" sz="2400" dirty="0" err="1"/>
              <a:t>вопросы</a:t>
            </a:r>
            <a:r>
              <a:rPr lang="en-US" sz="2400" dirty="0"/>
              <a:t> и </a:t>
            </a:r>
            <a:r>
              <a:rPr lang="en-US" sz="2400" dirty="0" err="1"/>
              <a:t>даже</a:t>
            </a:r>
            <a:r>
              <a:rPr lang="en-US" sz="2400" dirty="0"/>
              <a:t> </a:t>
            </a:r>
            <a:r>
              <a:rPr lang="en-US" sz="2400" dirty="0" err="1"/>
              <a:t>провести</a:t>
            </a:r>
            <a:r>
              <a:rPr lang="en-US" sz="2400" dirty="0"/>
              <a:t> </a:t>
            </a:r>
            <a:r>
              <a:rPr lang="en-US" sz="2400" dirty="0" err="1"/>
              <a:t>денежные</a:t>
            </a:r>
            <a:r>
              <a:rPr lang="en-US" sz="2400" dirty="0"/>
              <a:t> </a:t>
            </a:r>
            <a:r>
              <a:rPr lang="en-US" sz="2400" dirty="0" err="1"/>
              <a:t>операции</a:t>
            </a:r>
            <a:r>
              <a:rPr lang="en-US" sz="2400" dirty="0"/>
              <a:t>. </a:t>
            </a:r>
          </a:p>
        </p:txBody>
      </p:sp>
      <p:sp>
        <p:nvSpPr>
          <p:cNvPr id="19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1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8504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A359BEF-58E3-4A54-AB06-435D1A5014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!!Rectangle">
            <a:extLst>
              <a:ext uri="{FF2B5EF4-FFF2-40B4-BE49-F238E27FC236}">
                <a16:creationId xmlns:a16="http://schemas.microsoft.com/office/drawing/2014/main" id="{E5CBF618-D78A-412F-9D86-1D6288E826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4F891D0-998F-4AE7-9EF5-763CAB38C0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t="1747"/>
          <a:stretch/>
        </p:blipFill>
        <p:spPr>
          <a:xfrm>
            <a:off x="20" y="-8877"/>
            <a:ext cx="1219198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D2D4558-68AB-441E-ABE6-E7608706243A}"/>
              </a:ext>
            </a:extLst>
          </p:cNvPr>
          <p:cNvSpPr txBox="1"/>
          <p:nvPr/>
        </p:nvSpPr>
        <p:spPr>
          <a:xfrm>
            <a:off x="524435" y="698643"/>
            <a:ext cx="6316417" cy="383301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1.2 </a:t>
            </a:r>
            <a:r>
              <a:rPr lang="en-US" sz="5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Виды</a:t>
            </a:r>
            <a:r>
              <a:rPr lang="en-US" sz="5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социальных</a:t>
            </a:r>
            <a:r>
              <a:rPr lang="en-US" sz="5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сетей</a:t>
            </a:r>
            <a:r>
              <a:rPr lang="en-US" sz="5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наиболее</a:t>
            </a:r>
            <a:r>
              <a:rPr lang="en-US" sz="5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популярные</a:t>
            </a:r>
            <a:r>
              <a:rPr lang="en-US" sz="5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в </a:t>
            </a:r>
            <a:r>
              <a:rPr lang="en-US" sz="5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мире</a:t>
            </a:r>
            <a:r>
              <a:rPr lang="en-US" sz="5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и в </a:t>
            </a:r>
            <a:r>
              <a:rPr lang="en-US" sz="5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России</a:t>
            </a:r>
            <a:r>
              <a:rPr lang="en-US" sz="5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.</a:t>
            </a:r>
            <a:r>
              <a:rPr lang="en-US" sz="5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 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73056"/>
            <a:ext cx="0" cy="6476066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5948" y="74031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19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84728" y="969611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21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10408" y="1484755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AC795C-D7AD-4AD1-8279-8AD9D98853E2}"/>
              </a:ext>
            </a:extLst>
          </p:cNvPr>
          <p:cNvSpPr txBox="1"/>
          <p:nvPr/>
        </p:nvSpPr>
        <p:spPr>
          <a:xfrm>
            <a:off x="6840853" y="94793"/>
            <a:ext cx="4699852" cy="533022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/>
              <a:t>Пятерка</a:t>
            </a:r>
            <a:r>
              <a:rPr lang="en-US" sz="2800" dirty="0"/>
              <a:t> </a:t>
            </a:r>
            <a:r>
              <a:rPr lang="en-US" sz="2800" dirty="0" err="1"/>
              <a:t>самых</a:t>
            </a:r>
            <a:r>
              <a:rPr lang="en-US" sz="2800" dirty="0"/>
              <a:t> </a:t>
            </a:r>
            <a:r>
              <a:rPr lang="en-US" sz="2800" dirty="0" err="1"/>
              <a:t>популярных</a:t>
            </a:r>
            <a:r>
              <a:rPr lang="en-US" sz="2800" dirty="0"/>
              <a:t> </a:t>
            </a:r>
            <a:r>
              <a:rPr lang="en-US" sz="2800" dirty="0" err="1"/>
              <a:t>социальных</a:t>
            </a:r>
            <a:r>
              <a:rPr lang="en-US" sz="2800" dirty="0"/>
              <a:t> </a:t>
            </a:r>
            <a:r>
              <a:rPr lang="en-US" sz="2800" dirty="0" err="1"/>
              <a:t>сетей</a:t>
            </a:r>
            <a:r>
              <a:rPr lang="en-US" sz="2800" dirty="0"/>
              <a:t> в </a:t>
            </a:r>
            <a:r>
              <a:rPr lang="en-US" sz="2800" dirty="0" err="1"/>
              <a:t>мире</a:t>
            </a:r>
            <a:r>
              <a:rPr lang="en-US" sz="2800" dirty="0"/>
              <a:t> </a:t>
            </a:r>
            <a:r>
              <a:rPr lang="en-US" sz="2800" dirty="0" err="1"/>
              <a:t>не</a:t>
            </a:r>
            <a:r>
              <a:rPr lang="en-US" sz="2800" dirty="0"/>
              <a:t> </a:t>
            </a:r>
            <a:r>
              <a:rPr lang="en-US" sz="2800" dirty="0" err="1"/>
              <a:t>менялась</a:t>
            </a:r>
            <a:r>
              <a:rPr lang="en-US" sz="2800" dirty="0"/>
              <a:t> </a:t>
            </a:r>
            <a:r>
              <a:rPr lang="en-US" sz="2800" dirty="0" err="1"/>
              <a:t>за</a:t>
            </a:r>
            <a:r>
              <a:rPr lang="en-US" sz="2800" dirty="0"/>
              <a:t> </a:t>
            </a:r>
            <a:r>
              <a:rPr lang="en-US" sz="2800" dirty="0" err="1"/>
              <a:t>последние</a:t>
            </a:r>
            <a:r>
              <a:rPr lang="en-US" sz="2800" dirty="0"/>
              <a:t> </a:t>
            </a:r>
            <a:r>
              <a:rPr lang="en-US" sz="2800" dirty="0" err="1"/>
              <a:t>годы</a:t>
            </a:r>
            <a:r>
              <a:rPr lang="en-US" sz="2800" dirty="0"/>
              <a:t> — </a:t>
            </a:r>
            <a:r>
              <a:rPr lang="en-US" sz="2800" dirty="0" err="1"/>
              <a:t>это</a:t>
            </a:r>
            <a:r>
              <a:rPr lang="en-US" sz="2800" dirty="0"/>
              <a:t> </a:t>
            </a:r>
            <a:r>
              <a:rPr lang="en-US" sz="2800" dirty="0" err="1"/>
              <a:t>Youtube</a:t>
            </a:r>
            <a:r>
              <a:rPr lang="en-US" sz="2800" dirty="0"/>
              <a:t>, Facebook, Instagram, Twitter и </a:t>
            </a:r>
            <a:r>
              <a:rPr lang="en-US" sz="2800" dirty="0" err="1"/>
              <a:t>ВКонтакте</a:t>
            </a:r>
            <a:r>
              <a:rPr lang="en-US" sz="2800" dirty="0"/>
              <a:t>. </a:t>
            </a:r>
            <a:r>
              <a:rPr lang="en-US" sz="2800" dirty="0" err="1"/>
              <a:t>За</a:t>
            </a:r>
            <a:r>
              <a:rPr lang="en-US" sz="2800" dirty="0"/>
              <a:t> </a:t>
            </a:r>
            <a:r>
              <a:rPr lang="en-US" sz="2800" dirty="0" err="1"/>
              <a:t>последние</a:t>
            </a:r>
            <a:r>
              <a:rPr lang="en-US" sz="2800" dirty="0"/>
              <a:t> </a:t>
            </a:r>
            <a:r>
              <a:rPr lang="en-US" sz="2800" dirty="0" err="1"/>
              <a:t>годы</a:t>
            </a:r>
            <a:r>
              <a:rPr lang="en-US" sz="2800" dirty="0"/>
              <a:t> Tik-</a:t>
            </a:r>
            <a:r>
              <a:rPr lang="en-US" sz="2800" dirty="0" err="1"/>
              <a:t>Тok</a:t>
            </a:r>
            <a:r>
              <a:rPr lang="en-US" sz="2800" dirty="0"/>
              <a:t> </a:t>
            </a:r>
            <a:r>
              <a:rPr lang="en-US" sz="2800" dirty="0" err="1"/>
              <a:t>догоняет</a:t>
            </a:r>
            <a:r>
              <a:rPr lang="en-US" sz="2800" dirty="0"/>
              <a:t> </a:t>
            </a:r>
            <a:r>
              <a:rPr lang="en-US" sz="2800" dirty="0" err="1"/>
              <a:t>своих</a:t>
            </a:r>
            <a:r>
              <a:rPr lang="en-US" sz="2800" dirty="0"/>
              <a:t> </a:t>
            </a:r>
            <a:r>
              <a:rPr lang="en-US" sz="2800" dirty="0" err="1"/>
              <a:t>конкурентов</a:t>
            </a:r>
            <a:r>
              <a:rPr lang="en-US" sz="2800" dirty="0"/>
              <a:t> и </a:t>
            </a:r>
            <a:r>
              <a:rPr lang="en-US" sz="2800" dirty="0" err="1"/>
              <a:t>так</a:t>
            </a:r>
            <a:r>
              <a:rPr lang="en-US" sz="2800" dirty="0"/>
              <a:t> </a:t>
            </a:r>
            <a:r>
              <a:rPr lang="en-US" sz="2800" dirty="0" err="1"/>
              <a:t>же</a:t>
            </a:r>
            <a:r>
              <a:rPr lang="en-US" sz="2800" dirty="0"/>
              <a:t> </a:t>
            </a:r>
            <a:r>
              <a:rPr lang="en-US" sz="2800" dirty="0" err="1"/>
              <a:t>занимает</a:t>
            </a:r>
            <a:r>
              <a:rPr lang="en-US" sz="2800" dirty="0"/>
              <a:t> </a:t>
            </a:r>
            <a:r>
              <a:rPr lang="en-US" sz="2800" dirty="0" err="1"/>
              <a:t>одну</a:t>
            </a:r>
            <a:r>
              <a:rPr lang="en-US" sz="2800" dirty="0"/>
              <a:t> </a:t>
            </a:r>
            <a:r>
              <a:rPr lang="en-US" sz="2800" dirty="0" err="1"/>
              <a:t>из</a:t>
            </a:r>
            <a:r>
              <a:rPr lang="en-US" sz="2800" dirty="0"/>
              <a:t> </a:t>
            </a:r>
            <a:r>
              <a:rPr lang="en-US" sz="2800" dirty="0" err="1"/>
              <a:t>лидирующих</a:t>
            </a:r>
            <a:r>
              <a:rPr lang="en-US" sz="2800" dirty="0"/>
              <a:t> </a:t>
            </a:r>
            <a:r>
              <a:rPr lang="en-US" sz="2800" dirty="0" err="1"/>
              <a:t>позиций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29544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CE1AED4-C7FF-4468-BF54-4470A0A3E28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3" descr="Изображение выглядит как текст, человек, рука, освещенный&#10;&#10;Автоматически созданное описание">
            <a:extLst>
              <a:ext uri="{FF2B5EF4-FFF2-40B4-BE49-F238E27FC236}">
                <a16:creationId xmlns:a16="http://schemas.microsoft.com/office/drawing/2014/main" id="{1F3C17E6-56CE-44E2-96CA-5692EB73D9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64" r="-1" b="-1"/>
          <a:stretch/>
        </p:blipFill>
        <p:spPr>
          <a:xfrm>
            <a:off x="20" y="10"/>
            <a:ext cx="1218893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DE94FAB-AA60-43B4-A2C3-3A940B9A951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44000">
                <a:schemeClr val="tx1">
                  <a:alpha val="40000"/>
                </a:schemeClr>
              </a:gs>
              <a:gs pos="100000">
                <a:schemeClr val="tx1">
                  <a:alpha val="70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27867B-0BC2-4479-B61D-551969C60069}"/>
              </a:ext>
            </a:extLst>
          </p:cNvPr>
          <p:cNvSpPr txBox="1"/>
          <p:nvPr/>
        </p:nvSpPr>
        <p:spPr>
          <a:xfrm>
            <a:off x="1524000" y="4416721"/>
            <a:ext cx="9144000" cy="115266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1. Facebook (2.67 млрд польз.) 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Самая популярная в мире социальная сеть.</a:t>
            </a:r>
          </a:p>
        </p:txBody>
      </p:sp>
    </p:spTree>
    <p:extLst>
      <p:ext uri="{BB962C8B-B14F-4D97-AF65-F5344CB8AC3E}">
        <p14:creationId xmlns:p14="http://schemas.microsoft.com/office/powerpoint/2010/main" val="22404093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3A359BEF-58E3-4A54-AB06-435D1A5014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!!Rectangle">
            <a:extLst>
              <a:ext uri="{FF2B5EF4-FFF2-40B4-BE49-F238E27FC236}">
                <a16:creationId xmlns:a16="http://schemas.microsoft.com/office/drawing/2014/main" id="{E5CBF618-D78A-412F-9D86-1D6288E826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4" name="Рисунок 4" descr="Изображение выглядит как текст, внутренний, красный, закрыть&#10;&#10;Автоматически созданное описание">
            <a:extLst>
              <a:ext uri="{FF2B5EF4-FFF2-40B4-BE49-F238E27FC236}">
                <a16:creationId xmlns:a16="http://schemas.microsoft.com/office/drawing/2014/main" id="{9D5E5842-0333-48AF-B2EB-F8B94522DD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t="15730"/>
          <a:stretch/>
        </p:blipFill>
        <p:spPr>
          <a:xfrm>
            <a:off x="20" y="5501"/>
            <a:ext cx="12191980" cy="6858000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73056"/>
            <a:ext cx="0" cy="6476066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5948" y="74031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47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84728" y="969611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49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10408" y="1484755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0AFA3D-4E09-483A-8007-44CBCF5ECAA8}"/>
              </a:ext>
            </a:extLst>
          </p:cNvPr>
          <p:cNvSpPr txBox="1"/>
          <p:nvPr/>
        </p:nvSpPr>
        <p:spPr>
          <a:xfrm>
            <a:off x="808157" y="-4074640"/>
            <a:ext cx="12587227" cy="555389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b="1" dirty="0">
                <a:solidFill>
                  <a:srgbClr val="FFFFFF"/>
                </a:solidFill>
              </a:rPr>
              <a:t>2. </a:t>
            </a:r>
            <a:r>
              <a:rPr lang="en-US" sz="3600" b="1" dirty="0" err="1">
                <a:solidFill>
                  <a:srgbClr val="FFFFFF"/>
                </a:solidFill>
              </a:rPr>
              <a:t>Youtube</a:t>
            </a:r>
            <a:r>
              <a:rPr lang="en-US" sz="3600" b="1" dirty="0">
                <a:solidFill>
                  <a:srgbClr val="FFFFFF"/>
                </a:solidFill>
              </a:rPr>
              <a:t> (2.0 </a:t>
            </a:r>
            <a:r>
              <a:rPr lang="en-US" sz="3600" b="1" dirty="0" err="1">
                <a:solidFill>
                  <a:srgbClr val="FFFFFF"/>
                </a:solidFill>
              </a:rPr>
              <a:t>млрд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польз</a:t>
            </a:r>
            <a:r>
              <a:rPr lang="en-US" sz="3600" b="1" dirty="0">
                <a:solidFill>
                  <a:srgbClr val="FFFFFF"/>
                </a:solidFill>
              </a:rPr>
              <a:t>.)</a:t>
            </a:r>
            <a:r>
              <a:rPr lang="en-US" sz="3600" dirty="0">
                <a:solidFill>
                  <a:srgbClr val="FFFFFF"/>
                </a:solidFill>
              </a:rPr>
              <a:t> 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 err="1">
                <a:solidFill>
                  <a:srgbClr val="FFFFFF"/>
                </a:solidFill>
              </a:rPr>
              <a:t>Youtube</a:t>
            </a:r>
            <a:r>
              <a:rPr lang="en-US" sz="3600" dirty="0">
                <a:solidFill>
                  <a:srgbClr val="FFFFFF"/>
                </a:solidFill>
              </a:rPr>
              <a:t> - </a:t>
            </a:r>
            <a:r>
              <a:rPr lang="en-US" sz="3600" dirty="0" err="1">
                <a:solidFill>
                  <a:srgbClr val="FFFFFF"/>
                </a:solidFill>
              </a:rPr>
              <a:t>это</a:t>
            </a:r>
            <a:r>
              <a:rPr lang="en-US" sz="3600" dirty="0">
                <a:solidFill>
                  <a:srgbClr val="FFFFFF"/>
                </a:solidFill>
              </a:rPr>
              <a:t> </a:t>
            </a:r>
            <a:r>
              <a:rPr lang="en-US" sz="3600" dirty="0" err="1">
                <a:solidFill>
                  <a:srgbClr val="FFFFFF"/>
                </a:solidFill>
              </a:rPr>
              <a:t>удобнейший</a:t>
            </a:r>
            <a:r>
              <a:rPr lang="en-US" sz="3600" dirty="0">
                <a:solidFill>
                  <a:srgbClr val="FFFFFF"/>
                </a:solidFill>
              </a:rPr>
              <a:t> </a:t>
            </a:r>
            <a:r>
              <a:rPr lang="en-US" sz="3600" dirty="0" err="1">
                <a:solidFill>
                  <a:srgbClr val="FFFFFF"/>
                </a:solidFill>
              </a:rPr>
              <a:t>видео-ресурс</a:t>
            </a:r>
            <a:r>
              <a:rPr lang="en-US" sz="3600" dirty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13879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3" descr="Изображение выглядит как текст, человек, мобильный телефон, телефон&#10;&#10;Автоматически созданное описание">
            <a:extLst>
              <a:ext uri="{FF2B5EF4-FFF2-40B4-BE49-F238E27FC236}">
                <a16:creationId xmlns:a16="http://schemas.microsoft.com/office/drawing/2014/main" id="{98C010B2-1310-4FA6-A500-18458590BB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029" b="3702"/>
          <a:stretch/>
        </p:blipFill>
        <p:spPr>
          <a:xfrm>
            <a:off x="-551309" y="-134461"/>
            <a:ext cx="12191980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65B112-76F8-4EC3-BA0A-9AB9FB0ECC11}"/>
              </a:ext>
            </a:extLst>
          </p:cNvPr>
          <p:cNvSpPr txBox="1"/>
          <p:nvPr/>
        </p:nvSpPr>
        <p:spPr>
          <a:xfrm>
            <a:off x="577993" y="-1731725"/>
            <a:ext cx="8761215" cy="3260488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6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3. Instagram (1.1 </a:t>
            </a:r>
            <a:r>
              <a:rPr lang="en-US" sz="26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млрд</a:t>
            </a:r>
            <a:r>
              <a:rPr lang="en-US" sz="26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польз</a:t>
            </a:r>
            <a:r>
              <a:rPr lang="en-US" sz="26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.) 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6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Модная</a:t>
            </a:r>
            <a:r>
              <a:rPr lang="en-US" sz="26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социальная</a:t>
            </a:r>
            <a:r>
              <a:rPr lang="en-US" sz="26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сеть</a:t>
            </a:r>
            <a:r>
              <a:rPr lang="en-US" sz="26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для</a:t>
            </a:r>
            <a:r>
              <a:rPr lang="en-US" sz="26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обмена</a:t>
            </a:r>
            <a:r>
              <a:rPr lang="en-US" sz="26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картинками</a:t>
            </a:r>
            <a:r>
              <a:rPr lang="en-US" sz="26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и </a:t>
            </a:r>
            <a:r>
              <a:rPr lang="en-US" sz="26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короткими</a:t>
            </a:r>
            <a:r>
              <a:rPr lang="en-US" sz="26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видео</a:t>
            </a:r>
            <a:r>
              <a:rPr lang="en-US" sz="26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6821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64EAE84-A813-4501-BC71-DBD14BA026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59782" y="1"/>
            <a:ext cx="4195674" cy="3095741"/>
          </a:xfrm>
          <a:custGeom>
            <a:avLst/>
            <a:gdLst>
              <a:gd name="connsiteX0" fmla="*/ 252211 w 4195674"/>
              <a:gd name="connsiteY0" fmla="*/ 0 h 3095741"/>
              <a:gd name="connsiteX1" fmla="*/ 3943464 w 4195674"/>
              <a:gd name="connsiteY1" fmla="*/ 0 h 3095741"/>
              <a:gd name="connsiteX2" fmla="*/ 4030816 w 4195674"/>
              <a:gd name="connsiteY2" fmla="*/ 181331 h 3095741"/>
              <a:gd name="connsiteX3" fmla="*/ 4195674 w 4195674"/>
              <a:gd name="connsiteY3" fmla="*/ 997904 h 3095741"/>
              <a:gd name="connsiteX4" fmla="*/ 2097837 w 4195674"/>
              <a:gd name="connsiteY4" fmla="*/ 3095741 h 3095741"/>
              <a:gd name="connsiteX5" fmla="*/ 0 w 4195674"/>
              <a:gd name="connsiteY5" fmla="*/ 997904 h 3095741"/>
              <a:gd name="connsiteX6" fmla="*/ 164859 w 4195674"/>
              <a:gd name="connsiteY6" fmla="*/ 181331 h 309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5674" h="3095741">
                <a:moveTo>
                  <a:pt x="252211" y="0"/>
                </a:moveTo>
                <a:lnTo>
                  <a:pt x="3943464" y="0"/>
                </a:lnTo>
                <a:lnTo>
                  <a:pt x="4030816" y="181331"/>
                </a:lnTo>
                <a:cubicBezTo>
                  <a:pt x="4136972" y="432313"/>
                  <a:pt x="4195674" y="708253"/>
                  <a:pt x="4195674" y="997904"/>
                </a:cubicBezTo>
                <a:cubicBezTo>
                  <a:pt x="4195674" y="2156507"/>
                  <a:pt x="3256440" y="3095741"/>
                  <a:pt x="2097837" y="3095741"/>
                </a:cubicBezTo>
                <a:cubicBezTo>
                  <a:pt x="939234" y="3095741"/>
                  <a:pt x="0" y="2156507"/>
                  <a:pt x="0" y="997904"/>
                </a:cubicBezTo>
                <a:cubicBezTo>
                  <a:pt x="0" y="708253"/>
                  <a:pt x="58702" y="432313"/>
                  <a:pt x="164859" y="18133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4" descr="Pusheen делает селфи">
            <a:extLst>
              <a:ext uri="{FF2B5EF4-FFF2-40B4-BE49-F238E27FC236}">
                <a16:creationId xmlns:a16="http://schemas.microsoft.com/office/drawing/2014/main" id="{E7E3973E-5B4A-402B-A7A4-FFB00686C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211" y="165871"/>
            <a:ext cx="2353922" cy="2353922"/>
          </a:xfrm>
          <a:prstGeom prst="rect">
            <a:avLst/>
          </a:prstGeom>
        </p:spPr>
      </p:pic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AB673405-BF85-493E-8558-0DCBEDB2BB4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779610"/>
            <a:ext cx="4831130" cy="4078390"/>
          </a:xfrm>
          <a:custGeom>
            <a:avLst/>
            <a:gdLst>
              <a:gd name="connsiteX0" fmla="*/ 1960035 w 4831130"/>
              <a:gd name="connsiteY0" fmla="*/ 0 h 4078390"/>
              <a:gd name="connsiteX1" fmla="*/ 4831130 w 4831130"/>
              <a:gd name="connsiteY1" fmla="*/ 2871095 h 4078390"/>
              <a:gd name="connsiteX2" fmla="*/ 4605505 w 4831130"/>
              <a:gd name="connsiteY2" fmla="*/ 3988655 h 4078390"/>
              <a:gd name="connsiteX3" fmla="*/ 4562278 w 4831130"/>
              <a:gd name="connsiteY3" fmla="*/ 4078390 h 4078390"/>
              <a:gd name="connsiteX4" fmla="*/ 0 w 4831130"/>
              <a:gd name="connsiteY4" fmla="*/ 4078390 h 4078390"/>
              <a:gd name="connsiteX5" fmla="*/ 0 w 4831130"/>
              <a:gd name="connsiteY5" fmla="*/ 777181 h 4078390"/>
              <a:gd name="connsiteX6" fmla="*/ 133752 w 4831130"/>
              <a:gd name="connsiteY6" fmla="*/ 655619 h 4078390"/>
              <a:gd name="connsiteX7" fmla="*/ 1960035 w 4831130"/>
              <a:gd name="connsiteY7" fmla="*/ 0 h 407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1130" h="4078390">
                <a:moveTo>
                  <a:pt x="1960035" y="0"/>
                </a:moveTo>
                <a:cubicBezTo>
                  <a:pt x="3545697" y="0"/>
                  <a:pt x="4831130" y="1285433"/>
                  <a:pt x="4831130" y="2871095"/>
                </a:cubicBezTo>
                <a:cubicBezTo>
                  <a:pt x="4831130" y="3267511"/>
                  <a:pt x="4750791" y="3645162"/>
                  <a:pt x="4605505" y="3988655"/>
                </a:cubicBezTo>
                <a:lnTo>
                  <a:pt x="4562278" y="4078390"/>
                </a:lnTo>
                <a:lnTo>
                  <a:pt x="0" y="4078390"/>
                </a:lnTo>
                <a:lnTo>
                  <a:pt x="0" y="777181"/>
                </a:lnTo>
                <a:lnTo>
                  <a:pt x="133752" y="655619"/>
                </a:lnTo>
                <a:cubicBezTo>
                  <a:pt x="630047" y="246040"/>
                  <a:pt x="1266308" y="0"/>
                  <a:pt x="196003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2173D637-3161-4C53-816A-F50C5C2CF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639" y="4530978"/>
            <a:ext cx="2865781" cy="106033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C5BFEA-11D2-4FF7-8871-B4B2C7621DD0}"/>
              </a:ext>
            </a:extLst>
          </p:cNvPr>
          <p:cNvSpPr txBox="1"/>
          <p:nvPr/>
        </p:nvSpPr>
        <p:spPr>
          <a:xfrm>
            <a:off x="5072064" y="2315082"/>
            <a:ext cx="6342044" cy="4121570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b="1" dirty="0"/>
              <a:t>4. </a:t>
            </a:r>
            <a:r>
              <a:rPr lang="en-US" sz="3200" b="1" dirty="0" err="1"/>
              <a:t>TikTok</a:t>
            </a:r>
            <a:r>
              <a:rPr lang="en-US" sz="3200" b="1" dirty="0"/>
              <a:t> (0.86 </a:t>
            </a:r>
            <a:r>
              <a:rPr lang="en-US" sz="3200" b="1" dirty="0" err="1"/>
              <a:t>млрд</a:t>
            </a:r>
            <a:r>
              <a:rPr lang="en-US" sz="3200" b="1" dirty="0"/>
              <a:t> </a:t>
            </a:r>
            <a:r>
              <a:rPr lang="en-US" sz="3200" b="1" dirty="0" err="1"/>
              <a:t>польз</a:t>
            </a:r>
            <a:r>
              <a:rPr lang="en-US" sz="3200" b="1" dirty="0"/>
              <a:t>.)</a:t>
            </a:r>
            <a:r>
              <a:rPr lang="en-US" sz="3200" dirty="0"/>
              <a:t> 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/>
              <a:t>Приложение</a:t>
            </a:r>
            <a:r>
              <a:rPr lang="en-US" sz="3200" dirty="0"/>
              <a:t> </a:t>
            </a:r>
            <a:r>
              <a:rPr lang="en-US" sz="3200" dirty="0" err="1"/>
              <a:t>TikTok</a:t>
            </a:r>
            <a:r>
              <a:rPr lang="en-US" sz="3200" dirty="0"/>
              <a:t> </a:t>
            </a:r>
            <a:r>
              <a:rPr lang="en-US" sz="3200" dirty="0" err="1"/>
              <a:t>для</a:t>
            </a:r>
            <a:r>
              <a:rPr lang="en-US" sz="3200" dirty="0"/>
              <a:t> </a:t>
            </a:r>
            <a:r>
              <a:rPr lang="en-US" sz="3200" dirty="0" err="1"/>
              <a:t>публикаций</a:t>
            </a:r>
            <a:r>
              <a:rPr lang="en-US" sz="3200" dirty="0"/>
              <a:t> </a:t>
            </a:r>
            <a:r>
              <a:rPr lang="en-US" sz="3200" dirty="0" err="1"/>
              <a:t>коротких</a:t>
            </a:r>
            <a:r>
              <a:rPr lang="en-US" sz="3200" dirty="0"/>
              <a:t> </a:t>
            </a:r>
            <a:r>
              <a:rPr lang="en-US" sz="3200" dirty="0" err="1"/>
              <a:t>видео</a:t>
            </a:r>
            <a:r>
              <a:rPr lang="en-US" sz="3200" dirty="0"/>
              <a:t> </a:t>
            </a:r>
            <a:r>
              <a:rPr lang="en-US" sz="3200" dirty="0" err="1"/>
              <a:t>было</a:t>
            </a:r>
            <a:r>
              <a:rPr lang="en-US" sz="3200" dirty="0"/>
              <a:t> </a:t>
            </a:r>
            <a:r>
              <a:rPr lang="en-US" sz="3200" dirty="0" err="1"/>
              <a:t>выпущено</a:t>
            </a:r>
            <a:r>
              <a:rPr lang="en-US" sz="3200" dirty="0"/>
              <a:t> </a:t>
            </a:r>
            <a:r>
              <a:rPr lang="en-US" sz="3200" dirty="0" err="1"/>
              <a:t>всего</a:t>
            </a:r>
            <a:r>
              <a:rPr lang="en-US" sz="3200" dirty="0"/>
              <a:t> в 2018 </a:t>
            </a:r>
            <a:r>
              <a:rPr lang="en-US" sz="3200" dirty="0" err="1"/>
              <a:t>году</a:t>
            </a:r>
            <a:r>
              <a:rPr lang="en-US" sz="3200" dirty="0"/>
              <a:t>, </a:t>
            </a:r>
            <a:r>
              <a:rPr lang="en-US" sz="3200" dirty="0" err="1"/>
              <a:t>но</a:t>
            </a:r>
            <a:r>
              <a:rPr lang="en-US" sz="3200" dirty="0"/>
              <a:t> </a:t>
            </a:r>
            <a:r>
              <a:rPr lang="en-US" sz="3200" dirty="0" err="1"/>
              <a:t>стало</a:t>
            </a:r>
            <a:r>
              <a:rPr lang="en-US" sz="3200" dirty="0"/>
              <a:t> </a:t>
            </a:r>
            <a:r>
              <a:rPr lang="en-US" sz="3200" dirty="0" err="1"/>
              <a:t>популярным</a:t>
            </a:r>
            <a:r>
              <a:rPr lang="en-US" sz="3200" dirty="0"/>
              <a:t> </a:t>
            </a:r>
            <a:r>
              <a:rPr lang="en-US" sz="3200" dirty="0" err="1"/>
              <a:t>среди</a:t>
            </a:r>
            <a:r>
              <a:rPr lang="en-US" sz="3200" dirty="0"/>
              <a:t> </a:t>
            </a:r>
            <a:r>
              <a:rPr lang="en-US" sz="3200" dirty="0" err="1"/>
              <a:t>молодежи</a:t>
            </a:r>
            <a:r>
              <a:rPr lang="en-US" sz="3200" dirty="0"/>
              <a:t> в </a:t>
            </a:r>
            <a:r>
              <a:rPr lang="en-US" sz="3200" dirty="0" err="1"/>
              <a:t>рекордные</a:t>
            </a:r>
            <a:r>
              <a:rPr lang="en-US" sz="3200" dirty="0"/>
              <a:t> </a:t>
            </a:r>
            <a:r>
              <a:rPr lang="en-US" sz="3200" dirty="0" err="1"/>
              <a:t>сроки</a:t>
            </a:r>
            <a:r>
              <a:rPr lang="en-US" sz="3200" dirty="0"/>
              <a:t>.</a:t>
            </a:r>
          </a:p>
        </p:txBody>
      </p:sp>
      <p:sp>
        <p:nvSpPr>
          <p:cNvPr id="35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4068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0F14822-B1F1-4730-A131-C3416A790B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50930" y="3942512"/>
            <a:ext cx="3238728" cy="2915488"/>
          </a:xfrm>
          <a:custGeom>
            <a:avLst/>
            <a:gdLst>
              <a:gd name="connsiteX0" fmla="*/ 1619364 w 3238728"/>
              <a:gd name="connsiteY0" fmla="*/ 0 h 2915488"/>
              <a:gd name="connsiteX1" fmla="*/ 3238728 w 3238728"/>
              <a:gd name="connsiteY1" fmla="*/ 1619364 h 2915488"/>
              <a:gd name="connsiteX2" fmla="*/ 2649430 w 3238728"/>
              <a:gd name="connsiteY2" fmla="*/ 2868944 h 2915488"/>
              <a:gd name="connsiteX3" fmla="*/ 2587188 w 3238728"/>
              <a:gd name="connsiteY3" fmla="*/ 2915488 h 2915488"/>
              <a:gd name="connsiteX4" fmla="*/ 651541 w 3238728"/>
              <a:gd name="connsiteY4" fmla="*/ 2915488 h 2915488"/>
              <a:gd name="connsiteX5" fmla="*/ 589298 w 3238728"/>
              <a:gd name="connsiteY5" fmla="*/ 2868944 h 2915488"/>
              <a:gd name="connsiteX6" fmla="*/ 0 w 3238728"/>
              <a:gd name="connsiteY6" fmla="*/ 1619364 h 2915488"/>
              <a:gd name="connsiteX7" fmla="*/ 1619364 w 3238728"/>
              <a:gd name="connsiteY7" fmla="*/ 0 h 291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8728" h="2915488">
                <a:moveTo>
                  <a:pt x="1619364" y="0"/>
                </a:moveTo>
                <a:cubicBezTo>
                  <a:pt x="2513714" y="0"/>
                  <a:pt x="3238728" y="725014"/>
                  <a:pt x="3238728" y="1619364"/>
                </a:cubicBezTo>
                <a:cubicBezTo>
                  <a:pt x="3238728" y="2122436"/>
                  <a:pt x="3009329" y="2571929"/>
                  <a:pt x="2649430" y="2868944"/>
                </a:cubicBezTo>
                <a:lnTo>
                  <a:pt x="2587188" y="2915488"/>
                </a:lnTo>
                <a:lnTo>
                  <a:pt x="651541" y="2915488"/>
                </a:lnTo>
                <a:lnTo>
                  <a:pt x="589298" y="2868944"/>
                </a:lnTo>
                <a:cubicBezTo>
                  <a:pt x="229399" y="2571929"/>
                  <a:pt x="0" y="2122436"/>
                  <a:pt x="0" y="1619364"/>
                </a:cubicBezTo>
                <a:cubicBezTo>
                  <a:pt x="0" y="725014"/>
                  <a:pt x="725014" y="0"/>
                  <a:pt x="1619364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063F1D6B-3845-4F68-9803-39000080EC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154502" cy="4167582"/>
          </a:xfrm>
          <a:custGeom>
            <a:avLst/>
            <a:gdLst>
              <a:gd name="connsiteX0" fmla="*/ 1209514 w 4154502"/>
              <a:gd name="connsiteY0" fmla="*/ 0 h 4167582"/>
              <a:gd name="connsiteX1" fmla="*/ 2782034 w 4154502"/>
              <a:gd name="connsiteY1" fmla="*/ 0 h 4167582"/>
              <a:gd name="connsiteX2" fmla="*/ 2836049 w 4154502"/>
              <a:gd name="connsiteY2" fmla="*/ 19770 h 4167582"/>
              <a:gd name="connsiteX3" fmla="*/ 4154502 w 4154502"/>
              <a:gd name="connsiteY3" fmla="*/ 2008854 h 4167582"/>
              <a:gd name="connsiteX4" fmla="*/ 1995774 w 4154502"/>
              <a:gd name="connsiteY4" fmla="*/ 4167582 h 4167582"/>
              <a:gd name="connsiteX5" fmla="*/ 6690 w 4154502"/>
              <a:gd name="connsiteY5" fmla="*/ 2849129 h 4167582"/>
              <a:gd name="connsiteX6" fmla="*/ 0 w 4154502"/>
              <a:gd name="connsiteY6" fmla="*/ 2830852 h 4167582"/>
              <a:gd name="connsiteX7" fmla="*/ 0 w 4154502"/>
              <a:gd name="connsiteY7" fmla="*/ 1186857 h 4167582"/>
              <a:gd name="connsiteX8" fmla="*/ 6690 w 4154502"/>
              <a:gd name="connsiteY8" fmla="*/ 1168580 h 4167582"/>
              <a:gd name="connsiteX9" fmla="*/ 1155500 w 4154502"/>
              <a:gd name="connsiteY9" fmla="*/ 19770 h 416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54502" h="4167582">
                <a:moveTo>
                  <a:pt x="1209514" y="0"/>
                </a:moveTo>
                <a:lnTo>
                  <a:pt x="2782034" y="0"/>
                </a:lnTo>
                <a:lnTo>
                  <a:pt x="2836049" y="19770"/>
                </a:lnTo>
                <a:cubicBezTo>
                  <a:pt x="3610849" y="347482"/>
                  <a:pt x="4154502" y="1114679"/>
                  <a:pt x="4154502" y="2008854"/>
                </a:cubicBezTo>
                <a:cubicBezTo>
                  <a:pt x="4154502" y="3201087"/>
                  <a:pt x="3188007" y="4167582"/>
                  <a:pt x="1995774" y="4167582"/>
                </a:cubicBezTo>
                <a:cubicBezTo>
                  <a:pt x="1101599" y="4167582"/>
                  <a:pt x="334402" y="3623929"/>
                  <a:pt x="6690" y="2849129"/>
                </a:cubicBezTo>
                <a:lnTo>
                  <a:pt x="0" y="2830852"/>
                </a:lnTo>
                <a:lnTo>
                  <a:pt x="0" y="1186857"/>
                </a:lnTo>
                <a:lnTo>
                  <a:pt x="6690" y="1168580"/>
                </a:lnTo>
                <a:cubicBezTo>
                  <a:pt x="225165" y="652046"/>
                  <a:pt x="638966" y="238245"/>
                  <a:pt x="1155500" y="1977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екст, человек, мобильный телефон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F1340FB7-3D1F-4EF4-BF5F-672FB3ED50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121" r="15834" b="-3"/>
          <a:stretch/>
        </p:blipFill>
        <p:spPr>
          <a:xfrm>
            <a:off x="-2" y="10"/>
            <a:ext cx="4317456" cy="4167571"/>
          </a:xfrm>
          <a:custGeom>
            <a:avLst/>
            <a:gdLst/>
            <a:ahLst/>
            <a:cxnLst/>
            <a:rect l="l" t="t" r="r" b="b"/>
            <a:pathLst>
              <a:path w="4317456" h="4167581">
                <a:moveTo>
                  <a:pt x="1372466" y="0"/>
                </a:moveTo>
                <a:lnTo>
                  <a:pt x="2944990" y="0"/>
                </a:lnTo>
                <a:lnTo>
                  <a:pt x="2999002" y="19769"/>
                </a:lnTo>
                <a:cubicBezTo>
                  <a:pt x="3773802" y="347482"/>
                  <a:pt x="4317456" y="1114680"/>
                  <a:pt x="4317456" y="2008853"/>
                </a:cubicBezTo>
                <a:cubicBezTo>
                  <a:pt x="4317456" y="3201085"/>
                  <a:pt x="3350960" y="4167581"/>
                  <a:pt x="2158728" y="4167581"/>
                </a:cubicBezTo>
                <a:cubicBezTo>
                  <a:pt x="966497" y="4167581"/>
                  <a:pt x="0" y="3201085"/>
                  <a:pt x="0" y="2008853"/>
                </a:cubicBezTo>
                <a:cubicBezTo>
                  <a:pt x="0" y="1114680"/>
                  <a:pt x="543654" y="347482"/>
                  <a:pt x="1318454" y="19769"/>
                </a:cubicBezTo>
                <a:close/>
              </a:path>
            </a:pathLst>
          </a:custGeom>
        </p:spPr>
      </p:pic>
      <p:sp>
        <p:nvSpPr>
          <p:cNvPr id="34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8953" y="1771652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04045" y="3208746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8C4A65-005A-4672-B0DC-1B312B3DFCE3}"/>
              </a:ext>
            </a:extLst>
          </p:cNvPr>
          <p:cNvSpPr txBox="1"/>
          <p:nvPr/>
        </p:nvSpPr>
        <p:spPr>
          <a:xfrm>
            <a:off x="4371076" y="1121761"/>
            <a:ext cx="8037498" cy="3043268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b="1" dirty="0"/>
              <a:t>5. Twitter (0.32 </a:t>
            </a:r>
            <a:r>
              <a:rPr lang="en-US" sz="3600" b="1" dirty="0" err="1"/>
              <a:t>млрд</a:t>
            </a:r>
            <a:r>
              <a:rPr lang="en-US" sz="3600" b="1" dirty="0"/>
              <a:t> </a:t>
            </a:r>
            <a:r>
              <a:rPr lang="en-US" sz="3600" b="1" dirty="0" err="1"/>
              <a:t>польз</a:t>
            </a:r>
            <a:r>
              <a:rPr lang="en-US" sz="3600" b="1" dirty="0"/>
              <a:t>.)</a:t>
            </a:r>
            <a:r>
              <a:rPr lang="en-US" sz="3600" dirty="0"/>
              <a:t> 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 err="1"/>
              <a:t>Это</a:t>
            </a:r>
            <a:r>
              <a:rPr lang="en-US" sz="3600" dirty="0"/>
              <a:t> </a:t>
            </a:r>
            <a:r>
              <a:rPr lang="en-US" sz="3600" dirty="0" err="1"/>
              <a:t>американский</a:t>
            </a:r>
            <a:r>
              <a:rPr lang="en-US" sz="3600" dirty="0"/>
              <a:t> </a:t>
            </a:r>
            <a:r>
              <a:rPr lang="en-US" sz="3600" dirty="0" err="1"/>
              <a:t>ресурс</a:t>
            </a:r>
            <a:r>
              <a:rPr lang="en-US" sz="3600" dirty="0"/>
              <a:t>, </a:t>
            </a:r>
            <a:r>
              <a:rPr lang="en-US" sz="3600" dirty="0" err="1"/>
              <a:t>был</a:t>
            </a:r>
            <a:r>
              <a:rPr lang="en-US" sz="3600" dirty="0"/>
              <a:t> </a:t>
            </a:r>
            <a:r>
              <a:rPr lang="en-US" sz="3600" dirty="0" err="1"/>
              <a:t>создан</a:t>
            </a:r>
            <a:r>
              <a:rPr lang="en-US" sz="3600" dirty="0"/>
              <a:t> в 2006 </a:t>
            </a:r>
            <a:r>
              <a:rPr lang="en-US" sz="3600" dirty="0" err="1"/>
              <a:t>году</a:t>
            </a:r>
            <a:r>
              <a:rPr lang="en-US" sz="3600" dirty="0"/>
              <a:t> </a:t>
            </a:r>
            <a:r>
              <a:rPr lang="en-US" sz="3600" dirty="0" err="1"/>
              <a:t>для</a:t>
            </a:r>
            <a:r>
              <a:rPr lang="en-US" sz="3600" dirty="0"/>
              <a:t> </a:t>
            </a:r>
            <a:r>
              <a:rPr lang="en-US" sz="3600" dirty="0" err="1"/>
              <a:t>общения</a:t>
            </a:r>
            <a:r>
              <a:rPr lang="en-US" sz="3600" dirty="0"/>
              <a:t>.</a:t>
            </a:r>
          </a:p>
        </p:txBody>
      </p:sp>
      <p:sp>
        <p:nvSpPr>
          <p:cNvPr id="38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3825" y="4368981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45099757-BA65-4737-B933-713F00CEB9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82" r="2" b="5100"/>
          <a:stretch/>
        </p:blipFill>
        <p:spPr>
          <a:xfrm>
            <a:off x="2767504" y="3942512"/>
            <a:ext cx="3238727" cy="2915488"/>
          </a:xfrm>
          <a:custGeom>
            <a:avLst/>
            <a:gdLst/>
            <a:ahLst/>
            <a:cxnLst/>
            <a:rect l="l" t="t" r="r" b="b"/>
            <a:pathLst>
              <a:path w="3238727" h="2915488">
                <a:moveTo>
                  <a:pt x="1619364" y="0"/>
                </a:moveTo>
                <a:cubicBezTo>
                  <a:pt x="2513714" y="0"/>
                  <a:pt x="3238727" y="725014"/>
                  <a:pt x="3238727" y="1619364"/>
                </a:cubicBezTo>
                <a:cubicBezTo>
                  <a:pt x="3238727" y="2122436"/>
                  <a:pt x="3009328" y="2571928"/>
                  <a:pt x="2649429" y="2868943"/>
                </a:cubicBezTo>
                <a:lnTo>
                  <a:pt x="2587186" y="2915488"/>
                </a:lnTo>
                <a:lnTo>
                  <a:pt x="651541" y="2915488"/>
                </a:lnTo>
                <a:lnTo>
                  <a:pt x="589298" y="2868943"/>
                </a:lnTo>
                <a:cubicBezTo>
                  <a:pt x="229399" y="2571928"/>
                  <a:pt x="0" y="2122436"/>
                  <a:pt x="0" y="1619364"/>
                </a:cubicBezTo>
                <a:cubicBezTo>
                  <a:pt x="0" y="725014"/>
                  <a:pt x="725014" y="0"/>
                  <a:pt x="1619364" y="0"/>
                </a:cubicBezTo>
                <a:close/>
              </a:path>
            </a:pathLst>
          </a:cu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3893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0431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A66BAA34-AAB8-4F37-9290-8C1B15359B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58" r="24990" b="-2"/>
          <a:stretch/>
        </p:blipFill>
        <p:spPr>
          <a:xfrm>
            <a:off x="419154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14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B947B6-BE63-4CC0-B356-697165BCD41B}"/>
              </a:ext>
            </a:extLst>
          </p:cNvPr>
          <p:cNvSpPr txBox="1"/>
          <p:nvPr/>
        </p:nvSpPr>
        <p:spPr>
          <a:xfrm>
            <a:off x="5096435" y="356813"/>
            <a:ext cx="6490197" cy="3152870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b="1" dirty="0"/>
              <a:t>6. </a:t>
            </a:r>
            <a:r>
              <a:rPr lang="en-US" sz="3600" b="1" dirty="0" err="1"/>
              <a:t>ВКонтакте</a:t>
            </a:r>
            <a:r>
              <a:rPr lang="en-US" sz="3600" b="1" dirty="0"/>
              <a:t> </a:t>
            </a:r>
            <a:r>
              <a:rPr lang="en-US" sz="3600" dirty="0"/>
              <a:t> </a:t>
            </a:r>
            <a:br>
              <a:rPr lang="en-US" sz="3600" dirty="0"/>
            </a:br>
            <a:r>
              <a:rPr lang="en-US" sz="3600" dirty="0" err="1"/>
              <a:t>Это</a:t>
            </a:r>
            <a:r>
              <a:rPr lang="en-US" sz="3600" dirty="0"/>
              <a:t> </a:t>
            </a:r>
            <a:r>
              <a:rPr lang="en-US" sz="3600" dirty="0" err="1"/>
              <a:t>самая</a:t>
            </a:r>
            <a:r>
              <a:rPr lang="en-US" sz="3600" dirty="0"/>
              <a:t> </a:t>
            </a:r>
            <a:r>
              <a:rPr lang="en-US" sz="3600" dirty="0" err="1"/>
              <a:t>популярная</a:t>
            </a:r>
            <a:r>
              <a:rPr lang="en-US" sz="3600" dirty="0"/>
              <a:t> </a:t>
            </a:r>
            <a:r>
              <a:rPr lang="en-US" sz="3600" dirty="0" err="1"/>
              <a:t>социальная</a:t>
            </a:r>
            <a:r>
              <a:rPr lang="en-US" sz="3600" dirty="0"/>
              <a:t> </a:t>
            </a:r>
            <a:r>
              <a:rPr lang="en-US" sz="3600" dirty="0" err="1"/>
              <a:t>сеть</a:t>
            </a:r>
            <a:r>
              <a:rPr lang="en-US" sz="3600" dirty="0"/>
              <a:t> в </a:t>
            </a:r>
            <a:r>
              <a:rPr lang="en-US" sz="3600" dirty="0" err="1"/>
              <a:t>России</a:t>
            </a:r>
            <a:r>
              <a:rPr lang="en-US" sz="3600" dirty="0"/>
              <a:t> с </a:t>
            </a:r>
            <a:r>
              <a:rPr lang="en-US" sz="3600" dirty="0" err="1"/>
              <a:t>ежедневной</a:t>
            </a:r>
            <a:r>
              <a:rPr lang="en-US" sz="3600" dirty="0"/>
              <a:t> </a:t>
            </a:r>
            <a:r>
              <a:rPr lang="en-US" sz="3600" dirty="0" err="1"/>
              <a:t>посещаемостью</a:t>
            </a:r>
            <a:r>
              <a:rPr lang="en-US" sz="3600" dirty="0"/>
              <a:t> </a:t>
            </a:r>
            <a:r>
              <a:rPr lang="en-US" sz="3600" dirty="0" err="1"/>
              <a:t>более</a:t>
            </a:r>
            <a:r>
              <a:rPr lang="en-US" sz="3600" dirty="0"/>
              <a:t> 27 </a:t>
            </a:r>
            <a:r>
              <a:rPr lang="en-US" sz="3600" dirty="0" err="1"/>
              <a:t>млн</a:t>
            </a:r>
            <a:r>
              <a:rPr lang="en-US" sz="3600" dirty="0"/>
              <a:t>. </a:t>
            </a:r>
          </a:p>
        </p:txBody>
      </p:sp>
      <p:sp>
        <p:nvSpPr>
          <p:cNvPr id="18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0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0900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DBAFE1-6FCE-4465-80D9-C81BE84C9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270" y="163842"/>
            <a:ext cx="10434917" cy="1153034"/>
          </a:xfrm>
        </p:spPr>
        <p:txBody>
          <a:bodyPr>
            <a:noAutofit/>
          </a:bodyPr>
          <a:lstStyle/>
          <a:p>
            <a:r>
              <a:rPr lang="ru-RU" sz="2800" b="1" dirty="0">
                <a:ea typeface="+mj-lt"/>
                <a:cs typeface="+mj-lt"/>
              </a:rPr>
              <a:t>                                    Глава 2</a:t>
            </a:r>
            <a:br>
              <a:rPr lang="ru-RU" sz="2800" b="1" dirty="0">
                <a:ea typeface="+mj-lt"/>
                <a:cs typeface="+mj-lt"/>
              </a:rPr>
            </a:br>
            <a:r>
              <a:rPr lang="ru-RU" sz="2800" b="1" dirty="0">
                <a:ea typeface="+mj-lt"/>
                <a:cs typeface="+mj-lt"/>
              </a:rPr>
              <a:t>Использование русского языка в популярных соц. сетях</a:t>
            </a:r>
            <a:endParaRPr lang="ru-RU" sz="2800" dirty="0">
              <a:ea typeface="+mj-lt"/>
              <a:cs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9164A3-8012-423F-8760-9576260656B9}"/>
              </a:ext>
            </a:extLst>
          </p:cNvPr>
          <p:cNvSpPr txBox="1"/>
          <p:nvPr/>
        </p:nvSpPr>
        <p:spPr>
          <a:xfrm>
            <a:off x="1302588" y="1547003"/>
            <a:ext cx="4137803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Times New Roman"/>
                <a:cs typeface="Times New Roman"/>
              </a:rPr>
              <a:t>«Инстаграм» используется как информационный портал, где пользователи узнают о событиях из жизни своих друзей, новинках в «мире», о моде, новых течениях через посты с фотографиями. На них так же стоит обратить особое внимание, так как именно через посты люди делятся своими мыслями и идеями.</a:t>
            </a:r>
            <a:endParaRPr lang="en-US" sz="24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828816-59BB-497B-B7C4-6ABE6352C643}"/>
              </a:ext>
            </a:extLst>
          </p:cNvPr>
          <p:cNvSpPr txBox="1"/>
          <p:nvPr/>
        </p:nvSpPr>
        <p:spPr>
          <a:xfrm>
            <a:off x="6550325" y="1503872"/>
            <a:ext cx="5072331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>
                <a:latin typeface="Times New Roman"/>
              </a:rPr>
              <a:t>Ни для кого не секрет, что русскоязычные пользователи при написании текста к посту в инстаграм пользуются основами и правилами русского языка. Никого не привлекает плохо написанный и неграмотный текст, какой бы привлекательной не была картинка, поэтому большинство пользователей, в том числе и подростки, стремятся писать описание к фотографиям грамотно. </a:t>
            </a:r>
            <a:r>
              <a:rPr lang="ru-RU" sz="2400" dirty="0">
                <a:latin typeface="WordVisiCarriageReturn_MSFontService"/>
              </a:rPr>
              <a:t> 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806546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2FD33B50-DCFC-4FC8-86E6-220C100422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!!Rectangle">
            <a:extLst>
              <a:ext uri="{FF2B5EF4-FFF2-40B4-BE49-F238E27FC236}">
                <a16:creationId xmlns:a16="http://schemas.microsoft.com/office/drawing/2014/main" id="{B0C822EA-49C6-4B57-89F4-2F6A54365C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5" name="Рисунок 5" descr="Изображение выглядит как текст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133F9956-34EE-4500-B54B-D1255EA8E4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/>
          <a:stretch/>
        </p:blipFill>
        <p:spPr>
          <a:xfrm>
            <a:off x="20" y="-8877"/>
            <a:ext cx="1219198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207C67-C2C0-4642-A2DE-805FB9AC500A}"/>
              </a:ext>
            </a:extLst>
          </p:cNvPr>
          <p:cNvSpPr txBox="1"/>
          <p:nvPr/>
        </p:nvSpPr>
        <p:spPr>
          <a:xfrm>
            <a:off x="882267" y="698643"/>
            <a:ext cx="6532945" cy="518974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7200" b="1" i="0" kern="1200" cap="all" baseline="0" dirty="0" err="1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Введен</a:t>
            </a:r>
            <a:r>
              <a:rPr lang="ru-RU" sz="7200" b="1" i="0" kern="1200" cap="all" baseline="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и</a:t>
            </a:r>
            <a:r>
              <a:rPr lang="en-US" sz="7200" b="1" i="0" kern="1200" cap="all" baseline="0" dirty="0" smtClean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е</a:t>
            </a:r>
            <a:endParaRPr lang="en-US" sz="7200" b="1" i="0" kern="1200" cap="all" baseline="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8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70016" y="74031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50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28796" y="969611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52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54476" y="1484755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cxnSp>
        <p:nvCxnSpPr>
          <p:cNvPr id="54" name="Straight Connector">
            <a:extLst>
              <a:ext uri="{FF2B5EF4-FFF2-40B4-BE49-F238E27FC236}">
                <a16:creationId xmlns:a16="http://schemas.microsoft.com/office/drawing/2014/main" id="{C27ECE09-20A7-4AE8-973B-F66776C1113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610394"/>
            <a:ext cx="0" cy="3238728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7EF6E1F-D7DC-4EEE-A8AD-C17C860FFC07}"/>
              </a:ext>
            </a:extLst>
          </p:cNvPr>
          <p:cNvSpPr txBox="1"/>
          <p:nvPr/>
        </p:nvSpPr>
        <p:spPr>
          <a:xfrm>
            <a:off x="701721" y="698642"/>
            <a:ext cx="8164795" cy="5617769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/>
              <a:t>Интернет</a:t>
            </a:r>
            <a:r>
              <a:rPr lang="en-US" sz="2800" dirty="0"/>
              <a:t> </a:t>
            </a:r>
            <a:r>
              <a:rPr lang="en-US" sz="2800" dirty="0" err="1"/>
              <a:t>охватил</a:t>
            </a:r>
            <a:r>
              <a:rPr lang="en-US" sz="2800" dirty="0"/>
              <a:t> </a:t>
            </a:r>
            <a:r>
              <a:rPr lang="en-US" sz="2800" dirty="0" err="1"/>
              <a:t>весь</a:t>
            </a:r>
            <a:r>
              <a:rPr lang="en-US" sz="2800" dirty="0"/>
              <a:t> </a:t>
            </a:r>
            <a:r>
              <a:rPr lang="en-US" sz="2800" dirty="0" err="1"/>
              <a:t>мир</a:t>
            </a:r>
            <a:r>
              <a:rPr lang="en-US" sz="2800" dirty="0"/>
              <a:t> и </a:t>
            </a:r>
            <a:r>
              <a:rPr lang="en-US" sz="2800" dirty="0" err="1"/>
              <a:t>все</a:t>
            </a:r>
            <a:r>
              <a:rPr lang="en-US" sz="2800" dirty="0"/>
              <a:t> </a:t>
            </a:r>
            <a:r>
              <a:rPr lang="en-US" sz="2800" dirty="0" err="1"/>
              <a:t>сферы</a:t>
            </a:r>
            <a:r>
              <a:rPr lang="en-US" sz="2800" dirty="0"/>
              <a:t> </a:t>
            </a:r>
            <a:r>
              <a:rPr lang="en-US" sz="2800" dirty="0" err="1"/>
              <a:t>жизнедеятельности</a:t>
            </a:r>
            <a:r>
              <a:rPr lang="en-US" sz="2800" dirty="0"/>
              <a:t> </a:t>
            </a:r>
            <a:r>
              <a:rPr lang="en-US" sz="2800" dirty="0" err="1"/>
              <a:t>людей</a:t>
            </a:r>
            <a:r>
              <a:rPr lang="en-US" sz="2800" dirty="0"/>
              <a:t>.  </a:t>
            </a:r>
            <a:r>
              <a:rPr lang="en-US" sz="2800" dirty="0" err="1"/>
              <a:t>Современное</a:t>
            </a:r>
            <a:r>
              <a:rPr lang="en-US" sz="2800" dirty="0"/>
              <a:t> </a:t>
            </a:r>
            <a:r>
              <a:rPr lang="en-US" sz="2800" dirty="0" err="1"/>
              <a:t>общество</a:t>
            </a:r>
            <a:r>
              <a:rPr lang="en-US" sz="2800" dirty="0"/>
              <a:t> - </a:t>
            </a:r>
            <a:r>
              <a:rPr lang="en-US" sz="2800" dirty="0" err="1"/>
              <a:t>это</a:t>
            </a:r>
            <a:r>
              <a:rPr lang="en-US" sz="2800" dirty="0"/>
              <a:t> </a:t>
            </a:r>
            <a:r>
              <a:rPr lang="en-US" sz="2800" dirty="0" err="1"/>
              <a:t>общество</a:t>
            </a:r>
            <a:r>
              <a:rPr lang="en-US" sz="2800" dirty="0"/>
              <a:t> </a:t>
            </a:r>
            <a:r>
              <a:rPr lang="en-US" sz="2800" dirty="0" err="1"/>
              <a:t>высоких</a:t>
            </a:r>
            <a:r>
              <a:rPr lang="en-US" sz="2800" dirty="0"/>
              <a:t> </a:t>
            </a:r>
            <a:r>
              <a:rPr lang="en-US" sz="2800" dirty="0" err="1"/>
              <a:t>технологий</a:t>
            </a:r>
            <a:r>
              <a:rPr lang="en-US" sz="2800" dirty="0"/>
              <a:t>. </a:t>
            </a:r>
            <a:r>
              <a:rPr lang="en-US" sz="2800" dirty="0" err="1"/>
              <a:t>Социальные</a:t>
            </a:r>
            <a:r>
              <a:rPr lang="en-US" sz="2800" dirty="0"/>
              <a:t> </a:t>
            </a:r>
            <a:r>
              <a:rPr lang="en-US" sz="2800" dirty="0" err="1"/>
              <a:t>сети</a:t>
            </a:r>
            <a:r>
              <a:rPr lang="en-US" sz="2800" dirty="0"/>
              <a:t> </a:t>
            </a:r>
            <a:r>
              <a:rPr lang="en-US" sz="2800" dirty="0" err="1"/>
              <a:t>становятся</a:t>
            </a:r>
            <a:r>
              <a:rPr lang="en-US" sz="2800" dirty="0"/>
              <a:t> </a:t>
            </a:r>
            <a:r>
              <a:rPr lang="en-US" sz="2800" dirty="0" err="1"/>
              <a:t>всё</a:t>
            </a:r>
            <a:r>
              <a:rPr lang="en-US" sz="2800" dirty="0"/>
              <a:t> </a:t>
            </a:r>
            <a:r>
              <a:rPr lang="en-US" sz="2800" dirty="0" err="1"/>
              <a:t>более</a:t>
            </a:r>
            <a:r>
              <a:rPr lang="en-US" sz="2800" dirty="0"/>
              <a:t> </a:t>
            </a:r>
            <a:r>
              <a:rPr lang="en-US" sz="2800" dirty="0" err="1"/>
              <a:t>привычной</a:t>
            </a:r>
            <a:r>
              <a:rPr lang="en-US" sz="2800" dirty="0"/>
              <a:t> </a:t>
            </a:r>
            <a:r>
              <a:rPr lang="en-US" sz="2800" dirty="0" err="1"/>
              <a:t>формой</a:t>
            </a:r>
            <a:r>
              <a:rPr lang="en-US" sz="2800" dirty="0"/>
              <a:t> </a:t>
            </a:r>
            <a:r>
              <a:rPr lang="en-US" sz="2800" dirty="0" err="1"/>
              <a:t>досуга</a:t>
            </a:r>
            <a:r>
              <a:rPr lang="en-US" sz="2800" dirty="0"/>
              <a:t> </a:t>
            </a:r>
            <a:r>
              <a:rPr lang="en-US" sz="2800" dirty="0" err="1"/>
              <a:t>для</a:t>
            </a:r>
            <a:r>
              <a:rPr lang="en-US" sz="2800" dirty="0"/>
              <a:t> </a:t>
            </a:r>
            <a:r>
              <a:rPr lang="en-US" sz="2800" dirty="0" err="1"/>
              <a:t>нас.Основная</a:t>
            </a:r>
            <a:r>
              <a:rPr lang="en-US" sz="2800" dirty="0"/>
              <a:t> </a:t>
            </a:r>
            <a:r>
              <a:rPr lang="en-US" sz="2800" dirty="0" err="1"/>
              <a:t>функция</a:t>
            </a:r>
            <a:r>
              <a:rPr lang="en-US" sz="2800" dirty="0"/>
              <a:t> </a:t>
            </a:r>
            <a:r>
              <a:rPr lang="en-US" sz="2800" dirty="0" err="1"/>
              <a:t>социальных</a:t>
            </a:r>
            <a:r>
              <a:rPr lang="en-US" sz="2800" dirty="0"/>
              <a:t> </a:t>
            </a:r>
            <a:r>
              <a:rPr lang="en-US" sz="2800" dirty="0" err="1"/>
              <a:t>сетей</a:t>
            </a:r>
            <a:r>
              <a:rPr lang="en-US" sz="2800" dirty="0"/>
              <a:t> — </a:t>
            </a:r>
            <a:r>
              <a:rPr lang="en-US" sz="2800" dirty="0" err="1"/>
              <a:t>обеспечивать</a:t>
            </a:r>
            <a:r>
              <a:rPr lang="en-US" sz="2800" dirty="0"/>
              <a:t> </a:t>
            </a:r>
            <a:r>
              <a:rPr lang="en-US" sz="2800" dirty="0" err="1"/>
              <a:t>поддержание</a:t>
            </a:r>
            <a:r>
              <a:rPr lang="en-US" sz="2800" dirty="0"/>
              <a:t> </a:t>
            </a:r>
            <a:r>
              <a:rPr lang="en-US" sz="2800" dirty="0" err="1"/>
              <a:t>связи</a:t>
            </a:r>
            <a:r>
              <a:rPr lang="en-US" sz="2800" dirty="0"/>
              <a:t> </a:t>
            </a:r>
            <a:r>
              <a:rPr lang="en-US" sz="2800" dirty="0" err="1"/>
              <a:t>между</a:t>
            </a:r>
            <a:r>
              <a:rPr lang="en-US" sz="2800" dirty="0"/>
              <a:t> </a:t>
            </a:r>
            <a:r>
              <a:rPr lang="en-US" sz="2800" dirty="0" err="1"/>
              <a:t>людьми</a:t>
            </a:r>
            <a:r>
              <a:rPr lang="en-US" sz="2800" dirty="0"/>
              <a:t>, </a:t>
            </a:r>
            <a:r>
              <a:rPr lang="en-US" sz="2800" dirty="0" err="1"/>
              <a:t>даже</a:t>
            </a:r>
            <a:r>
              <a:rPr lang="en-US" sz="2800" dirty="0"/>
              <a:t> </a:t>
            </a:r>
            <a:r>
              <a:rPr lang="en-US" sz="2800" dirty="0" err="1"/>
              <a:t>когда</a:t>
            </a:r>
            <a:r>
              <a:rPr lang="en-US" sz="2800" dirty="0"/>
              <a:t> </a:t>
            </a:r>
            <a:r>
              <a:rPr lang="en-US" sz="2800" dirty="0" err="1"/>
              <a:t>они</a:t>
            </a:r>
            <a:r>
              <a:rPr lang="en-US" sz="2800" dirty="0"/>
              <a:t> </a:t>
            </a:r>
            <a:r>
              <a:rPr lang="en-US" sz="2800" dirty="0" err="1"/>
              <a:t>находятся</a:t>
            </a:r>
            <a:r>
              <a:rPr lang="en-US" sz="2800" dirty="0"/>
              <a:t> </a:t>
            </a:r>
            <a:r>
              <a:rPr lang="en-US" sz="2800" dirty="0" err="1"/>
              <a:t>далеко</a:t>
            </a:r>
            <a:r>
              <a:rPr lang="en-US" sz="2800" dirty="0"/>
              <a:t> </a:t>
            </a:r>
            <a:r>
              <a:rPr lang="en-US" sz="2800" dirty="0" err="1"/>
              <a:t>друг</a:t>
            </a:r>
            <a:r>
              <a:rPr lang="en-US" sz="2800" dirty="0"/>
              <a:t> </a:t>
            </a:r>
            <a:r>
              <a:rPr lang="en-US" sz="2800" dirty="0" err="1"/>
              <a:t>от</a:t>
            </a:r>
            <a:r>
              <a:rPr lang="en-US" sz="2800" dirty="0"/>
              <a:t> </a:t>
            </a:r>
            <a:r>
              <a:rPr lang="en-US" sz="2800" dirty="0" err="1"/>
              <a:t>друга</a:t>
            </a:r>
            <a:r>
              <a:rPr lang="en-US" sz="2800" dirty="0"/>
              <a:t>.</a:t>
            </a:r>
            <a:r>
              <a:rPr lang="en-US" sz="3600" dirty="0"/>
              <a:t> 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4" name="Picture 3" descr="Голубой и зеленый фрактальная фон как цветочная лепестк">
            <a:extLst>
              <a:ext uri="{FF2B5EF4-FFF2-40B4-BE49-F238E27FC236}">
                <a16:creationId xmlns:a16="http://schemas.microsoft.com/office/drawing/2014/main" id="{CFAD877A-4713-4655-BB36-2481BE6728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t="3051" b="21949"/>
          <a:stretch/>
        </p:blipFill>
        <p:spPr>
          <a:xfrm>
            <a:off x="-733226" y="120519"/>
            <a:ext cx="86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604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330C0765-5A38-4A34-880C-9CC4C2E14F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Graphic 15">
            <a:extLst>
              <a:ext uri="{FF2B5EF4-FFF2-40B4-BE49-F238E27FC236}">
                <a16:creationId xmlns:a16="http://schemas.microsoft.com/office/drawing/2014/main" id="{B7DA268A-F88C-4936-8401-97C8C98610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71450" y="1229685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14">
            <a:extLst>
              <a:ext uri="{FF2B5EF4-FFF2-40B4-BE49-F238E27FC236}">
                <a16:creationId xmlns:a16="http://schemas.microsoft.com/office/drawing/2014/main" id="{2E48EAB8-CD1C-4BF5-A92C-BA11919E6ED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30230" y="145898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Graphic 16">
            <a:extLst>
              <a:ext uri="{FF2B5EF4-FFF2-40B4-BE49-F238E27FC236}">
                <a16:creationId xmlns:a16="http://schemas.microsoft.com/office/drawing/2014/main" id="{F66F957D-AE64-4187-90D7-B24F1CC27F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55910" y="1974124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A44273-203D-44A8-ACF3-944FCC99FAAC}"/>
              </a:ext>
            </a:extLst>
          </p:cNvPr>
          <p:cNvSpPr txBox="1"/>
          <p:nvPr/>
        </p:nvSpPr>
        <p:spPr>
          <a:xfrm>
            <a:off x="107576" y="824416"/>
            <a:ext cx="7705165" cy="288862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/>
              <a:t>При</a:t>
            </a:r>
            <a:r>
              <a:rPr lang="en-US" sz="2800" dirty="0"/>
              <a:t> </a:t>
            </a:r>
            <a:r>
              <a:rPr lang="en-US" sz="2800" dirty="0" err="1"/>
              <a:t>написании</a:t>
            </a:r>
            <a:r>
              <a:rPr lang="en-US" sz="2800" dirty="0"/>
              <a:t> </a:t>
            </a:r>
            <a:r>
              <a:rPr lang="en-US" sz="2800" dirty="0" err="1"/>
              <a:t>комментариев</a:t>
            </a:r>
            <a:r>
              <a:rPr lang="en-US" sz="2800" dirty="0"/>
              <a:t> </a:t>
            </a:r>
            <a:r>
              <a:rPr lang="en-US" sz="2800" dirty="0" err="1"/>
              <a:t>так</a:t>
            </a:r>
            <a:r>
              <a:rPr lang="en-US" sz="2800" dirty="0"/>
              <a:t> </a:t>
            </a:r>
            <a:r>
              <a:rPr lang="en-US" sz="2800" dirty="0" err="1"/>
              <a:t>же</a:t>
            </a:r>
            <a:r>
              <a:rPr lang="en-US" sz="2800" dirty="0"/>
              <a:t> </a:t>
            </a:r>
            <a:r>
              <a:rPr lang="en-US" sz="2800" dirty="0" err="1"/>
              <a:t>люди</a:t>
            </a:r>
            <a:r>
              <a:rPr lang="en-US" sz="2800" dirty="0"/>
              <a:t> </a:t>
            </a:r>
            <a:r>
              <a:rPr lang="en-US" sz="2800" dirty="0" err="1"/>
              <a:t>обращают</a:t>
            </a:r>
            <a:r>
              <a:rPr lang="en-US" sz="2800" dirty="0"/>
              <a:t> </a:t>
            </a:r>
            <a:r>
              <a:rPr lang="en-US" sz="2800" dirty="0" err="1"/>
              <a:t>внимание</a:t>
            </a:r>
            <a:r>
              <a:rPr lang="en-US" sz="2800" dirty="0"/>
              <a:t> </a:t>
            </a:r>
            <a:r>
              <a:rPr lang="en-US" sz="2800" dirty="0" err="1"/>
              <a:t>на</a:t>
            </a:r>
            <a:r>
              <a:rPr lang="en-US" sz="2800" dirty="0"/>
              <a:t> </a:t>
            </a:r>
            <a:r>
              <a:rPr lang="en-US" sz="2800" dirty="0" err="1"/>
              <a:t>грамматическую</a:t>
            </a:r>
            <a:r>
              <a:rPr lang="en-US" sz="2800" dirty="0"/>
              <a:t> </a:t>
            </a:r>
            <a:r>
              <a:rPr lang="en-US" sz="2800" dirty="0" err="1"/>
              <a:t>правильность</a:t>
            </a:r>
            <a:r>
              <a:rPr lang="en-US" sz="2800" dirty="0"/>
              <a:t> </a:t>
            </a:r>
            <a:r>
              <a:rPr lang="en-US" sz="2800" dirty="0" err="1"/>
              <a:t>написанного</a:t>
            </a:r>
            <a:r>
              <a:rPr lang="en-US" sz="2800" dirty="0"/>
              <a:t>, </a:t>
            </a:r>
            <a:r>
              <a:rPr lang="en-US" sz="2800" dirty="0" err="1"/>
              <a:t>ведь</a:t>
            </a:r>
            <a:r>
              <a:rPr lang="en-US" sz="2800" dirty="0"/>
              <a:t> </a:t>
            </a:r>
            <a:r>
              <a:rPr lang="en-US" sz="2800" dirty="0" err="1"/>
              <a:t>каждый</a:t>
            </a:r>
            <a:r>
              <a:rPr lang="en-US" sz="2800" dirty="0"/>
              <a:t> </a:t>
            </a:r>
            <a:r>
              <a:rPr lang="en-US" sz="2800" dirty="0" err="1"/>
              <a:t>из</a:t>
            </a:r>
            <a:r>
              <a:rPr lang="en-US" sz="2800" dirty="0"/>
              <a:t> </a:t>
            </a:r>
            <a:r>
              <a:rPr lang="en-US" sz="2800" dirty="0" err="1"/>
              <a:t>нас</a:t>
            </a:r>
            <a:r>
              <a:rPr lang="en-US" sz="2800" dirty="0"/>
              <a:t> </a:t>
            </a:r>
            <a:r>
              <a:rPr lang="en-US" sz="2800" dirty="0" err="1"/>
              <a:t>стремится</a:t>
            </a:r>
            <a:r>
              <a:rPr lang="en-US" sz="2800" dirty="0"/>
              <a:t> </a:t>
            </a:r>
            <a:r>
              <a:rPr lang="en-US" sz="2800" dirty="0" err="1"/>
              <a:t>показать</a:t>
            </a:r>
            <a:r>
              <a:rPr lang="en-US" sz="2800" dirty="0"/>
              <a:t> </a:t>
            </a:r>
            <a:r>
              <a:rPr lang="en-US" sz="2800" dirty="0" err="1"/>
              <a:t>себя</a:t>
            </a:r>
            <a:r>
              <a:rPr lang="en-US" sz="2800" dirty="0"/>
              <a:t> с </a:t>
            </a:r>
            <a:r>
              <a:rPr lang="en-US" sz="2800" dirty="0" err="1"/>
              <a:t>лучшей</a:t>
            </a:r>
            <a:r>
              <a:rPr lang="en-US" sz="2800" dirty="0"/>
              <a:t> </a:t>
            </a:r>
            <a:r>
              <a:rPr lang="en-US" sz="2800" dirty="0" err="1"/>
              <a:t>стороны</a:t>
            </a:r>
            <a:r>
              <a:rPr lang="en-US" sz="2800" dirty="0"/>
              <a:t>. </a:t>
            </a:r>
            <a:r>
              <a:rPr lang="en-US" sz="2800" dirty="0" err="1"/>
              <a:t>Меньше</a:t>
            </a:r>
            <a:r>
              <a:rPr lang="en-US" sz="2800" dirty="0"/>
              <a:t> </a:t>
            </a:r>
            <a:r>
              <a:rPr lang="en-US" sz="2800" dirty="0" err="1"/>
              <a:t>распространено</a:t>
            </a:r>
            <a:r>
              <a:rPr lang="en-US" sz="2800" dirty="0"/>
              <a:t> </a:t>
            </a:r>
            <a:r>
              <a:rPr lang="en-US" sz="2800" dirty="0" err="1"/>
              <a:t>видео</a:t>
            </a:r>
            <a:r>
              <a:rPr lang="en-US" sz="2800" dirty="0"/>
              <a:t> и </a:t>
            </a:r>
            <a:r>
              <a:rPr lang="en-US" sz="2800" dirty="0" err="1"/>
              <a:t>все</a:t>
            </a:r>
            <a:r>
              <a:rPr lang="en-US" sz="2800" dirty="0"/>
              <a:t>, </a:t>
            </a:r>
            <a:r>
              <a:rPr lang="en-US" sz="2800" dirty="0" err="1"/>
              <a:t>что</a:t>
            </a:r>
            <a:r>
              <a:rPr lang="en-US" sz="2800" dirty="0"/>
              <a:t> </a:t>
            </a:r>
            <a:r>
              <a:rPr lang="en-US" sz="2800" dirty="0" err="1"/>
              <a:t>связано</a:t>
            </a:r>
            <a:r>
              <a:rPr lang="en-US" sz="2800" dirty="0"/>
              <a:t> с </a:t>
            </a:r>
            <a:r>
              <a:rPr lang="en-US" sz="2800" dirty="0" err="1"/>
              <a:t>ним</a:t>
            </a:r>
            <a:r>
              <a:rPr lang="en-US" sz="2800" dirty="0"/>
              <a:t>. </a:t>
            </a:r>
            <a:r>
              <a:rPr lang="en-US" sz="2800" dirty="0" err="1"/>
              <a:t>Обмен</a:t>
            </a:r>
            <a:r>
              <a:rPr lang="en-US" sz="2800" dirty="0"/>
              <a:t> </a:t>
            </a:r>
            <a:r>
              <a:rPr lang="en-US" sz="2800" dirty="0" err="1"/>
              <a:t>личными</a:t>
            </a:r>
            <a:r>
              <a:rPr lang="en-US" sz="2800" dirty="0"/>
              <a:t> </a:t>
            </a:r>
            <a:r>
              <a:rPr lang="en-US" sz="2800" dirty="0" err="1"/>
              <a:t>сообщениями</a:t>
            </a:r>
            <a:r>
              <a:rPr lang="en-US" sz="2800" dirty="0"/>
              <a:t> </a:t>
            </a:r>
            <a:r>
              <a:rPr lang="en-US" sz="2800" dirty="0" err="1"/>
              <a:t>практически</a:t>
            </a:r>
            <a:r>
              <a:rPr lang="en-US" sz="2800" dirty="0"/>
              <a:t> </a:t>
            </a:r>
            <a:r>
              <a:rPr lang="en-US" sz="2800" dirty="0" err="1"/>
              <a:t>не</a:t>
            </a:r>
            <a:r>
              <a:rPr lang="en-US" sz="2800" dirty="0"/>
              <a:t> </a:t>
            </a:r>
            <a:r>
              <a:rPr lang="en-US" sz="2800" dirty="0" err="1"/>
              <a:t>востребован</a:t>
            </a:r>
            <a:r>
              <a:rPr lang="en-US" sz="2800" dirty="0"/>
              <a:t> </a:t>
            </a:r>
            <a:r>
              <a:rPr lang="en-US" sz="2800" dirty="0" err="1"/>
              <a:t>пользователями</a:t>
            </a:r>
            <a:r>
              <a:rPr lang="en-US" sz="2800" dirty="0"/>
              <a:t> </a:t>
            </a:r>
            <a:r>
              <a:rPr lang="en-US" sz="2800" dirty="0" err="1"/>
              <a:t>сети</a:t>
            </a:r>
            <a:r>
              <a:rPr lang="en-US" sz="2800" dirty="0"/>
              <a:t>, </a:t>
            </a:r>
            <a:r>
              <a:rPr lang="en-US" sz="2800" dirty="0" err="1"/>
              <a:t>но</a:t>
            </a:r>
            <a:r>
              <a:rPr lang="en-US" sz="2800" dirty="0"/>
              <a:t> </a:t>
            </a:r>
            <a:r>
              <a:rPr lang="en-US" sz="2800" dirty="0" err="1"/>
              <a:t>это</a:t>
            </a:r>
            <a:r>
              <a:rPr lang="en-US" sz="2800" dirty="0"/>
              <a:t> </a:t>
            </a:r>
            <a:r>
              <a:rPr lang="en-US" sz="2800" dirty="0" err="1"/>
              <a:t>не</a:t>
            </a:r>
            <a:r>
              <a:rPr lang="en-US" sz="2800" dirty="0"/>
              <a:t> </a:t>
            </a:r>
            <a:r>
              <a:rPr lang="en-US" sz="2800" dirty="0" err="1"/>
              <a:t>мешает</a:t>
            </a:r>
            <a:r>
              <a:rPr lang="en-US" sz="2800" dirty="0"/>
              <a:t> </a:t>
            </a:r>
            <a:r>
              <a:rPr lang="en-US" sz="2800" dirty="0" err="1"/>
              <a:t>обращать</a:t>
            </a:r>
            <a:r>
              <a:rPr lang="en-US" sz="2800" dirty="0"/>
              <a:t> </a:t>
            </a:r>
            <a:r>
              <a:rPr lang="en-US" sz="2800" dirty="0" err="1"/>
              <a:t>внимание</a:t>
            </a:r>
            <a:r>
              <a:rPr lang="en-US" sz="2800" dirty="0"/>
              <a:t> </a:t>
            </a:r>
            <a:r>
              <a:rPr lang="en-US" sz="2800" dirty="0" err="1"/>
              <a:t>на</a:t>
            </a:r>
            <a:r>
              <a:rPr lang="en-US" sz="2800" dirty="0"/>
              <a:t> </a:t>
            </a:r>
            <a:r>
              <a:rPr lang="en-US" sz="2800" dirty="0" err="1"/>
              <a:t>ошибки</a:t>
            </a:r>
            <a:r>
              <a:rPr lang="en-US" sz="2800" dirty="0"/>
              <a:t> </a:t>
            </a:r>
            <a:r>
              <a:rPr lang="en-US" sz="2800" dirty="0" err="1"/>
              <a:t>при</a:t>
            </a:r>
            <a:r>
              <a:rPr lang="en-US" sz="2800" dirty="0"/>
              <a:t> </a:t>
            </a:r>
            <a:r>
              <a:rPr lang="en-US" sz="2800" dirty="0" err="1"/>
              <a:t>переписке</a:t>
            </a:r>
            <a:r>
              <a:rPr lang="en-US" sz="2800" dirty="0"/>
              <a:t>.  </a:t>
            </a:r>
          </a:p>
        </p:txBody>
      </p:sp>
      <p:pic>
        <p:nvPicPr>
          <p:cNvPr id="3" name="Рисунок 3" descr="Диаграмма с подъемом со сплошной заливкой">
            <a:extLst>
              <a:ext uri="{FF2B5EF4-FFF2-40B4-BE49-F238E27FC236}">
                <a16:creationId xmlns:a16="http://schemas.microsoft.com/office/drawing/2014/main" id="{1C908DC3-3827-46AE-AE74-55A56F537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200212" y="1974962"/>
            <a:ext cx="4009703" cy="4009703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0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335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E63425-A6D4-4663-B81D-9959342BF1FE}"/>
              </a:ext>
            </a:extLst>
          </p:cNvPr>
          <p:cNvSpPr txBox="1"/>
          <p:nvPr/>
        </p:nvSpPr>
        <p:spPr>
          <a:xfrm>
            <a:off x="928777" y="454325"/>
            <a:ext cx="10595352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>
                <a:latin typeface="Times New Roman"/>
                <a:cs typeface="Times New Roman"/>
              </a:rPr>
              <a:t>В </a:t>
            </a:r>
            <a:r>
              <a:rPr lang="en-US" sz="2800" dirty="0" err="1">
                <a:latin typeface="Times New Roman"/>
                <a:cs typeface="Times New Roman"/>
              </a:rPr>
              <a:t>итоге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cs typeface="Times New Roman"/>
              </a:rPr>
              <a:t>мы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cs typeface="Times New Roman"/>
              </a:rPr>
              <a:t>выявили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cs typeface="Times New Roman"/>
              </a:rPr>
              <a:t>факторы</a:t>
            </a:r>
            <a:r>
              <a:rPr lang="en-US" sz="2800" dirty="0">
                <a:latin typeface="Times New Roman"/>
                <a:cs typeface="Times New Roman"/>
              </a:rPr>
              <a:t>, </a:t>
            </a:r>
            <a:r>
              <a:rPr lang="en-US" sz="2800" dirty="0" err="1">
                <a:latin typeface="Times New Roman"/>
                <a:cs typeface="Times New Roman"/>
              </a:rPr>
              <a:t>которые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cs typeface="Times New Roman"/>
              </a:rPr>
              <a:t>влияют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cs typeface="Times New Roman"/>
              </a:rPr>
              <a:t>на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cs typeface="Times New Roman"/>
              </a:rPr>
              <a:t>улучшение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cs typeface="Times New Roman"/>
              </a:rPr>
              <a:t>грамотности</a:t>
            </a:r>
            <a:r>
              <a:rPr lang="en-US" sz="2800" dirty="0">
                <a:latin typeface="Times New Roman"/>
                <a:cs typeface="Times New Roman"/>
              </a:rPr>
              <a:t> у </a:t>
            </a:r>
            <a:r>
              <a:rPr lang="en-US" sz="2800" dirty="0" err="1">
                <a:latin typeface="Times New Roman"/>
                <a:cs typeface="Times New Roman"/>
              </a:rPr>
              <a:t>пользователей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cs typeface="Times New Roman"/>
              </a:rPr>
              <a:t>инстаграм</a:t>
            </a:r>
            <a:r>
              <a:rPr lang="en-US" sz="2800" dirty="0">
                <a:latin typeface="Times New Roman"/>
                <a:cs typeface="Times New Roman"/>
              </a:rPr>
              <a:t>.</a:t>
            </a:r>
            <a:endParaRPr lang="en-US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1189F6-0011-4C7C-B5B3-C9AFEA13461E}"/>
              </a:ext>
            </a:extLst>
          </p:cNvPr>
          <p:cNvSpPr txBox="1"/>
          <p:nvPr/>
        </p:nvSpPr>
        <p:spPr>
          <a:xfrm>
            <a:off x="1158815" y="2265872"/>
            <a:ext cx="4525993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/>
                <a:cs typeface="Times New Roman"/>
              </a:rPr>
              <a:t>«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cs typeface="Times New Roman"/>
              </a:rPr>
              <a:t>Общение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cs typeface="Times New Roman"/>
              </a:rPr>
              <a:t>самопрезентация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cs typeface="Times New Roman"/>
              </a:rPr>
              <a:t> и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cs typeface="Times New Roman"/>
              </a:rPr>
              <a:t>самоактуализация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cs typeface="Times New Roman"/>
              </a:rPr>
              <a:t>».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6" descr="Чат со сплошной заливкой">
            <a:extLst>
              <a:ext uri="{FF2B5EF4-FFF2-40B4-BE49-F238E27FC236}">
                <a16:creationId xmlns:a16="http://schemas.microsoft.com/office/drawing/2014/main" id="{0CE3F553-22D2-48D6-8793-FCAD5C86C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940724" y="1447801"/>
            <a:ext cx="4997570" cy="496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9064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050494-7F6A-4130-AAC3-8F9BB9CFB0C6}"/>
              </a:ext>
            </a:extLst>
          </p:cNvPr>
          <p:cNvSpPr txBox="1"/>
          <p:nvPr/>
        </p:nvSpPr>
        <p:spPr>
          <a:xfrm>
            <a:off x="5937515" y="-418500"/>
            <a:ext cx="5788320" cy="149426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2.2 </a:t>
            </a:r>
            <a:r>
              <a:rPr lang="en-US" sz="2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Особенности</a:t>
            </a:r>
            <a:r>
              <a:rPr lang="en-US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использования</a:t>
            </a:r>
            <a:r>
              <a:rPr lang="en-US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русского</a:t>
            </a:r>
            <a:r>
              <a:rPr lang="en-US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языка</a:t>
            </a:r>
            <a:r>
              <a:rPr lang="en-US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в </a:t>
            </a:r>
            <a:r>
              <a:rPr lang="en-US" sz="2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Тик</a:t>
            </a:r>
            <a:r>
              <a:rPr lang="en-US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Токе</a:t>
            </a:r>
            <a:r>
              <a:rPr lang="en-US" sz="2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 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Камера со сплошной заливкой">
            <a:extLst>
              <a:ext uri="{FF2B5EF4-FFF2-40B4-BE49-F238E27FC236}">
                <a16:creationId xmlns:a16="http://schemas.microsoft.com/office/drawing/2014/main" id="{06F673D8-3309-4A71-9344-5AD18C23D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79143" y="818188"/>
            <a:ext cx="5221625" cy="52216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6D9716-6A25-4E98-909A-775A0EFB0260}"/>
              </a:ext>
            </a:extLst>
          </p:cNvPr>
          <p:cNvSpPr txBox="1"/>
          <p:nvPr/>
        </p:nvSpPr>
        <p:spPr>
          <a:xfrm>
            <a:off x="5937516" y="1538865"/>
            <a:ext cx="5922790" cy="260337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В «</a:t>
            </a:r>
            <a:r>
              <a:rPr lang="en-US" sz="2400" b="1" dirty="0" err="1"/>
              <a:t>Т</a:t>
            </a:r>
            <a:r>
              <a:rPr lang="en-US" sz="2400" dirty="0" err="1"/>
              <a:t>ик</a:t>
            </a:r>
            <a:r>
              <a:rPr lang="en-US" sz="2400" dirty="0"/>
              <a:t> </a:t>
            </a:r>
            <a:r>
              <a:rPr lang="en-US" sz="2400" dirty="0" err="1"/>
              <a:t>Токе</a:t>
            </a:r>
            <a:r>
              <a:rPr lang="en-US" sz="2400" b="1" dirty="0"/>
              <a:t>»</a:t>
            </a:r>
            <a:r>
              <a:rPr lang="en-US" sz="2400" dirty="0"/>
              <a:t> </a:t>
            </a:r>
            <a:r>
              <a:rPr lang="en-US" sz="2400" dirty="0" err="1"/>
              <a:t>такой</a:t>
            </a:r>
            <a:r>
              <a:rPr lang="en-US" sz="2400" dirty="0"/>
              <a:t> </a:t>
            </a:r>
            <a:r>
              <a:rPr lang="en-US" sz="2400" dirty="0" err="1"/>
              <a:t>вид</a:t>
            </a:r>
            <a:r>
              <a:rPr lang="en-US" sz="2400" dirty="0"/>
              <a:t> </a:t>
            </a:r>
            <a:r>
              <a:rPr lang="en-US" sz="2400" dirty="0" err="1"/>
              <a:t>восприятия</a:t>
            </a:r>
            <a:r>
              <a:rPr lang="en-US" sz="2400" dirty="0"/>
              <a:t> </a:t>
            </a:r>
            <a:r>
              <a:rPr lang="en-US" sz="2400" dirty="0" err="1"/>
              <a:t>действительности</a:t>
            </a:r>
            <a:r>
              <a:rPr lang="en-US" sz="2400" dirty="0"/>
              <a:t> </a:t>
            </a:r>
            <a:r>
              <a:rPr lang="en-US" sz="2400" dirty="0" err="1"/>
              <a:t>преобладает</a:t>
            </a:r>
            <a:r>
              <a:rPr lang="en-US" sz="2400" dirty="0"/>
              <a:t>, </a:t>
            </a:r>
            <a:r>
              <a:rPr lang="en-US" sz="2400" dirty="0" err="1"/>
              <a:t>так</a:t>
            </a:r>
            <a:r>
              <a:rPr lang="en-US" sz="2400" dirty="0"/>
              <a:t> </a:t>
            </a:r>
            <a:r>
              <a:rPr lang="en-US" sz="2400" dirty="0" err="1"/>
              <a:t>как</a:t>
            </a:r>
            <a:r>
              <a:rPr lang="en-US" sz="2400" dirty="0"/>
              <a:t> </a:t>
            </a:r>
            <a:r>
              <a:rPr lang="en-US" sz="2400" dirty="0" err="1"/>
              <a:t>он</a:t>
            </a:r>
            <a:r>
              <a:rPr lang="en-US" sz="2400" dirty="0"/>
              <a:t> </a:t>
            </a:r>
            <a:r>
              <a:rPr lang="en-US" sz="2400" dirty="0" err="1"/>
              <a:t>представляет</a:t>
            </a:r>
            <a:r>
              <a:rPr lang="en-US" sz="2400" dirty="0"/>
              <a:t> </a:t>
            </a:r>
            <a:r>
              <a:rPr lang="en-US" sz="2400" dirty="0" err="1"/>
              <a:t>собой</a:t>
            </a:r>
            <a:r>
              <a:rPr lang="en-US" sz="2400" dirty="0"/>
              <a:t> </a:t>
            </a:r>
            <a:r>
              <a:rPr lang="en-US" sz="2400" dirty="0" err="1"/>
              <a:t>бесконечную</a:t>
            </a:r>
            <a:r>
              <a:rPr lang="en-US" sz="2400" dirty="0"/>
              <a:t> </a:t>
            </a:r>
            <a:r>
              <a:rPr lang="en-US" sz="2400" dirty="0" err="1"/>
              <a:t>ленту</a:t>
            </a:r>
            <a:r>
              <a:rPr lang="en-US" sz="2400" dirty="0"/>
              <a:t> </a:t>
            </a:r>
            <a:r>
              <a:rPr lang="en-US" sz="2400" dirty="0" err="1"/>
              <a:t>коротких</a:t>
            </a:r>
            <a:r>
              <a:rPr lang="en-US" sz="2400" dirty="0"/>
              <a:t> </a:t>
            </a:r>
            <a:r>
              <a:rPr lang="en-US" sz="2400" dirty="0" err="1"/>
              <a:t>видео</a:t>
            </a:r>
            <a:r>
              <a:rPr lang="en-US" sz="2400" dirty="0"/>
              <a:t> с </a:t>
            </a:r>
            <a:r>
              <a:rPr lang="en-US" sz="2400" dirty="0" err="1"/>
              <a:t>ярким</a:t>
            </a:r>
            <a:r>
              <a:rPr lang="en-US" sz="2400" dirty="0"/>
              <a:t> </a:t>
            </a:r>
            <a:r>
              <a:rPr lang="en-US" sz="2400" dirty="0" err="1"/>
              <a:t>музыкальным</a:t>
            </a:r>
            <a:r>
              <a:rPr lang="en-US" sz="2400" dirty="0"/>
              <a:t> </a:t>
            </a:r>
            <a:r>
              <a:rPr lang="en-US" sz="2400" dirty="0" err="1"/>
              <a:t>сопровождением</a:t>
            </a:r>
            <a:r>
              <a:rPr lang="en-US" sz="2400" dirty="0"/>
              <a:t>, </a:t>
            </a:r>
            <a:r>
              <a:rPr lang="en-US" sz="2400" dirty="0" err="1"/>
              <a:t>не</a:t>
            </a:r>
            <a:r>
              <a:rPr lang="en-US" sz="2400" dirty="0"/>
              <a:t> </a:t>
            </a:r>
            <a:r>
              <a:rPr lang="en-US" sz="2400" dirty="0" err="1"/>
              <a:t>несущих</a:t>
            </a:r>
            <a:r>
              <a:rPr lang="en-US" sz="2400" dirty="0"/>
              <a:t> </a:t>
            </a:r>
            <a:r>
              <a:rPr lang="en-US" sz="2400" dirty="0" err="1"/>
              <a:t>никакой</a:t>
            </a:r>
            <a:r>
              <a:rPr lang="en-US" sz="2400" dirty="0"/>
              <a:t> </a:t>
            </a:r>
            <a:r>
              <a:rPr lang="en-US" sz="2400" dirty="0" err="1"/>
              <a:t>идеи</a:t>
            </a:r>
            <a:r>
              <a:rPr lang="en-US" sz="2400" dirty="0"/>
              <a:t>, </a:t>
            </a:r>
            <a:r>
              <a:rPr lang="en-US" sz="2400" dirty="0" err="1"/>
              <a:t>кроме</a:t>
            </a:r>
            <a:r>
              <a:rPr lang="en-US" sz="2400" dirty="0"/>
              <a:t> </a:t>
            </a:r>
            <a:r>
              <a:rPr lang="en-US" sz="2400" dirty="0" err="1"/>
              <a:t>как</a:t>
            </a:r>
            <a:r>
              <a:rPr lang="en-US" sz="2400" dirty="0"/>
              <a:t> </a:t>
            </a:r>
            <a:r>
              <a:rPr lang="en-US" sz="2400" dirty="0" err="1"/>
              <a:t>развлечь</a:t>
            </a:r>
            <a:r>
              <a:rPr lang="en-US" sz="2400" dirty="0"/>
              <a:t> </a:t>
            </a:r>
            <a:r>
              <a:rPr lang="en-US" sz="2400" dirty="0" err="1"/>
              <a:t>или</a:t>
            </a:r>
            <a:r>
              <a:rPr lang="en-US" sz="2400" dirty="0"/>
              <a:t> </a:t>
            </a:r>
            <a:r>
              <a:rPr lang="en-US" sz="2400" dirty="0" err="1"/>
              <a:t>шокировать</a:t>
            </a:r>
            <a:r>
              <a:rPr lang="en-US" sz="2400" dirty="0"/>
              <a:t>. </a:t>
            </a:r>
            <a:r>
              <a:rPr lang="en-US" sz="2400" dirty="0" err="1"/>
              <a:t>Но</a:t>
            </a:r>
            <a:r>
              <a:rPr lang="en-US" sz="2400" dirty="0"/>
              <a:t>, </a:t>
            </a:r>
            <a:r>
              <a:rPr lang="en-US" sz="2400" dirty="0" err="1"/>
              <a:t>тем</a:t>
            </a:r>
            <a:r>
              <a:rPr lang="en-US" sz="2400" dirty="0"/>
              <a:t> </a:t>
            </a:r>
            <a:r>
              <a:rPr lang="en-US" sz="2400" dirty="0" err="1"/>
              <a:t>не</a:t>
            </a:r>
            <a:r>
              <a:rPr lang="en-US" sz="2400" dirty="0"/>
              <a:t> </a:t>
            </a:r>
            <a:r>
              <a:rPr lang="en-US" sz="2400" dirty="0" err="1"/>
              <a:t>менее</a:t>
            </a:r>
            <a:r>
              <a:rPr lang="en-US" sz="2400" dirty="0"/>
              <a:t>, </a:t>
            </a:r>
            <a:r>
              <a:rPr lang="en-US" sz="2400" dirty="0" err="1"/>
              <a:t>именно</a:t>
            </a:r>
            <a:r>
              <a:rPr lang="en-US" sz="2400" dirty="0"/>
              <a:t> </a:t>
            </a:r>
            <a:r>
              <a:rPr lang="en-US" sz="2400" dirty="0" err="1"/>
              <a:t>благодаря</a:t>
            </a:r>
            <a:r>
              <a:rPr lang="en-US" sz="2400" dirty="0"/>
              <a:t> </a:t>
            </a:r>
            <a:r>
              <a:rPr lang="en-US" sz="2400" dirty="0" err="1"/>
              <a:t>особенности</a:t>
            </a:r>
            <a:r>
              <a:rPr lang="en-US" sz="2400" dirty="0"/>
              <a:t> </a:t>
            </a:r>
            <a:r>
              <a:rPr lang="en-US" sz="2400" dirty="0" err="1"/>
              <a:t>нашего</a:t>
            </a:r>
            <a:r>
              <a:rPr lang="en-US" sz="2400" dirty="0"/>
              <a:t> </a:t>
            </a:r>
            <a:r>
              <a:rPr lang="en-US" sz="2400" dirty="0" err="1"/>
              <a:t>мышления</a:t>
            </a:r>
            <a:r>
              <a:rPr lang="en-US" sz="2400" dirty="0"/>
              <a:t>, </a:t>
            </a:r>
            <a:r>
              <a:rPr lang="en-US" sz="2400" dirty="0" err="1"/>
              <a:t>мы</a:t>
            </a:r>
            <a:r>
              <a:rPr lang="en-US" sz="2400" dirty="0"/>
              <a:t> </a:t>
            </a:r>
            <a:r>
              <a:rPr lang="en-US" sz="2400" dirty="0" err="1"/>
              <a:t>часто</a:t>
            </a:r>
            <a:r>
              <a:rPr lang="en-US" sz="2400" dirty="0"/>
              <a:t> </a:t>
            </a:r>
            <a:r>
              <a:rPr lang="en-US" sz="2400" dirty="0" err="1"/>
              <a:t>не</a:t>
            </a:r>
            <a:r>
              <a:rPr lang="en-US" sz="2400" dirty="0"/>
              <a:t> </a:t>
            </a:r>
            <a:r>
              <a:rPr lang="en-US" sz="2400" dirty="0" err="1"/>
              <a:t>осознавая</a:t>
            </a:r>
            <a:r>
              <a:rPr lang="en-US" sz="2400" dirty="0"/>
              <a:t> </a:t>
            </a:r>
            <a:r>
              <a:rPr lang="en-US" sz="2400" dirty="0" err="1"/>
              <a:t>того</a:t>
            </a:r>
            <a:r>
              <a:rPr lang="en-US" sz="2400" dirty="0"/>
              <a:t>, </a:t>
            </a:r>
            <a:r>
              <a:rPr lang="en-US" sz="2400" dirty="0" err="1"/>
              <a:t>запоминаем</a:t>
            </a:r>
            <a:r>
              <a:rPr lang="en-US" sz="2400" dirty="0"/>
              <a:t> </a:t>
            </a:r>
            <a:r>
              <a:rPr lang="en-US" sz="2400" dirty="0" err="1"/>
              <a:t>написание</a:t>
            </a:r>
            <a:r>
              <a:rPr lang="en-US" sz="2400" dirty="0"/>
              <a:t> </a:t>
            </a:r>
            <a:r>
              <a:rPr lang="en-US" sz="2400" dirty="0" err="1"/>
              <a:t>правильных</a:t>
            </a:r>
            <a:r>
              <a:rPr lang="en-US" sz="2400" dirty="0"/>
              <a:t> </a:t>
            </a:r>
            <a:r>
              <a:rPr lang="en-US" sz="2400" dirty="0" err="1"/>
              <a:t>слов</a:t>
            </a:r>
            <a:r>
              <a:rPr lang="en-US" sz="2400" dirty="0"/>
              <a:t> и </a:t>
            </a:r>
            <a:r>
              <a:rPr lang="en-US" sz="2400" dirty="0" err="1"/>
              <a:t>предложений</a:t>
            </a:r>
            <a:r>
              <a:rPr lang="en-US" sz="2400" dirty="0"/>
              <a:t>, </a:t>
            </a:r>
            <a:r>
              <a:rPr lang="en-US" sz="2400" dirty="0" err="1"/>
              <a:t>которые</a:t>
            </a:r>
            <a:r>
              <a:rPr lang="en-US" sz="2400" dirty="0"/>
              <a:t> </a:t>
            </a:r>
            <a:r>
              <a:rPr lang="en-US" sz="2400" dirty="0" err="1"/>
              <a:t>присутствуют</a:t>
            </a:r>
            <a:r>
              <a:rPr lang="en-US" sz="2400" dirty="0"/>
              <a:t> в </a:t>
            </a:r>
            <a:r>
              <a:rPr lang="en-US" sz="2400" dirty="0" err="1"/>
              <a:t>самом</a:t>
            </a:r>
            <a:r>
              <a:rPr lang="en-US" sz="2400" dirty="0"/>
              <a:t> </a:t>
            </a:r>
            <a:r>
              <a:rPr lang="en-US" sz="2400" dirty="0" err="1"/>
              <a:t>видеоролике</a:t>
            </a:r>
            <a:r>
              <a:rPr lang="en-US" sz="2400" dirty="0"/>
              <a:t> </a:t>
            </a:r>
            <a:r>
              <a:rPr lang="en-US" sz="2400" dirty="0" err="1"/>
              <a:t>или</a:t>
            </a:r>
            <a:r>
              <a:rPr lang="en-US" sz="2400" dirty="0"/>
              <a:t> в </a:t>
            </a:r>
            <a:r>
              <a:rPr lang="en-US" sz="2400" dirty="0" err="1"/>
              <a:t>его</a:t>
            </a:r>
            <a:r>
              <a:rPr lang="en-US" sz="2400" dirty="0"/>
              <a:t> </a:t>
            </a:r>
            <a:r>
              <a:rPr lang="en-US" sz="2400" dirty="0" err="1"/>
              <a:t>описании</a:t>
            </a:r>
            <a:r>
              <a:rPr lang="en-US" sz="2400" dirty="0"/>
              <a:t>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99382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D1AA55E-40D5-461B-A5A8-4AE8AAB71B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EB498BD-8089-4626-91EA-4978EBEF53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9AFC036-2F05-484E-9E48-E5A7DC542C94}"/>
              </a:ext>
            </a:extLst>
          </p:cNvPr>
          <p:cNvSpPr txBox="1"/>
          <p:nvPr/>
        </p:nvSpPr>
        <p:spPr>
          <a:xfrm>
            <a:off x="403412" y="1607255"/>
            <a:ext cx="7500311" cy="334445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/>
              <a:t>Так</a:t>
            </a:r>
            <a:r>
              <a:rPr lang="en-US" sz="3200" dirty="0"/>
              <a:t> </a:t>
            </a:r>
            <a:r>
              <a:rPr lang="en-US" sz="3200" dirty="0" err="1"/>
              <a:t>же</a:t>
            </a:r>
            <a:r>
              <a:rPr lang="en-US" sz="3200" dirty="0"/>
              <a:t> </a:t>
            </a:r>
            <a:r>
              <a:rPr lang="en-US" sz="3200" dirty="0" err="1"/>
              <a:t>следует</a:t>
            </a:r>
            <a:r>
              <a:rPr lang="en-US" sz="3200" dirty="0"/>
              <a:t> </a:t>
            </a:r>
            <a:r>
              <a:rPr lang="en-US" sz="3200" dirty="0" err="1"/>
              <a:t>отметить</a:t>
            </a:r>
            <a:r>
              <a:rPr lang="en-US" sz="3200" dirty="0"/>
              <a:t>, </a:t>
            </a:r>
            <a:r>
              <a:rPr lang="en-US" sz="3200" dirty="0" err="1"/>
              <a:t>что</a:t>
            </a:r>
            <a:r>
              <a:rPr lang="en-US" sz="3200" dirty="0"/>
              <a:t> в </a:t>
            </a:r>
            <a:r>
              <a:rPr lang="en-US" sz="3200" dirty="0" err="1"/>
              <a:t>Тик</a:t>
            </a:r>
            <a:r>
              <a:rPr lang="en-US" sz="3200" dirty="0"/>
              <a:t> </a:t>
            </a:r>
            <a:r>
              <a:rPr lang="en-US" sz="3200" dirty="0" err="1"/>
              <a:t>Токе</a:t>
            </a:r>
            <a:r>
              <a:rPr lang="en-US" sz="3200" dirty="0"/>
              <a:t>, </a:t>
            </a:r>
            <a:r>
              <a:rPr lang="en-US" sz="3200" dirty="0" err="1"/>
              <a:t>как</a:t>
            </a:r>
            <a:r>
              <a:rPr lang="en-US" sz="3200" dirty="0"/>
              <a:t> и в </a:t>
            </a:r>
            <a:r>
              <a:rPr lang="en-US" sz="3200" dirty="0" err="1"/>
              <a:t>Инстаграме</a:t>
            </a:r>
            <a:r>
              <a:rPr lang="en-US" sz="3200" dirty="0"/>
              <a:t>, </a:t>
            </a:r>
            <a:r>
              <a:rPr lang="en-US" sz="3200" dirty="0" err="1"/>
              <a:t>существуют</a:t>
            </a:r>
            <a:r>
              <a:rPr lang="en-US" sz="3200" dirty="0"/>
              <a:t> </a:t>
            </a:r>
            <a:r>
              <a:rPr lang="en-US" sz="3200" dirty="0" err="1"/>
              <a:t>комментарии</a:t>
            </a:r>
            <a:r>
              <a:rPr lang="en-US" sz="3200" dirty="0"/>
              <a:t>, </a:t>
            </a:r>
            <a:r>
              <a:rPr lang="en-US" sz="3200" dirty="0" err="1"/>
              <a:t>на</a:t>
            </a:r>
            <a:r>
              <a:rPr lang="en-US" sz="3200" dirty="0"/>
              <a:t> </a:t>
            </a:r>
            <a:r>
              <a:rPr lang="en-US" sz="3200" dirty="0" err="1"/>
              <a:t>написание</a:t>
            </a:r>
            <a:r>
              <a:rPr lang="en-US" sz="3200" dirty="0"/>
              <a:t> </a:t>
            </a:r>
            <a:r>
              <a:rPr lang="en-US" sz="3200" dirty="0" err="1"/>
              <a:t>которых</a:t>
            </a:r>
            <a:r>
              <a:rPr lang="en-US" sz="3200" dirty="0"/>
              <a:t> </a:t>
            </a:r>
            <a:r>
              <a:rPr lang="en-US" sz="3200" dirty="0" err="1"/>
              <a:t>часто</a:t>
            </a:r>
            <a:r>
              <a:rPr lang="en-US" sz="3200" dirty="0"/>
              <a:t> </a:t>
            </a:r>
            <a:r>
              <a:rPr lang="en-US" sz="3200" dirty="0" err="1"/>
              <a:t>обращают</a:t>
            </a:r>
            <a:r>
              <a:rPr lang="en-US" sz="3200" dirty="0"/>
              <a:t> </a:t>
            </a:r>
            <a:r>
              <a:rPr lang="en-US" sz="3200" dirty="0" err="1"/>
              <a:t>внимание</a:t>
            </a:r>
            <a:r>
              <a:rPr lang="en-US" sz="3200" dirty="0"/>
              <a:t> </a:t>
            </a:r>
            <a:r>
              <a:rPr lang="en-US" sz="3200" dirty="0" err="1"/>
              <a:t>пользователи</a:t>
            </a:r>
            <a:r>
              <a:rPr lang="en-US" sz="3200" dirty="0"/>
              <a:t> с </a:t>
            </a:r>
            <a:r>
              <a:rPr lang="en-US" sz="3200" dirty="0" err="1"/>
              <a:t>целью</a:t>
            </a:r>
            <a:r>
              <a:rPr lang="en-US" sz="3200" dirty="0"/>
              <a:t> </a:t>
            </a:r>
            <a:r>
              <a:rPr lang="en-US" sz="3200" dirty="0" err="1"/>
              <a:t>не</a:t>
            </a:r>
            <a:r>
              <a:rPr lang="en-US" sz="3200" dirty="0"/>
              <a:t> </a:t>
            </a:r>
            <a:r>
              <a:rPr lang="en-US" sz="3200" dirty="0" err="1"/>
              <a:t>ошибиться</a:t>
            </a:r>
            <a:r>
              <a:rPr lang="en-US" sz="3200" dirty="0"/>
              <a:t>.  </a:t>
            </a:r>
          </a:p>
        </p:txBody>
      </p:sp>
      <p:pic>
        <p:nvPicPr>
          <p:cNvPr id="3" name="Рисунок 3" descr="Школьный класс со сплошной заливкой">
            <a:extLst>
              <a:ext uri="{FF2B5EF4-FFF2-40B4-BE49-F238E27FC236}">
                <a16:creationId xmlns:a16="http://schemas.microsoft.com/office/drawing/2014/main" id="{9D3D0C21-833C-4E39-860F-59B4BBF76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572653" y="1980885"/>
            <a:ext cx="3548404" cy="3548404"/>
          </a:xfrm>
          <a:prstGeom prst="rect">
            <a:avLst/>
          </a:prstGeom>
        </p:spPr>
      </p:pic>
      <p:sp>
        <p:nvSpPr>
          <p:cNvPr id="14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4552" y="1899284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6862" y="2189928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831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45CF0CC2-658D-4A87-9D2E-154B0ABE1BA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!!Rectangle">
            <a:extLst>
              <a:ext uri="{FF2B5EF4-FFF2-40B4-BE49-F238E27FC236}">
                <a16:creationId xmlns:a16="http://schemas.microsoft.com/office/drawing/2014/main" id="{796C2CE2-29C3-4EBD-A8BB-82C6CC0695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15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6" name="Picture 5" descr="Теннисная ракетка, очистка сбояая сеть">
            <a:extLst>
              <a:ext uri="{FF2B5EF4-FFF2-40B4-BE49-F238E27FC236}">
                <a16:creationId xmlns:a16="http://schemas.microsoft.com/office/drawing/2014/main" id="{A5F6F6C9-2251-4B79-BD7B-931C7EB3DD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t="15605" r="-2" b="-2"/>
          <a:stretch/>
        </p:blipFill>
        <p:spPr>
          <a:xfrm>
            <a:off x="20" y="-8877"/>
            <a:ext cx="1219198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FD88AC-4E23-46A3-8CA5-B54A49620B0E}"/>
              </a:ext>
            </a:extLst>
          </p:cNvPr>
          <p:cNvSpPr txBox="1"/>
          <p:nvPr/>
        </p:nvSpPr>
        <p:spPr>
          <a:xfrm>
            <a:off x="623622" y="-6254"/>
            <a:ext cx="9927676" cy="176781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Глава</a:t>
            </a:r>
            <a:r>
              <a:rPr lang="en-US" sz="5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3</a:t>
            </a:r>
            <a:r>
              <a:rPr lang="en-US" sz="5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en-US" sz="5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5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Практическая</a:t>
            </a:r>
            <a:r>
              <a:rPr lang="en-US" sz="5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0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часть</a:t>
            </a:r>
            <a:endParaRPr lang="en-US" sz="5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9609" y="554152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rgbClr val="FFFFFF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18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96116" y="837005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20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12748" y="1472473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rgbClr val="FFFFFF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cxnSp>
        <p:nvCxnSpPr>
          <p:cNvPr id="22" name="Straight Connector">
            <a:extLst>
              <a:ext uri="{FF2B5EF4-FFF2-40B4-BE49-F238E27FC236}">
                <a16:creationId xmlns:a16="http://schemas.microsoft.com/office/drawing/2014/main" id="{BF76EB78-6E9D-49A9-ADC5-7BCCD6F1FD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610394"/>
            <a:ext cx="0" cy="3238728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48E0BF82-5026-445C-82A0-2AE42F7557EE}"/>
              </a:ext>
            </a:extLst>
          </p:cNvPr>
          <p:cNvSpPr txBox="1"/>
          <p:nvPr/>
        </p:nvSpPr>
        <p:spPr>
          <a:xfrm>
            <a:off x="929561" y="2198141"/>
            <a:ext cx="10191157" cy="5051734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FFFFFF"/>
                </a:solidFill>
              </a:rPr>
              <a:t>Как</a:t>
            </a:r>
            <a:r>
              <a:rPr lang="en-US" sz="2800" dirty="0">
                <a:solidFill>
                  <a:srgbClr val="FFFFFF"/>
                </a:solidFill>
              </a:rPr>
              <a:t> я </a:t>
            </a:r>
            <a:r>
              <a:rPr lang="en-US" sz="2800" dirty="0" err="1">
                <a:solidFill>
                  <a:srgbClr val="FFFFFF"/>
                </a:solidFill>
              </a:rPr>
              <a:t>уже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говорила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ранее</a:t>
            </a:r>
            <a:r>
              <a:rPr lang="en-US" sz="2800" dirty="0">
                <a:solidFill>
                  <a:srgbClr val="FFFFFF"/>
                </a:solidFill>
              </a:rPr>
              <a:t>, </a:t>
            </a:r>
            <a:r>
              <a:rPr lang="en-US" sz="2800" dirty="0" err="1">
                <a:solidFill>
                  <a:srgbClr val="FFFFFF"/>
                </a:solidFill>
              </a:rPr>
              <a:t>подростки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проводят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очень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много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времени</a:t>
            </a:r>
            <a:r>
              <a:rPr lang="en-US" sz="2800" dirty="0">
                <a:solidFill>
                  <a:srgbClr val="FFFFFF"/>
                </a:solidFill>
              </a:rPr>
              <a:t> в </a:t>
            </a:r>
            <a:r>
              <a:rPr lang="en-US" sz="2800" dirty="0" err="1">
                <a:solidFill>
                  <a:srgbClr val="FFFFFF"/>
                </a:solidFill>
              </a:rPr>
              <a:t>социальных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сетях</a:t>
            </a:r>
            <a:r>
              <a:rPr lang="en-US" sz="2800" dirty="0">
                <a:solidFill>
                  <a:srgbClr val="FFFFFF"/>
                </a:solidFill>
              </a:rPr>
              <a:t>. </a:t>
            </a:r>
            <a:r>
              <a:rPr lang="en-US" sz="2800" dirty="0" err="1">
                <a:solidFill>
                  <a:srgbClr val="FFFFFF"/>
                </a:solidFill>
              </a:rPr>
              <a:t>Мне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стало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интересно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выявить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среднее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количество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часов</a:t>
            </a:r>
            <a:r>
              <a:rPr lang="en-US" sz="2800" dirty="0">
                <a:solidFill>
                  <a:srgbClr val="FFFFFF"/>
                </a:solidFill>
              </a:rPr>
              <a:t>, </a:t>
            </a:r>
            <a:r>
              <a:rPr lang="en-US" sz="2800" dirty="0" err="1">
                <a:solidFill>
                  <a:srgbClr val="FFFFFF"/>
                </a:solidFill>
              </a:rPr>
              <a:t>которое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тратят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учащиеся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моей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школы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на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различные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соц.сети</a:t>
            </a:r>
            <a:r>
              <a:rPr lang="en-US" sz="2800" dirty="0">
                <a:solidFill>
                  <a:srgbClr val="FFFFFF"/>
                </a:solidFill>
              </a:rPr>
              <a:t>, </a:t>
            </a:r>
            <a:r>
              <a:rPr lang="en-US" sz="2800" dirty="0" err="1">
                <a:solidFill>
                  <a:srgbClr val="FFFFFF"/>
                </a:solidFill>
              </a:rPr>
              <a:t>поэтому</a:t>
            </a:r>
            <a:r>
              <a:rPr lang="en-US" sz="2800" dirty="0">
                <a:solidFill>
                  <a:srgbClr val="FFFFFF"/>
                </a:solidFill>
              </a:rPr>
              <a:t> я </a:t>
            </a:r>
            <a:r>
              <a:rPr lang="en-US" sz="2800" dirty="0" err="1">
                <a:solidFill>
                  <a:srgbClr val="FFFFFF"/>
                </a:solidFill>
              </a:rPr>
              <a:t>решила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провести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небольшой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опрос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среди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учащихся</a:t>
            </a:r>
            <a:r>
              <a:rPr lang="en-US" sz="2800" dirty="0">
                <a:solidFill>
                  <a:srgbClr val="FFFFFF"/>
                </a:solidFill>
              </a:rPr>
              <a:t> 5-8 </a:t>
            </a:r>
            <a:r>
              <a:rPr lang="en-US" sz="2800" dirty="0" err="1">
                <a:solidFill>
                  <a:srgbClr val="FFFFFF"/>
                </a:solidFill>
              </a:rPr>
              <a:t>классов</a:t>
            </a:r>
            <a:r>
              <a:rPr lang="en-US" sz="2800" dirty="0">
                <a:solidFill>
                  <a:srgbClr val="FFFFFF"/>
                </a:solidFill>
              </a:rPr>
              <a:t>. </a:t>
            </a:r>
            <a:r>
              <a:rPr lang="en-US" sz="2800" dirty="0" err="1">
                <a:solidFill>
                  <a:srgbClr val="FFFFFF"/>
                </a:solidFill>
              </a:rPr>
              <a:t>Результаты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социологического</a:t>
            </a:r>
            <a:r>
              <a:rPr lang="en-US" sz="2800" dirty="0">
                <a:solidFill>
                  <a:srgbClr val="FFFFFF"/>
                </a:solidFill>
              </a:rPr>
              <a:t> </a:t>
            </a:r>
            <a:r>
              <a:rPr lang="en-US" sz="2800" dirty="0" err="1">
                <a:solidFill>
                  <a:srgbClr val="FFFFFF"/>
                </a:solidFill>
              </a:rPr>
              <a:t>опроса:В</a:t>
            </a:r>
            <a:r>
              <a:rPr lang="en-US" sz="2800" dirty="0">
                <a:solidFill>
                  <a:srgbClr val="FFFFFF"/>
                </a:solidFill>
              </a:rPr>
              <a:t> </a:t>
            </a:r>
            <a:r>
              <a:rPr lang="en-US" sz="2800" dirty="0" err="1">
                <a:solidFill>
                  <a:srgbClr val="FFFFFF"/>
                </a:solidFill>
              </a:rPr>
              <a:t>среднем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учащиеся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  <a:r>
              <a:rPr lang="en-US" sz="2800" dirty="0" err="1">
                <a:solidFill>
                  <a:srgbClr val="FFFFFF"/>
                </a:solidFill>
              </a:rPr>
              <a:t>тратят</a:t>
            </a:r>
            <a:r>
              <a:rPr lang="en-US" sz="2800" dirty="0">
                <a:solidFill>
                  <a:srgbClr val="FFFFFF"/>
                </a:solidFill>
              </a:rPr>
              <a:t> 5 ч. </a:t>
            </a:r>
            <a:r>
              <a:rPr lang="en-US" sz="2800" dirty="0" err="1">
                <a:solidFill>
                  <a:srgbClr val="FFFFFF"/>
                </a:solidFill>
              </a:rPr>
              <a:t>на</a:t>
            </a:r>
            <a:r>
              <a:rPr lang="en-US" sz="2800" dirty="0">
                <a:solidFill>
                  <a:srgbClr val="FFFFFF"/>
                </a:solidFill>
              </a:rPr>
              <a:t> </a:t>
            </a:r>
            <a:r>
              <a:rPr lang="en-US" sz="2800" dirty="0" err="1">
                <a:solidFill>
                  <a:srgbClr val="FFFFFF"/>
                </a:solidFill>
              </a:rPr>
              <a:t>соц.сети</a:t>
            </a:r>
            <a:r>
              <a:rPr lang="en-US" sz="2800" dirty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45619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текст, человек, внутренний, постельное белье&#10;&#10;Автоматически созданное описание">
            <a:extLst>
              <a:ext uri="{FF2B5EF4-FFF2-40B4-BE49-F238E27FC236}">
                <a16:creationId xmlns:a16="http://schemas.microsoft.com/office/drawing/2014/main" id="{3B1AD4A3-CD2D-4010-ABD5-5D1EF3C831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74" b="19960"/>
          <a:stretch/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C9ADA25-078F-42AB-B92D-4535AA4442E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5400000">
            <a:off x="1676400" y="-87137"/>
            <a:ext cx="0" cy="335280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86448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человек, внутренний, компьютер&#10;&#10;Автоматически созданное описание">
            <a:extLst>
              <a:ext uri="{FF2B5EF4-FFF2-40B4-BE49-F238E27FC236}">
                <a16:creationId xmlns:a16="http://schemas.microsoft.com/office/drawing/2014/main" id="{45AFA7CD-7C21-4778-9408-527196BD5A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24807"/>
          <a:stretch/>
        </p:blipFill>
        <p:spPr>
          <a:xfrm>
            <a:off x="802643" y="385983"/>
            <a:ext cx="10586714" cy="5970368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56AE1B2-3354-430B-9E05-2241C72EE9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0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47228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2" descr="Изображение выглядит как человек, внутренний, ноутбук, окно&#10;&#10;Автоматически созданное описание">
            <a:extLst>
              <a:ext uri="{FF2B5EF4-FFF2-40B4-BE49-F238E27FC236}">
                <a16:creationId xmlns:a16="http://schemas.microsoft.com/office/drawing/2014/main" id="{72AAEF59-3360-4C2F-A74A-DFFC77A8CC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56" r="8992"/>
          <a:stretch/>
        </p:blipFill>
        <p:spPr>
          <a:xfrm>
            <a:off x="2120557" y="10"/>
            <a:ext cx="7950886" cy="6857990"/>
          </a:xfrm>
          <a:custGeom>
            <a:avLst/>
            <a:gdLst/>
            <a:ahLst/>
            <a:cxnLst/>
            <a:rect l="l" t="t" r="r" b="b"/>
            <a:pathLst>
              <a:path w="7950886" h="6858000">
                <a:moveTo>
                  <a:pt x="1964633" y="0"/>
                </a:moveTo>
                <a:lnTo>
                  <a:pt x="5986254" y="0"/>
                </a:lnTo>
                <a:lnTo>
                  <a:pt x="6036855" y="29095"/>
                </a:lnTo>
                <a:cubicBezTo>
                  <a:pt x="7184362" y="726337"/>
                  <a:pt x="7950886" y="1988153"/>
                  <a:pt x="7950886" y="3429000"/>
                </a:cubicBezTo>
                <a:cubicBezTo>
                  <a:pt x="7950886" y="4869847"/>
                  <a:pt x="7184362" y="6131663"/>
                  <a:pt x="6036855" y="6828905"/>
                </a:cubicBezTo>
                <a:lnTo>
                  <a:pt x="5986253" y="6858000"/>
                </a:lnTo>
                <a:lnTo>
                  <a:pt x="1964633" y="6858000"/>
                </a:lnTo>
                <a:lnTo>
                  <a:pt x="1914032" y="6828905"/>
                </a:lnTo>
                <a:cubicBezTo>
                  <a:pt x="766525" y="6131663"/>
                  <a:pt x="0" y="4869847"/>
                  <a:pt x="0" y="3429000"/>
                </a:cubicBezTo>
                <a:cubicBezTo>
                  <a:pt x="0" y="1988153"/>
                  <a:pt x="766525" y="726337"/>
                  <a:pt x="1914032" y="29095"/>
                </a:cubicBezTo>
                <a:close/>
              </a:path>
            </a:pathLst>
          </a:custGeom>
        </p:spPr>
      </p:pic>
      <p:sp>
        <p:nvSpPr>
          <p:cNvPr id="9" name="Graphic 10">
            <a:extLst>
              <a:ext uri="{FF2B5EF4-FFF2-40B4-BE49-F238E27FC236}">
                <a16:creationId xmlns:a16="http://schemas.microsoft.com/office/drawing/2014/main" id="{41E76188-5CDF-4279-90D1-82FF3E5237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0896" y="644279"/>
            <a:ext cx="139038" cy="139038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9">
            <a:extLst>
              <a:ext uri="{FF2B5EF4-FFF2-40B4-BE49-F238E27FC236}">
                <a16:creationId xmlns:a16="http://schemas.microsoft.com/office/drawing/2014/main" id="{71511A72-95BD-471D-BEA0-874989E46A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10308" y="1666434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Graphic 11">
            <a:extLst>
              <a:ext uri="{FF2B5EF4-FFF2-40B4-BE49-F238E27FC236}">
                <a16:creationId xmlns:a16="http://schemas.microsoft.com/office/drawing/2014/main" id="{5D61DBFA-1601-4D6C-AF8C-257D581BA9C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69465" y="5412094"/>
            <a:ext cx="127713" cy="127713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182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9E7C775B-EB97-4327-8359-0E623269D7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7387" b="17613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800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C75C7CE1-89C7-4263-988D-E7A00B059C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6530F4-D4E9-4B7D-8CCE-BB2E3C05BEBC}"/>
              </a:ext>
            </a:extLst>
          </p:cNvPr>
          <p:cNvSpPr txBox="1"/>
          <p:nvPr/>
        </p:nvSpPr>
        <p:spPr>
          <a:xfrm>
            <a:off x="434849" y="-372883"/>
            <a:ext cx="7270316" cy="238527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600" b="1" i="0" kern="1200" cap="all" baseline="0" dirty="0">
                <a:latin typeface="+mj-lt"/>
                <a:ea typeface="+mj-ea"/>
                <a:cs typeface="+mj-cs"/>
              </a:rPr>
              <a:t>   </a:t>
            </a:r>
            <a:r>
              <a:rPr lang="en-US" sz="4600" b="1" i="0" kern="1200" cap="all" baseline="0" dirty="0" err="1">
                <a:latin typeface="+mj-lt"/>
                <a:ea typeface="+mj-ea"/>
                <a:cs typeface="+mj-cs"/>
              </a:rPr>
              <a:t>Глава</a:t>
            </a:r>
            <a:r>
              <a:rPr lang="en-US" sz="4600" b="1" i="0" kern="1200" cap="all" baseline="0" dirty="0">
                <a:latin typeface="+mj-lt"/>
                <a:ea typeface="+mj-ea"/>
                <a:cs typeface="+mj-cs"/>
              </a:rPr>
              <a:t> 4 </a:t>
            </a:r>
            <a:br>
              <a:rPr lang="en-US" sz="4600" b="1" i="0" kern="1200" cap="all" baseline="0" dirty="0">
                <a:latin typeface="+mj-lt"/>
                <a:ea typeface="+mj-ea"/>
                <a:cs typeface="+mj-cs"/>
              </a:rPr>
            </a:br>
            <a:r>
              <a:rPr lang="en-US" sz="4600" b="1" i="0" kern="1200" cap="all" baseline="0" dirty="0">
                <a:latin typeface="+mj-lt"/>
                <a:ea typeface="+mj-ea"/>
                <a:cs typeface="+mj-cs"/>
              </a:rPr>
              <a:t>Личный опыт </a:t>
            </a:r>
          </a:p>
        </p:txBody>
      </p:sp>
    </p:spTree>
    <p:extLst>
      <p:ext uri="{BB962C8B-B14F-4D97-AF65-F5344CB8AC3E}">
        <p14:creationId xmlns:p14="http://schemas.microsoft.com/office/powerpoint/2010/main" val="1749594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D9A7F3BF-8763-4074-AD77-92790AF314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6581" y="2533361"/>
            <a:ext cx="171515" cy="171514"/>
          </a:xfrm>
          <a:custGeom>
            <a:avLst/>
            <a:gdLst>
              <a:gd name="connsiteX0" fmla="*/ 159874 w 171515"/>
              <a:gd name="connsiteY0" fmla="*/ 74116 h 171514"/>
              <a:gd name="connsiteX1" fmla="*/ 97399 w 171515"/>
              <a:gd name="connsiteY1" fmla="*/ 74116 h 171514"/>
              <a:gd name="connsiteX2" fmla="*/ 97399 w 171515"/>
              <a:gd name="connsiteY2" fmla="*/ 11641 h 171514"/>
              <a:gd name="connsiteX3" fmla="*/ 85758 w 171515"/>
              <a:gd name="connsiteY3" fmla="*/ 0 h 171514"/>
              <a:gd name="connsiteX4" fmla="*/ 74116 w 171515"/>
              <a:gd name="connsiteY4" fmla="*/ 11641 h 171514"/>
              <a:gd name="connsiteX5" fmla="*/ 74116 w 171515"/>
              <a:gd name="connsiteY5" fmla="*/ 74116 h 171514"/>
              <a:gd name="connsiteX6" fmla="*/ 11641 w 171515"/>
              <a:gd name="connsiteY6" fmla="*/ 74116 h 171514"/>
              <a:gd name="connsiteX7" fmla="*/ 0 w 171515"/>
              <a:gd name="connsiteY7" fmla="*/ 85757 h 171514"/>
              <a:gd name="connsiteX8" fmla="*/ 11641 w 171515"/>
              <a:gd name="connsiteY8" fmla="*/ 97398 h 171514"/>
              <a:gd name="connsiteX9" fmla="*/ 74116 w 171515"/>
              <a:gd name="connsiteY9" fmla="*/ 97398 h 171514"/>
              <a:gd name="connsiteX10" fmla="*/ 74116 w 171515"/>
              <a:gd name="connsiteY10" fmla="*/ 159873 h 171514"/>
              <a:gd name="connsiteX11" fmla="*/ 85758 w 171515"/>
              <a:gd name="connsiteY11" fmla="*/ 171514 h 171514"/>
              <a:gd name="connsiteX12" fmla="*/ 97399 w 171515"/>
              <a:gd name="connsiteY12" fmla="*/ 159873 h 171514"/>
              <a:gd name="connsiteX13" fmla="*/ 97399 w 171515"/>
              <a:gd name="connsiteY13" fmla="*/ 97398 h 171514"/>
              <a:gd name="connsiteX14" fmla="*/ 159874 w 171515"/>
              <a:gd name="connsiteY14" fmla="*/ 97398 h 171514"/>
              <a:gd name="connsiteX15" fmla="*/ 171515 w 171515"/>
              <a:gd name="connsiteY15" fmla="*/ 85757 h 171514"/>
              <a:gd name="connsiteX16" fmla="*/ 159874 w 171515"/>
              <a:gd name="connsiteY16" fmla="*/ 74116 h 171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4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7"/>
                </a:cubicBezTo>
                <a:cubicBezTo>
                  <a:pt x="0" y="92186"/>
                  <a:pt x="5212" y="97398"/>
                  <a:pt x="11641" y="97398"/>
                </a:cubicBezTo>
                <a:lnTo>
                  <a:pt x="74116" y="97398"/>
                </a:lnTo>
                <a:lnTo>
                  <a:pt x="74116" y="159873"/>
                </a:lnTo>
                <a:cubicBezTo>
                  <a:pt x="74116" y="166302"/>
                  <a:pt x="79328" y="171514"/>
                  <a:pt x="85758" y="171514"/>
                </a:cubicBezTo>
                <a:cubicBezTo>
                  <a:pt x="92187" y="171514"/>
                  <a:pt x="97399" y="166302"/>
                  <a:pt x="97399" y="159873"/>
                </a:cubicBezTo>
                <a:lnTo>
                  <a:pt x="97399" y="97398"/>
                </a:lnTo>
                <a:lnTo>
                  <a:pt x="159874" y="97398"/>
                </a:lnTo>
                <a:cubicBezTo>
                  <a:pt x="166303" y="97398"/>
                  <a:pt x="171515" y="92186"/>
                  <a:pt x="171515" y="85757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4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60784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637F0BE5-ED2D-4669-BBC4-D9CE3E5A1368}"/>
              </a:ext>
            </a:extLst>
          </p:cNvPr>
          <p:cNvSpPr txBox="1"/>
          <p:nvPr/>
        </p:nvSpPr>
        <p:spPr>
          <a:xfrm>
            <a:off x="958031" y="357589"/>
            <a:ext cx="7652041" cy="95443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b="1" dirty="0" err="1"/>
              <a:t>Актуальность</a:t>
            </a:r>
            <a:r>
              <a:rPr lang="en-US" sz="3200" b="1" dirty="0"/>
              <a:t> </a:t>
            </a:r>
            <a:r>
              <a:rPr lang="en-US" sz="3200" b="1" dirty="0" err="1"/>
              <a:t>исследования</a:t>
            </a:r>
            <a:r>
              <a:rPr lang="en-US" sz="3200" b="1" dirty="0"/>
              <a:t> </a:t>
            </a:r>
            <a:endParaRPr lang="ru-RU" sz="3200" b="1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 smtClean="0"/>
              <a:t>заключается</a:t>
            </a:r>
            <a:r>
              <a:rPr lang="en-US" sz="3200" dirty="0" smtClean="0"/>
              <a:t> </a:t>
            </a:r>
            <a:r>
              <a:rPr lang="en-US" sz="3200" dirty="0"/>
              <a:t>в </a:t>
            </a:r>
            <a:r>
              <a:rPr lang="en-US" sz="3200" dirty="0" err="1"/>
              <a:t>том</a:t>
            </a:r>
            <a:r>
              <a:rPr lang="en-US" sz="3200" dirty="0"/>
              <a:t>, </a:t>
            </a:r>
            <a:r>
              <a:rPr lang="en-US" sz="3200" dirty="0" err="1"/>
              <a:t>что</a:t>
            </a:r>
            <a:r>
              <a:rPr lang="en-US" sz="3200" dirty="0"/>
              <a:t> в </a:t>
            </a:r>
            <a:r>
              <a:rPr lang="en-US" sz="3200" dirty="0" err="1"/>
              <a:t>современное</a:t>
            </a:r>
            <a:r>
              <a:rPr lang="en-US" sz="3200" dirty="0"/>
              <a:t> </a:t>
            </a:r>
            <a:r>
              <a:rPr lang="en-US" sz="3200" dirty="0" err="1"/>
              <a:t>время</a:t>
            </a:r>
            <a:r>
              <a:rPr lang="en-US" sz="3200" dirty="0"/>
              <a:t> </a:t>
            </a:r>
            <a:r>
              <a:rPr lang="en-US" sz="3200" dirty="0" err="1"/>
              <a:t>социальные</a:t>
            </a:r>
            <a:r>
              <a:rPr lang="en-US" sz="3200" dirty="0"/>
              <a:t> </a:t>
            </a:r>
            <a:r>
              <a:rPr lang="en-US" sz="3200" dirty="0" err="1"/>
              <a:t>сети</a:t>
            </a:r>
            <a:r>
              <a:rPr lang="en-US" sz="3200" dirty="0"/>
              <a:t> </a:t>
            </a:r>
            <a:r>
              <a:rPr lang="en-US" sz="3200" dirty="0" err="1"/>
              <a:t>очень</a:t>
            </a:r>
            <a:r>
              <a:rPr lang="en-US" sz="3200" dirty="0"/>
              <a:t> </a:t>
            </a:r>
            <a:r>
              <a:rPr lang="en-US" sz="3200" dirty="0" err="1" smtClean="0"/>
              <a:t>широко</a:t>
            </a:r>
            <a:r>
              <a:rPr lang="ru-RU" sz="3200" dirty="0"/>
              <a:t> </a:t>
            </a:r>
            <a:r>
              <a:rPr lang="en-US" sz="3200" dirty="0" err="1" smtClean="0"/>
              <a:t>распространены</a:t>
            </a:r>
            <a:r>
              <a:rPr lang="en-US" sz="3200" dirty="0"/>
              <a:t>. </a:t>
            </a:r>
            <a:r>
              <a:rPr lang="en-US" sz="3200" dirty="0" err="1"/>
              <a:t>Действительно</a:t>
            </a:r>
            <a:r>
              <a:rPr lang="en-US" sz="3200" dirty="0"/>
              <a:t>, </a:t>
            </a:r>
            <a:r>
              <a:rPr lang="en-US" sz="3200" dirty="0" err="1"/>
              <a:t>современный</a:t>
            </a:r>
            <a:r>
              <a:rPr lang="en-US" sz="3200" dirty="0"/>
              <a:t> </a:t>
            </a:r>
            <a:r>
              <a:rPr lang="en-US" sz="3200" dirty="0" err="1"/>
              <a:t>мир</a:t>
            </a:r>
            <a:r>
              <a:rPr lang="en-US" sz="3200" dirty="0"/>
              <a:t> </a:t>
            </a:r>
            <a:r>
              <a:rPr lang="en-US" sz="3200" dirty="0" err="1"/>
              <a:t>уже</a:t>
            </a:r>
            <a:r>
              <a:rPr lang="en-US" sz="3200" dirty="0"/>
              <a:t> </a:t>
            </a:r>
            <a:r>
              <a:rPr lang="en-US" sz="3200" dirty="0" err="1"/>
              <a:t>сложно</a:t>
            </a:r>
            <a:r>
              <a:rPr lang="en-US" sz="3200" dirty="0"/>
              <a:t> </a:t>
            </a:r>
            <a:r>
              <a:rPr lang="en-US" sz="3200" dirty="0" err="1"/>
              <a:t>представить</a:t>
            </a:r>
            <a:r>
              <a:rPr lang="en-US" sz="3200" dirty="0"/>
              <a:t> </a:t>
            </a:r>
            <a:r>
              <a:rPr lang="en-US" sz="3200" dirty="0" err="1"/>
              <a:t>без</a:t>
            </a:r>
            <a:r>
              <a:rPr lang="en-US" sz="3200" dirty="0"/>
              <a:t> </a:t>
            </a:r>
            <a:r>
              <a:rPr lang="en-US" sz="3200" dirty="0" err="1"/>
              <a:t>таких</a:t>
            </a:r>
            <a:r>
              <a:rPr lang="en-US" sz="3200" dirty="0"/>
              <a:t> </a:t>
            </a:r>
            <a:r>
              <a:rPr lang="en-US" sz="3200" dirty="0" err="1"/>
              <a:t>изобретений</a:t>
            </a:r>
            <a:r>
              <a:rPr lang="en-US" sz="3200" dirty="0"/>
              <a:t>, </a:t>
            </a:r>
            <a:r>
              <a:rPr lang="en-US" sz="3200" dirty="0" err="1"/>
              <a:t>как</a:t>
            </a:r>
            <a:r>
              <a:rPr lang="en-US" sz="3200" dirty="0"/>
              <a:t> </a:t>
            </a:r>
            <a:r>
              <a:rPr lang="en-US" sz="3200" dirty="0" err="1"/>
              <a:t>Интернет</a:t>
            </a:r>
            <a:r>
              <a:rPr lang="en-US" sz="3200" dirty="0"/>
              <a:t> и </a:t>
            </a:r>
            <a:r>
              <a:rPr lang="en-US" sz="3200" dirty="0" err="1"/>
              <a:t>социальные</a:t>
            </a:r>
            <a:r>
              <a:rPr lang="en-US" sz="3200" dirty="0"/>
              <a:t> </a:t>
            </a:r>
            <a:r>
              <a:rPr lang="en-US" sz="3200" dirty="0" err="1"/>
              <a:t>сети</a:t>
            </a:r>
            <a:r>
              <a:rPr lang="en-US" sz="3200" dirty="0"/>
              <a:t>. </a:t>
            </a:r>
            <a:r>
              <a:rPr lang="en-US" sz="3200" dirty="0" err="1"/>
              <a:t>Люди</a:t>
            </a:r>
            <a:r>
              <a:rPr lang="en-US" sz="3200" dirty="0"/>
              <a:t> </a:t>
            </a:r>
            <a:r>
              <a:rPr lang="en-US" sz="3200" dirty="0" err="1"/>
              <a:t>тратят</a:t>
            </a:r>
            <a:r>
              <a:rPr lang="en-US" sz="3200" dirty="0"/>
              <a:t> </a:t>
            </a:r>
            <a:r>
              <a:rPr lang="en-US" sz="3200" dirty="0" err="1"/>
              <a:t>уйму</a:t>
            </a:r>
            <a:r>
              <a:rPr lang="en-US" sz="3200" dirty="0"/>
              <a:t> </a:t>
            </a:r>
            <a:r>
              <a:rPr lang="en-US" sz="3200" dirty="0" err="1"/>
              <a:t>времени</a:t>
            </a:r>
            <a:r>
              <a:rPr lang="en-US" sz="3200" dirty="0"/>
              <a:t>, </a:t>
            </a:r>
            <a:r>
              <a:rPr lang="en-US" sz="3200" dirty="0" err="1"/>
              <a:t>проводя</a:t>
            </a:r>
            <a:r>
              <a:rPr lang="en-US" sz="3200" dirty="0"/>
              <a:t> </a:t>
            </a:r>
            <a:r>
              <a:rPr lang="en-US" sz="3200" dirty="0" err="1"/>
              <a:t>его</a:t>
            </a:r>
            <a:r>
              <a:rPr lang="en-US" sz="3200" dirty="0"/>
              <a:t> в </a:t>
            </a:r>
            <a:r>
              <a:rPr lang="en-US" sz="3200" dirty="0" err="1"/>
              <a:t>виртуальной</a:t>
            </a:r>
            <a:r>
              <a:rPr lang="en-US" sz="3200" dirty="0"/>
              <a:t> </a:t>
            </a:r>
            <a:r>
              <a:rPr lang="en-US" sz="3200" dirty="0" err="1"/>
              <a:t>реальности</a:t>
            </a:r>
            <a:r>
              <a:rPr lang="en-US" sz="3200" dirty="0"/>
              <a:t>. 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3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98974" y="3806471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4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4" name="Picture 3" descr="Абстрактная женетик Concept">
            <a:extLst>
              <a:ext uri="{FF2B5EF4-FFF2-40B4-BE49-F238E27FC236}">
                <a16:creationId xmlns:a16="http://schemas.microsoft.com/office/drawing/2014/main" id="{6D6C4042-3BC4-466D-AD62-9F3F73643D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90" r="4067" b="-3"/>
          <a:stretch/>
        </p:blipFill>
        <p:spPr>
          <a:xfrm>
            <a:off x="8610596" y="184165"/>
            <a:ext cx="3581400" cy="4167318"/>
          </a:xfrm>
          <a:custGeom>
            <a:avLst/>
            <a:gdLst/>
            <a:ahLst/>
            <a:cxnLst/>
            <a:rect l="l" t="t" r="r" b="b"/>
            <a:pathLst>
              <a:path w="3581400" h="4167318">
                <a:moveTo>
                  <a:pt x="2083659" y="0"/>
                </a:moveTo>
                <a:cubicBezTo>
                  <a:pt x="2659046" y="0"/>
                  <a:pt x="3179961" y="233221"/>
                  <a:pt x="3557029" y="610290"/>
                </a:cubicBezTo>
                <a:lnTo>
                  <a:pt x="3581400" y="637105"/>
                </a:lnTo>
                <a:lnTo>
                  <a:pt x="3581400" y="3530214"/>
                </a:lnTo>
                <a:lnTo>
                  <a:pt x="3557029" y="3557029"/>
                </a:lnTo>
                <a:cubicBezTo>
                  <a:pt x="3179961" y="3934097"/>
                  <a:pt x="2659046" y="4167318"/>
                  <a:pt x="2083659" y="4167318"/>
                </a:cubicBezTo>
                <a:cubicBezTo>
                  <a:pt x="932885" y="4167318"/>
                  <a:pt x="0" y="3234433"/>
                  <a:pt x="0" y="2083659"/>
                </a:cubicBezTo>
                <a:cubicBezTo>
                  <a:pt x="0" y="932885"/>
                  <a:pt x="932885" y="0"/>
                  <a:pt x="2083659" y="0"/>
                </a:cubicBezTo>
                <a:close/>
              </a:path>
            </a:pathLst>
          </a:custGeom>
        </p:spPr>
      </p:pic>
      <p:pic>
        <p:nvPicPr>
          <p:cNvPr id="3" name="Рисунок 4" descr="Ноутбук и Pusheen">
            <a:extLst>
              <a:ext uri="{FF2B5EF4-FFF2-40B4-BE49-F238E27FC236}">
                <a16:creationId xmlns:a16="http://schemas.microsoft.com/office/drawing/2014/main" id="{05450206-0442-44BB-A07D-3887C5F06C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575" r="-1" b="8883"/>
          <a:stretch/>
        </p:blipFill>
        <p:spPr>
          <a:xfrm>
            <a:off x="7315275" y="4346931"/>
            <a:ext cx="3419243" cy="2582956"/>
          </a:xfrm>
          <a:custGeom>
            <a:avLst/>
            <a:gdLst/>
            <a:ahLst/>
            <a:cxnLst/>
            <a:rect l="l" t="t" r="r" b="b"/>
            <a:pathLst>
              <a:path w="3419243" h="2582956">
                <a:moveTo>
                  <a:pt x="1709622" y="0"/>
                </a:moveTo>
                <a:cubicBezTo>
                  <a:pt x="2653819" y="0"/>
                  <a:pt x="3419243" y="765424"/>
                  <a:pt x="3419243" y="1709622"/>
                </a:cubicBezTo>
                <a:cubicBezTo>
                  <a:pt x="3419243" y="2004683"/>
                  <a:pt x="3344495" y="2282287"/>
                  <a:pt x="3212901" y="2524529"/>
                </a:cubicBezTo>
                <a:lnTo>
                  <a:pt x="3177405" y="2582956"/>
                </a:lnTo>
                <a:lnTo>
                  <a:pt x="241838" y="2582956"/>
                </a:lnTo>
                <a:lnTo>
                  <a:pt x="206343" y="2524529"/>
                </a:lnTo>
                <a:cubicBezTo>
                  <a:pt x="74749" y="2282287"/>
                  <a:pt x="0" y="2004683"/>
                  <a:pt x="0" y="1709622"/>
                </a:cubicBezTo>
                <a:cubicBezTo>
                  <a:pt x="0" y="765424"/>
                  <a:pt x="765424" y="0"/>
                  <a:pt x="1709622" y="0"/>
                </a:cubicBezTo>
                <a:close/>
              </a:path>
            </a:pathLst>
          </a:custGeom>
        </p:spPr>
      </p:pic>
      <p:sp>
        <p:nvSpPr>
          <p:cNvPr id="35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3460" y="503379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4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1560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903CA2C-48BD-4E43-A53D-B69647D72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991" y="1123527"/>
            <a:ext cx="2776852" cy="555370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D67800-37AC-4E14-89B0-F79DCB3FB8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16560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6DC8ACFE-2366-4BC0-938B-63CA5AFDA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8148" y="1123527"/>
            <a:ext cx="2776852" cy="555370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F1788F-A5AE-4188-8274-F7F2E3833EC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99592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475393CC-94AB-447E-B46D-CB50426075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5319" y="1123528"/>
            <a:ext cx="2776852" cy="55105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D1B3FC-1FCF-4334-BBD9-29812706688F}"/>
              </a:ext>
            </a:extLst>
          </p:cNvPr>
          <p:cNvSpPr txBox="1"/>
          <p:nvPr/>
        </p:nvSpPr>
        <p:spPr>
          <a:xfrm>
            <a:off x="4321834" y="310551"/>
            <a:ext cx="369210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/>
              <a:t>Мои ошибки: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FED55A34-C75F-4ABE-9D2A-19B5C66C0EA0}"/>
                  </a:ext>
                </a:extLst>
              </p14:cNvPr>
              <p14:cNvContentPartPr/>
              <p14:nvPr/>
            </p14:nvContentPartPr>
            <p14:xfrm>
              <a:off x="5079999" y="4730058"/>
              <a:ext cx="428625" cy="1905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FED55A34-C75F-4ABE-9D2A-19B5C66C0EA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62305" y="4709792"/>
                <a:ext cx="464374" cy="591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B9A1BD13-EB30-45FD-9631-86958BEA078F}"/>
                  </a:ext>
                </a:extLst>
              </p14:cNvPr>
              <p14:cNvContentPartPr/>
              <p14:nvPr/>
            </p14:nvContentPartPr>
            <p14:xfrm>
              <a:off x="10048875" y="3952875"/>
              <a:ext cx="209550" cy="1905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B9A1BD13-EB30-45FD-9631-86958BEA078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030526" y="3019425"/>
                <a:ext cx="245882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1EE87D43-13E7-4EEC-A899-1C28FFA6F9FE}"/>
                  </a:ext>
                </a:extLst>
              </p14:cNvPr>
              <p14:cNvContentPartPr/>
              <p14:nvPr/>
            </p14:nvContentPartPr>
            <p14:xfrm>
              <a:off x="7477125" y="603250"/>
              <a:ext cx="19050" cy="19050"/>
            </p14:xfrm>
          </p:contentPart>
        </mc:Choice>
        <mc:Fallback xmlns=""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1EE87D43-13E7-4EEC-A899-1C28FFA6F9F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543675" y="-349250"/>
                <a:ext cx="1905000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B43A0372-633A-4D76-9E2F-E5B62C5B16E0}"/>
                  </a:ext>
                </a:extLst>
              </p14:cNvPr>
              <p14:cNvContentPartPr/>
              <p14:nvPr/>
            </p14:nvContentPartPr>
            <p14:xfrm>
              <a:off x="7048500" y="619125"/>
              <a:ext cx="19050" cy="19050"/>
            </p14:xfrm>
          </p:contentPart>
        </mc:Choice>
        <mc:Fallback xmlns=""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id="{B43A0372-633A-4D76-9E2F-E5B62C5B16E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096000" y="-314325"/>
                <a:ext cx="1905000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A5202DD9-A026-479A-A29C-D4E394281D07}"/>
                  </a:ext>
                </a:extLst>
              </p14:cNvPr>
              <p14:cNvContentPartPr/>
              <p14:nvPr/>
            </p14:nvContentPartPr>
            <p14:xfrm>
              <a:off x="5683250" y="571500"/>
              <a:ext cx="19050" cy="19050"/>
            </p14:xfrm>
          </p:contentPart>
        </mc:Choice>
        <mc:Fallback xmlns=""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A5202DD9-A026-479A-A29C-D4E394281D07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730750" y="-381000"/>
                <a:ext cx="1905000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38B24F39-E508-4B37-A6D1-1B983DA31AFA}"/>
                  </a:ext>
                </a:extLst>
              </p14:cNvPr>
              <p14:cNvContentPartPr/>
              <p14:nvPr/>
            </p14:nvContentPartPr>
            <p14:xfrm>
              <a:off x="7731125" y="603250"/>
              <a:ext cx="19050" cy="19050"/>
            </p14:xfrm>
          </p:contentPart>
        </mc:Choice>
        <mc:Fallback xmlns=""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38B24F39-E508-4B37-A6D1-1B983DA31AF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78625" y="-349250"/>
                <a:ext cx="1905000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B9D9C193-6900-40B0-9086-44D92574F96A}"/>
                  </a:ext>
                </a:extLst>
              </p14:cNvPr>
              <p14:cNvContentPartPr/>
              <p14:nvPr/>
            </p14:nvContentPartPr>
            <p14:xfrm>
              <a:off x="7239000" y="698500"/>
              <a:ext cx="19050" cy="19050"/>
            </p14:xfrm>
          </p:contentPart>
        </mc:Choice>
        <mc:Fallback xmlns=""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B9D9C193-6900-40B0-9086-44D92574F96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305550" y="-234950"/>
                <a:ext cx="1905000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8BC32854-F605-40A2-9DB9-F317FD6BBB4B}"/>
                  </a:ext>
                </a:extLst>
              </p14:cNvPr>
              <p14:cNvContentPartPr/>
              <p14:nvPr/>
            </p14:nvContentPartPr>
            <p14:xfrm>
              <a:off x="7286625" y="523875"/>
              <a:ext cx="19050" cy="19050"/>
            </p14:xfrm>
          </p:contentPart>
        </mc:Choice>
        <mc:Fallback xmlns=""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8BC32854-F605-40A2-9DB9-F317FD6BBB4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334125" y="503132"/>
                <a:ext cx="1905000" cy="6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E182E7BB-5F19-41E8-9441-F63205D0CFE0}"/>
                  </a:ext>
                </a:extLst>
              </p14:cNvPr>
              <p14:cNvContentPartPr/>
              <p14:nvPr/>
            </p14:nvContentPartPr>
            <p14:xfrm>
              <a:off x="6111875" y="714375"/>
              <a:ext cx="19050" cy="19050"/>
            </p14:xfrm>
          </p:contentPart>
        </mc:Choice>
        <mc:Fallback xmlns=""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E182E7BB-5F19-41E8-9441-F63205D0CFE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159375" y="-238125"/>
                <a:ext cx="1905000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9641DA40-1756-492B-834A-4E4EAD8D1FB9}"/>
                  </a:ext>
                </a:extLst>
              </p14:cNvPr>
              <p14:cNvContentPartPr/>
              <p14:nvPr/>
            </p14:nvContentPartPr>
            <p14:xfrm>
              <a:off x="5079874" y="752287"/>
              <a:ext cx="19050" cy="19050"/>
            </p14:xfrm>
          </p:contentPart>
        </mc:Choice>
        <mc:Fallback xmlns=""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9641DA40-1756-492B-834A-4E4EAD8D1FB9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058707" y="718269"/>
                <a:ext cx="60960" cy="8640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C99943FB-902F-45BA-B08A-5742AD10D256}"/>
                  </a:ext>
                </a:extLst>
              </p14:cNvPr>
              <p14:cNvContentPartPr/>
              <p14:nvPr/>
            </p14:nvContentPartPr>
            <p14:xfrm>
              <a:off x="4746625" y="492124"/>
              <a:ext cx="19050" cy="19050"/>
            </p14:xfrm>
          </p:contentPart>
        </mc:Choice>
        <mc:Fallback xmlns=""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C99943FB-902F-45BA-B08A-5742AD10D25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813175" y="-441326"/>
                <a:ext cx="1905000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1" name="Рукописный ввод 20">
                <a:extLst>
                  <a:ext uri="{FF2B5EF4-FFF2-40B4-BE49-F238E27FC236}">
                    <a16:creationId xmlns:a16="http://schemas.microsoft.com/office/drawing/2014/main" id="{70DE7FF3-71F7-469F-B6C9-E9C274DE29C2}"/>
                  </a:ext>
                </a:extLst>
              </p14:cNvPr>
              <p14:cNvContentPartPr/>
              <p14:nvPr/>
            </p14:nvContentPartPr>
            <p14:xfrm>
              <a:off x="5588000" y="460375"/>
              <a:ext cx="19050" cy="19050"/>
            </p14:xfrm>
          </p:contentPart>
        </mc:Choice>
        <mc:Fallback xmlns="">
          <p:pic>
            <p:nvPicPr>
              <p:cNvPr id="21" name="Рукописный ввод 20">
                <a:extLst>
                  <a:ext uri="{FF2B5EF4-FFF2-40B4-BE49-F238E27FC236}">
                    <a16:creationId xmlns:a16="http://schemas.microsoft.com/office/drawing/2014/main" id="{70DE7FF3-71F7-469F-B6C9-E9C274DE29C2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535083" y="-473075"/>
                <a:ext cx="123825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2" name="Рукописный ввод 21">
                <a:extLst>
                  <a:ext uri="{FF2B5EF4-FFF2-40B4-BE49-F238E27FC236}">
                    <a16:creationId xmlns:a16="http://schemas.microsoft.com/office/drawing/2014/main" id="{7D7E021B-96E5-4142-A492-C533B56F3EAA}"/>
                  </a:ext>
                </a:extLst>
              </p14:cNvPr>
              <p14:cNvContentPartPr/>
              <p14:nvPr/>
            </p14:nvContentPartPr>
            <p14:xfrm>
              <a:off x="5708586" y="825499"/>
              <a:ext cx="19050" cy="19050"/>
            </p14:xfrm>
          </p:contentPart>
        </mc:Choice>
        <mc:Fallback xmlns="">
          <p:pic>
            <p:nvPicPr>
              <p:cNvPr id="22" name="Рукописный ввод 21">
                <a:extLst>
                  <a:ext uri="{FF2B5EF4-FFF2-40B4-BE49-F238E27FC236}">
                    <a16:creationId xmlns:a16="http://schemas.microsoft.com/office/drawing/2014/main" id="{7D7E021B-96E5-4142-A492-C533B56F3EAA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693467" y="-107951"/>
                <a:ext cx="48986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3" name="Рукописный ввод 22">
                <a:extLst>
                  <a:ext uri="{FF2B5EF4-FFF2-40B4-BE49-F238E27FC236}">
                    <a16:creationId xmlns:a16="http://schemas.microsoft.com/office/drawing/2014/main" id="{5105A171-C653-42A2-BF62-DD600CC9D44D}"/>
                  </a:ext>
                </a:extLst>
              </p14:cNvPr>
              <p14:cNvContentPartPr/>
              <p14:nvPr/>
            </p14:nvContentPartPr>
            <p14:xfrm>
              <a:off x="5095874" y="714375"/>
              <a:ext cx="19050" cy="19050"/>
            </p14:xfrm>
          </p:contentPart>
        </mc:Choice>
        <mc:Fallback xmlns="">
          <p:pic>
            <p:nvPicPr>
              <p:cNvPr id="23" name="Рукописный ввод 22">
                <a:extLst>
                  <a:ext uri="{FF2B5EF4-FFF2-40B4-BE49-F238E27FC236}">
                    <a16:creationId xmlns:a16="http://schemas.microsoft.com/office/drawing/2014/main" id="{5105A171-C653-42A2-BF62-DD600CC9D44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143374" y="-238125"/>
                <a:ext cx="1905000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4" name="Рукописный ввод 23">
                <a:extLst>
                  <a:ext uri="{FF2B5EF4-FFF2-40B4-BE49-F238E27FC236}">
                    <a16:creationId xmlns:a16="http://schemas.microsoft.com/office/drawing/2014/main" id="{A2686C6C-8622-48E9-9A82-7A32278ECAA2}"/>
                  </a:ext>
                </a:extLst>
              </p14:cNvPr>
              <p14:cNvContentPartPr/>
              <p14:nvPr/>
            </p14:nvContentPartPr>
            <p14:xfrm>
              <a:off x="5080000" y="428625"/>
              <a:ext cx="19050" cy="19050"/>
            </p14:xfrm>
          </p:contentPart>
        </mc:Choice>
        <mc:Fallback xmlns="">
          <p:pic>
            <p:nvPicPr>
              <p:cNvPr id="24" name="Рукописный ввод 23">
                <a:extLst>
                  <a:ext uri="{FF2B5EF4-FFF2-40B4-BE49-F238E27FC236}">
                    <a16:creationId xmlns:a16="http://schemas.microsoft.com/office/drawing/2014/main" id="{A2686C6C-8622-48E9-9A82-7A32278ECAA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146550" y="-523875"/>
                <a:ext cx="1905000" cy="1905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21366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158B3569-73B2-4D05-8E95-886A6EE17F1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435562-9E11-45B4-8D5B-06B619B5EC25}"/>
              </a:ext>
            </a:extLst>
          </p:cNvPr>
          <p:cNvSpPr txBox="1"/>
          <p:nvPr/>
        </p:nvSpPr>
        <p:spPr>
          <a:xfrm>
            <a:off x="-161026" y="2302737"/>
            <a:ext cx="5533852" cy="2245991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200" b="1" i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  <p:sp>
        <p:nvSpPr>
          <p:cNvPr id="26" name="Graphic 17">
            <a:extLst>
              <a:ext uri="{FF2B5EF4-FFF2-40B4-BE49-F238E27FC236}">
                <a16:creationId xmlns:a16="http://schemas.microsoft.com/office/drawing/2014/main" id="{B71758F4-3F46-45DA-8AC5-4E508DA080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12034" y="1267063"/>
            <a:ext cx="139037" cy="139039"/>
          </a:xfrm>
          <a:custGeom>
            <a:avLst/>
            <a:gdLst>
              <a:gd name="connsiteX0" fmla="*/ 129600 w 139037"/>
              <a:gd name="connsiteY0" fmla="*/ 60082 h 139039"/>
              <a:gd name="connsiteX1" fmla="*/ 78955 w 139037"/>
              <a:gd name="connsiteY1" fmla="*/ 60082 h 139039"/>
              <a:gd name="connsiteX2" fmla="*/ 78955 w 139037"/>
              <a:gd name="connsiteY2" fmla="*/ 9437 h 139039"/>
              <a:gd name="connsiteX3" fmla="*/ 69519 w 139037"/>
              <a:gd name="connsiteY3" fmla="*/ 0 h 139039"/>
              <a:gd name="connsiteX4" fmla="*/ 60082 w 139037"/>
              <a:gd name="connsiteY4" fmla="*/ 9437 h 139039"/>
              <a:gd name="connsiteX5" fmla="*/ 60082 w 139037"/>
              <a:gd name="connsiteY5" fmla="*/ 60082 h 139039"/>
              <a:gd name="connsiteX6" fmla="*/ 9437 w 139037"/>
              <a:gd name="connsiteY6" fmla="*/ 60082 h 139039"/>
              <a:gd name="connsiteX7" fmla="*/ 0 w 139037"/>
              <a:gd name="connsiteY7" fmla="*/ 69520 h 139039"/>
              <a:gd name="connsiteX8" fmla="*/ 9437 w 139037"/>
              <a:gd name="connsiteY8" fmla="*/ 78957 h 139039"/>
              <a:gd name="connsiteX9" fmla="*/ 60082 w 139037"/>
              <a:gd name="connsiteY9" fmla="*/ 78957 h 139039"/>
              <a:gd name="connsiteX10" fmla="*/ 60082 w 139037"/>
              <a:gd name="connsiteY10" fmla="*/ 129602 h 139039"/>
              <a:gd name="connsiteX11" fmla="*/ 69519 w 139037"/>
              <a:gd name="connsiteY11" fmla="*/ 139039 h 139039"/>
              <a:gd name="connsiteX12" fmla="*/ 78955 w 139037"/>
              <a:gd name="connsiteY12" fmla="*/ 129602 h 139039"/>
              <a:gd name="connsiteX13" fmla="*/ 78955 w 139037"/>
              <a:gd name="connsiteY13" fmla="*/ 78957 h 139039"/>
              <a:gd name="connsiteX14" fmla="*/ 129600 w 139037"/>
              <a:gd name="connsiteY14" fmla="*/ 78957 h 139039"/>
              <a:gd name="connsiteX15" fmla="*/ 139037 w 139037"/>
              <a:gd name="connsiteY15" fmla="*/ 69520 h 139039"/>
              <a:gd name="connsiteX16" fmla="*/ 129600 w 139037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7" h="139039">
                <a:moveTo>
                  <a:pt x="129600" y="60082"/>
                </a:moveTo>
                <a:lnTo>
                  <a:pt x="78955" y="60082"/>
                </a:lnTo>
                <a:lnTo>
                  <a:pt x="78955" y="9437"/>
                </a:lnTo>
                <a:cubicBezTo>
                  <a:pt x="78955" y="4225"/>
                  <a:pt x="74730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7" y="139039"/>
                  <a:pt x="69519" y="139039"/>
                </a:cubicBezTo>
                <a:cubicBezTo>
                  <a:pt x="74730" y="139039"/>
                  <a:pt x="78955" y="134814"/>
                  <a:pt x="78955" y="129602"/>
                </a:cubicBezTo>
                <a:lnTo>
                  <a:pt x="78955" y="78957"/>
                </a:lnTo>
                <a:lnTo>
                  <a:pt x="129600" y="78957"/>
                </a:lnTo>
                <a:cubicBezTo>
                  <a:pt x="134812" y="78957"/>
                  <a:pt x="139037" y="74731"/>
                  <a:pt x="139037" y="69520"/>
                </a:cubicBezTo>
                <a:cubicBezTo>
                  <a:pt x="139037" y="64308"/>
                  <a:pt x="134812" y="60082"/>
                  <a:pt x="129600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3" descr="Pusheen пинается">
            <a:extLst>
              <a:ext uri="{FF2B5EF4-FFF2-40B4-BE49-F238E27FC236}">
                <a16:creationId xmlns:a16="http://schemas.microsoft.com/office/drawing/2014/main" id="{A3A8C354-FB59-4687-833A-91A0B255E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106" y="1598246"/>
            <a:ext cx="4783504" cy="4783504"/>
          </a:xfrm>
          <a:prstGeom prst="rect">
            <a:avLst/>
          </a:prstGeom>
        </p:spPr>
      </p:pic>
      <p:sp>
        <p:nvSpPr>
          <p:cNvPr id="30" name="Graphic 21">
            <a:extLst>
              <a:ext uri="{FF2B5EF4-FFF2-40B4-BE49-F238E27FC236}">
                <a16:creationId xmlns:a16="http://schemas.microsoft.com/office/drawing/2014/main" id="{8D61482F-F3C5-4D66-8C5D-C6BBE3E127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752801" y="1659316"/>
            <a:ext cx="127713" cy="127714"/>
          </a:xfrm>
          <a:custGeom>
            <a:avLst/>
            <a:gdLst>
              <a:gd name="connsiteX0" fmla="*/ 63857 w 127713"/>
              <a:gd name="connsiteY0" fmla="*/ 18874 h 127714"/>
              <a:gd name="connsiteX1" fmla="*/ 108839 w 127713"/>
              <a:gd name="connsiteY1" fmla="*/ 63857 h 127714"/>
              <a:gd name="connsiteX2" fmla="*/ 63857 w 127713"/>
              <a:gd name="connsiteY2" fmla="*/ 108840 h 127714"/>
              <a:gd name="connsiteX3" fmla="*/ 18874 w 127713"/>
              <a:gd name="connsiteY3" fmla="*/ 63857 h 127714"/>
              <a:gd name="connsiteX4" fmla="*/ 63857 w 127713"/>
              <a:gd name="connsiteY4" fmla="*/ 18874 h 127714"/>
              <a:gd name="connsiteX5" fmla="*/ 63857 w 127713"/>
              <a:gd name="connsiteY5" fmla="*/ 0 h 127714"/>
              <a:gd name="connsiteX6" fmla="*/ 0 w 127713"/>
              <a:gd name="connsiteY6" fmla="*/ 63857 h 127714"/>
              <a:gd name="connsiteX7" fmla="*/ 63857 w 127713"/>
              <a:gd name="connsiteY7" fmla="*/ 127714 h 127714"/>
              <a:gd name="connsiteX8" fmla="*/ 127713 w 127713"/>
              <a:gd name="connsiteY8" fmla="*/ 63857 h 127714"/>
              <a:gd name="connsiteX9" fmla="*/ 63857 w 127713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4">
                <a:moveTo>
                  <a:pt x="63857" y="18874"/>
                </a:moveTo>
                <a:cubicBezTo>
                  <a:pt x="88700" y="18874"/>
                  <a:pt x="108839" y="39014"/>
                  <a:pt x="108839" y="63857"/>
                </a:cubicBezTo>
                <a:cubicBezTo>
                  <a:pt x="108839" y="88700"/>
                  <a:pt x="88700" y="108840"/>
                  <a:pt x="63857" y="108840"/>
                </a:cubicBezTo>
                <a:cubicBezTo>
                  <a:pt x="39013" y="108840"/>
                  <a:pt x="18874" y="88700"/>
                  <a:pt x="18874" y="63857"/>
                </a:cubicBezTo>
                <a:cubicBezTo>
                  <a:pt x="18898" y="39024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7846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BA7BD680-80C6-4EF2-9551-9D8694B4ED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946" r="-1" b="11052"/>
          <a:stretch/>
        </p:blipFill>
        <p:spPr>
          <a:xfrm>
            <a:off x="505418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15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7275BE-4417-4D19-A10E-BB1E7DA3AC3A}"/>
              </a:ext>
            </a:extLst>
          </p:cNvPr>
          <p:cNvSpPr txBox="1"/>
          <p:nvPr/>
        </p:nvSpPr>
        <p:spPr>
          <a:xfrm>
            <a:off x="6686470" y="934856"/>
            <a:ext cx="5532767" cy="2022476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err="1"/>
              <a:t>Гипотеза</a:t>
            </a:r>
            <a:r>
              <a:rPr lang="en-US" sz="2800" b="1" dirty="0"/>
              <a:t> </a:t>
            </a:r>
            <a:r>
              <a:rPr lang="en-US" sz="2800" b="1" dirty="0" err="1"/>
              <a:t>исследования</a:t>
            </a:r>
            <a:r>
              <a:rPr lang="en-US" sz="2800" b="1" dirty="0" smtClean="0"/>
              <a:t>:</a:t>
            </a:r>
            <a:endParaRPr lang="ru-RU" sz="2800" b="1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dirty="0"/>
              <a:t> </a:t>
            </a:r>
            <a:r>
              <a:rPr lang="en-US" sz="2800" dirty="0" err="1"/>
              <a:t>Как</a:t>
            </a:r>
            <a:r>
              <a:rPr lang="en-US" sz="2800" dirty="0"/>
              <a:t> </a:t>
            </a:r>
            <a:r>
              <a:rPr lang="en-US" sz="2800" dirty="0" err="1"/>
              <a:t>социальные</a:t>
            </a:r>
            <a:r>
              <a:rPr lang="en-US" sz="2800" dirty="0"/>
              <a:t> </a:t>
            </a:r>
            <a:r>
              <a:rPr lang="en-US" sz="2800" dirty="0" err="1"/>
              <a:t>сети</a:t>
            </a:r>
            <a:r>
              <a:rPr lang="en-US" sz="2800" dirty="0"/>
              <a:t> </a:t>
            </a:r>
            <a:r>
              <a:rPr lang="en-US" sz="2800" dirty="0" err="1"/>
              <a:t>могут</a:t>
            </a:r>
            <a:r>
              <a:rPr lang="en-US" sz="2800" dirty="0"/>
              <a:t> </a:t>
            </a:r>
            <a:r>
              <a:rPr lang="en-US" sz="2800" dirty="0" err="1"/>
              <a:t>влиять</a:t>
            </a:r>
            <a:r>
              <a:rPr lang="en-US" sz="2800" dirty="0"/>
              <a:t> </a:t>
            </a:r>
            <a:r>
              <a:rPr lang="en-US" sz="2800" dirty="0" err="1"/>
              <a:t>на</a:t>
            </a:r>
            <a:r>
              <a:rPr lang="en-US" sz="2800" dirty="0"/>
              <a:t> </a:t>
            </a:r>
            <a:r>
              <a:rPr lang="en-US" sz="2800" dirty="0" err="1"/>
              <a:t>грамотность</a:t>
            </a:r>
            <a:r>
              <a:rPr lang="en-US" sz="2800" dirty="0"/>
              <a:t> </a:t>
            </a:r>
            <a:r>
              <a:rPr lang="en-US" sz="2800" dirty="0" err="1"/>
              <a:t>пользователей</a:t>
            </a:r>
            <a:r>
              <a:rPr lang="en-US" sz="2800" dirty="0"/>
              <a:t>? И </a:t>
            </a:r>
            <a:r>
              <a:rPr lang="en-US" sz="2800" dirty="0" err="1"/>
              <a:t>как</a:t>
            </a:r>
            <a:r>
              <a:rPr lang="en-US" sz="2800" dirty="0"/>
              <a:t> </a:t>
            </a:r>
            <a:r>
              <a:rPr lang="en-US" sz="2800" dirty="0" err="1"/>
              <a:t>мы</a:t>
            </a:r>
            <a:r>
              <a:rPr lang="en-US" sz="2800" dirty="0"/>
              <a:t> </a:t>
            </a:r>
            <a:r>
              <a:rPr lang="en-US" sz="2800" dirty="0" err="1"/>
              <a:t>можем</a:t>
            </a:r>
            <a:r>
              <a:rPr lang="en-US" sz="2800" dirty="0"/>
              <a:t> </a:t>
            </a:r>
            <a:r>
              <a:rPr lang="en-US" sz="2800" dirty="0" err="1"/>
              <a:t>использовать</a:t>
            </a:r>
            <a:r>
              <a:rPr lang="en-US" sz="2800" dirty="0"/>
              <a:t> </a:t>
            </a:r>
            <a:r>
              <a:rPr lang="en-US" sz="2800" dirty="0" err="1"/>
              <a:t>время</a:t>
            </a:r>
            <a:r>
              <a:rPr lang="en-US" sz="2800" dirty="0"/>
              <a:t>, </a:t>
            </a:r>
            <a:r>
              <a:rPr lang="en-US" sz="2800" dirty="0" err="1"/>
              <a:t>проведённое</a:t>
            </a:r>
            <a:r>
              <a:rPr lang="en-US" sz="2800" dirty="0"/>
              <a:t> в </a:t>
            </a:r>
            <a:r>
              <a:rPr lang="en-US" sz="2800" dirty="0" err="1"/>
              <a:t>сети</a:t>
            </a:r>
            <a:r>
              <a:rPr lang="en-US" sz="2800" dirty="0"/>
              <a:t> с </a:t>
            </a:r>
            <a:r>
              <a:rPr lang="en-US" sz="2800" dirty="0" err="1"/>
              <a:t>пользой</a:t>
            </a:r>
            <a:r>
              <a:rPr lang="en-US" sz="2800" dirty="0"/>
              <a:t> </a:t>
            </a:r>
            <a:r>
              <a:rPr lang="en-US" sz="2800" dirty="0" err="1"/>
              <a:t>для</a:t>
            </a:r>
            <a:r>
              <a:rPr lang="en-US" sz="2800" dirty="0"/>
              <a:t> </a:t>
            </a:r>
            <a:r>
              <a:rPr lang="en-US" sz="2800" dirty="0" err="1"/>
              <a:t>изучения</a:t>
            </a:r>
            <a:r>
              <a:rPr lang="en-US" sz="2800" dirty="0"/>
              <a:t> </a:t>
            </a:r>
            <a:r>
              <a:rPr lang="en-US" sz="2800" dirty="0" err="1"/>
              <a:t>культуры</a:t>
            </a:r>
            <a:r>
              <a:rPr lang="en-US" sz="2800" dirty="0"/>
              <a:t> </a:t>
            </a:r>
            <a:r>
              <a:rPr lang="en-US" sz="2800" dirty="0" err="1"/>
              <a:t>речи</a:t>
            </a:r>
            <a:r>
              <a:rPr lang="en-US" sz="2800" dirty="0"/>
              <a:t> </a:t>
            </a:r>
            <a:r>
              <a:rPr lang="en-US" sz="2800" dirty="0" err="1"/>
              <a:t>русского</a:t>
            </a:r>
            <a:r>
              <a:rPr lang="en-US" sz="2800" dirty="0"/>
              <a:t> </a:t>
            </a:r>
            <a:r>
              <a:rPr lang="en-US" sz="2800" dirty="0" err="1"/>
              <a:t>языка</a:t>
            </a:r>
            <a:r>
              <a:rPr lang="en-US" sz="2800" dirty="0"/>
              <a:t>?</a:t>
            </a:r>
          </a:p>
        </p:txBody>
      </p:sp>
      <p:sp>
        <p:nvSpPr>
          <p:cNvPr id="19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1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AABE32F-8147-4FD7-A78F-5BA25DA2DF88}"/>
              </a:ext>
            </a:extLst>
          </p:cNvPr>
          <p:cNvSpPr txBox="1"/>
          <p:nvPr/>
        </p:nvSpPr>
        <p:spPr>
          <a:xfrm>
            <a:off x="4710023" y="3243532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0715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3" descr="Изображение выглядит как текст,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F19514BD-5634-47BF-989F-B1842AF74B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094"/>
          <a:stretch/>
        </p:blipFill>
        <p:spPr>
          <a:xfrm>
            <a:off x="20" y="-14367"/>
            <a:ext cx="12191980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>
                  <a:alpha val="30000"/>
                </a:schemeClr>
              </a:gs>
              <a:gs pos="33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1DFF12-4473-42AB-BC19-A2211CA4AA09}"/>
              </a:ext>
            </a:extLst>
          </p:cNvPr>
          <p:cNvSpPr txBox="1"/>
          <p:nvPr/>
        </p:nvSpPr>
        <p:spPr>
          <a:xfrm>
            <a:off x="434849" y="3365230"/>
            <a:ext cx="10018717" cy="1220710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0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Объектом</a:t>
            </a:r>
            <a:r>
              <a:rPr lang="en-US" sz="30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 </a:t>
            </a:r>
            <a:r>
              <a:rPr lang="en-US" sz="30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исследования</a:t>
            </a:r>
            <a:r>
              <a:rPr lang="en-US" sz="30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0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стали</a:t>
            </a:r>
            <a:r>
              <a:rPr lang="en-US" sz="30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0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школьники</a:t>
            </a:r>
            <a:r>
              <a:rPr lang="en-US" sz="30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в </a:t>
            </a:r>
            <a:r>
              <a:rPr lang="en-US" sz="30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возрасте</a:t>
            </a:r>
            <a:r>
              <a:rPr lang="en-US" sz="30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0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от</a:t>
            </a:r>
            <a:r>
              <a:rPr lang="en-US" sz="30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11 </a:t>
            </a:r>
            <a:r>
              <a:rPr lang="en-US" sz="30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до</a:t>
            </a:r>
            <a:r>
              <a:rPr lang="en-US" sz="30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15 </a:t>
            </a:r>
            <a:r>
              <a:rPr lang="en-US" sz="3000" b="1" i="0" kern="1200" cap="all" baseline="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лет</a:t>
            </a:r>
            <a:r>
              <a:rPr lang="en-US" sz="30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</a:t>
            </a:r>
            <a:br>
              <a:rPr lang="en-US" sz="3000" b="1" i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3000" b="1" i="0" kern="1200" cap="all" baseline="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91106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3" descr="Изображение выглядит как текст, знак&#10;&#10;Автоматически созданное описание">
            <a:extLst>
              <a:ext uri="{FF2B5EF4-FFF2-40B4-BE49-F238E27FC236}">
                <a16:creationId xmlns:a16="http://schemas.microsoft.com/office/drawing/2014/main" id="{19E4EC48-8AE2-49A0-9909-62130B7AF3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/>
          <a:stretch/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1445D6-3021-4463-818F-7361C726C665}"/>
              </a:ext>
            </a:extLst>
          </p:cNvPr>
          <p:cNvSpPr txBox="1"/>
          <p:nvPr/>
        </p:nvSpPr>
        <p:spPr>
          <a:xfrm>
            <a:off x="2397504" y="240900"/>
            <a:ext cx="8788076" cy="1254489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b="1" i="0" kern="1200" cap="all" baseline="0" dirty="0" err="1">
                <a:latin typeface="+mj-lt"/>
                <a:ea typeface="+mj-ea"/>
                <a:cs typeface="+mj-cs"/>
              </a:rPr>
              <a:t>Предметом</a:t>
            </a:r>
            <a:r>
              <a:rPr lang="en-US" sz="2000" b="1" i="0" kern="1200" cap="all" baseline="0" dirty="0">
                <a:latin typeface="+mj-lt"/>
                <a:ea typeface="+mj-ea"/>
                <a:cs typeface="+mj-cs"/>
              </a:rPr>
              <a:t> </a:t>
            </a:r>
            <a:r>
              <a:rPr lang="en-US" sz="2000" b="1" i="0" kern="1200" cap="all" baseline="0" dirty="0" err="1">
                <a:latin typeface="+mj-lt"/>
                <a:ea typeface="+mj-ea"/>
                <a:cs typeface="+mj-cs"/>
              </a:rPr>
              <a:t>исследования</a:t>
            </a:r>
            <a:r>
              <a:rPr lang="en-US" sz="2000" b="1" i="0" kern="1200" cap="all" baseline="0" dirty="0">
                <a:latin typeface="+mj-lt"/>
                <a:ea typeface="+mj-ea"/>
                <a:cs typeface="+mj-cs"/>
              </a:rPr>
              <a:t> </a:t>
            </a:r>
            <a:r>
              <a:rPr lang="en-US" sz="2000" b="1" i="0" kern="1200" cap="all" baseline="0" dirty="0" err="1">
                <a:latin typeface="+mj-lt"/>
                <a:ea typeface="+mj-ea"/>
                <a:cs typeface="+mj-cs"/>
              </a:rPr>
              <a:t>послужили</a:t>
            </a:r>
            <a:r>
              <a:rPr lang="en-US" sz="2000" b="1" i="0" kern="1200" cap="all" baseline="0" dirty="0">
                <a:latin typeface="+mj-lt"/>
                <a:ea typeface="+mj-ea"/>
                <a:cs typeface="+mj-cs"/>
              </a:rPr>
              <a:t> </a:t>
            </a:r>
            <a:r>
              <a:rPr lang="en-US" sz="2000" b="1" i="0" kern="1200" cap="all" baseline="0" dirty="0" err="1">
                <a:latin typeface="+mj-lt"/>
                <a:ea typeface="+mj-ea"/>
                <a:cs typeface="+mj-cs"/>
              </a:rPr>
              <a:t>популярные</a:t>
            </a:r>
            <a:r>
              <a:rPr lang="en-US" sz="2000" b="1" i="0" kern="1200" cap="all" baseline="0" dirty="0">
                <a:latin typeface="+mj-lt"/>
                <a:ea typeface="+mj-ea"/>
                <a:cs typeface="+mj-cs"/>
              </a:rPr>
              <a:t> </a:t>
            </a:r>
            <a:r>
              <a:rPr lang="en-US" sz="2000" b="1" i="0" kern="1200" cap="all" baseline="0" dirty="0" err="1">
                <a:latin typeface="+mj-lt"/>
                <a:ea typeface="+mj-ea"/>
                <a:cs typeface="+mj-cs"/>
              </a:rPr>
              <a:t>соц.сети</a:t>
            </a:r>
            <a:r>
              <a:rPr lang="en-US" sz="2000" b="1" i="0" kern="1200" cap="all" baseline="0" dirty="0">
                <a:latin typeface="+mj-lt"/>
                <a:ea typeface="+mj-ea"/>
                <a:cs typeface="+mj-cs"/>
              </a:rPr>
              <a:t>, </a:t>
            </a:r>
            <a:r>
              <a:rPr lang="en-US" sz="2000" b="1" i="0" kern="1200" cap="all" baseline="0" dirty="0" err="1">
                <a:latin typeface="+mj-lt"/>
                <a:ea typeface="+mj-ea"/>
                <a:cs typeface="+mj-cs"/>
              </a:rPr>
              <a:t>такие</a:t>
            </a:r>
            <a:r>
              <a:rPr lang="en-US" sz="2000" b="1" i="0" kern="1200" cap="all" baseline="0" dirty="0">
                <a:latin typeface="+mj-lt"/>
                <a:ea typeface="+mj-ea"/>
                <a:cs typeface="+mj-cs"/>
              </a:rPr>
              <a:t> </a:t>
            </a:r>
            <a:r>
              <a:rPr lang="en-US" sz="2000" b="1" i="0" kern="1200" cap="all" baseline="0" dirty="0" err="1">
                <a:latin typeface="+mj-lt"/>
                <a:ea typeface="+mj-ea"/>
                <a:cs typeface="+mj-cs"/>
              </a:rPr>
              <a:t>как</a:t>
            </a:r>
            <a:r>
              <a:rPr lang="en-US" sz="2000" b="1" i="0" kern="1200" cap="all" baseline="0" dirty="0">
                <a:latin typeface="+mj-lt"/>
                <a:ea typeface="+mj-ea"/>
                <a:cs typeface="+mj-cs"/>
              </a:rPr>
              <a:t> Tik-</a:t>
            </a:r>
            <a:r>
              <a:rPr lang="en-US" sz="2000" b="1" i="0" kern="1200" cap="all" baseline="0" dirty="0" err="1">
                <a:latin typeface="+mj-lt"/>
                <a:ea typeface="+mj-ea"/>
                <a:cs typeface="+mj-cs"/>
              </a:rPr>
              <a:t>Тok</a:t>
            </a:r>
            <a:r>
              <a:rPr lang="en-US" sz="2000" b="1" i="0" kern="1200" cap="all" baseline="0" dirty="0">
                <a:latin typeface="+mj-lt"/>
                <a:ea typeface="+mj-ea"/>
                <a:cs typeface="+mj-cs"/>
              </a:rPr>
              <a:t>, Instagram.</a:t>
            </a:r>
            <a:br>
              <a:rPr lang="en-US" sz="2000" b="1" i="0" kern="1200" cap="all" baseline="0" dirty="0">
                <a:latin typeface="+mj-lt"/>
                <a:ea typeface="+mj-ea"/>
                <a:cs typeface="+mj-cs"/>
              </a:rPr>
            </a:br>
            <a:endParaRPr lang="en-US" sz="3300" b="1" i="0" kern="1200" cap="all" baseline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99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1B787A8-0D67-4B7E-9B48-86BD906AB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158B3569-73B2-4D05-8E95-886A6EE17F1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591C00EF-C5D8-408C-B60B-E1DA45BC43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13867" b="5776"/>
          <a:stretch/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D92A843-3FA1-4DFF-99F6-47FA457D7C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014761" cy="6858000"/>
          </a:xfrm>
          <a:prstGeom prst="rect">
            <a:avLst/>
          </a:prstGeom>
          <a:gradFill flip="none" rotWithShape="1">
            <a:gsLst>
              <a:gs pos="100000">
                <a:schemeClr val="accent4">
                  <a:alpha val="60000"/>
                </a:schemeClr>
              </a:gs>
              <a:gs pos="0">
                <a:schemeClr val="accent2"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D37EE-CDBC-44BC-B1C4-78CF52C1E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706" y="68807"/>
            <a:ext cx="5974518" cy="3588794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Целью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 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моей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исследовательской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работы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является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изучение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особенностей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влияния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популярных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социальных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сетей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на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грамотность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i="0" kern="1200" cap="all" baseline="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пользователей</a:t>
            </a:r>
            <a:r>
              <a:rPr lang="en-US" sz="2800" b="1" i="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.</a:t>
            </a:r>
            <a:r>
              <a:rPr lang="en-US" sz="2800" b="1" i="0" kern="1200" cap="all" baseline="0" dirty="0"/>
              <a:t/>
            </a:r>
            <a:br>
              <a:rPr lang="en-US" sz="2800" b="1" i="0" kern="1200" cap="all" baseline="0" dirty="0"/>
            </a:br>
            <a:endParaRPr lang="en-US" sz="2800" b="1" i="0" kern="1200" cap="all" baseline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Graphic 17">
            <a:extLst>
              <a:ext uri="{FF2B5EF4-FFF2-40B4-BE49-F238E27FC236}">
                <a16:creationId xmlns:a16="http://schemas.microsoft.com/office/drawing/2014/main" id="{B71758F4-3F46-45DA-8AC5-4E508DA080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57736" y="815001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15">
            <a:extLst>
              <a:ext uri="{FF2B5EF4-FFF2-40B4-BE49-F238E27FC236}">
                <a16:creationId xmlns:a16="http://schemas.microsoft.com/office/drawing/2014/main" id="{8550FED7-7C32-42BB-98DB-30272A6331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16516" y="104429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274341"/>
            <a:ext cx="11353800" cy="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417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D1AA55E-40D5-461B-A5A8-4AE8AAB71B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EB498BD-8089-4626-91EA-4978EBEF53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1A96999-2F23-41F2-9902-7FE38CDE5CCD}"/>
              </a:ext>
            </a:extLst>
          </p:cNvPr>
          <p:cNvSpPr txBox="1"/>
          <p:nvPr/>
        </p:nvSpPr>
        <p:spPr>
          <a:xfrm>
            <a:off x="113662" y="874010"/>
            <a:ext cx="8452113" cy="491159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err="1"/>
              <a:t>Для</a:t>
            </a:r>
            <a:r>
              <a:rPr lang="en-US" sz="2800" dirty="0"/>
              <a:t> </a:t>
            </a:r>
            <a:r>
              <a:rPr lang="en-US" sz="2800" dirty="0" err="1"/>
              <a:t>достижения</a:t>
            </a:r>
            <a:r>
              <a:rPr lang="en-US" sz="2800" dirty="0"/>
              <a:t> </a:t>
            </a:r>
            <a:r>
              <a:rPr lang="en-US" sz="2800" dirty="0" err="1"/>
              <a:t>поставленной</a:t>
            </a:r>
            <a:r>
              <a:rPr lang="en-US" sz="2800" dirty="0"/>
              <a:t> </a:t>
            </a:r>
            <a:r>
              <a:rPr lang="en-US" sz="2800" dirty="0" err="1"/>
              <a:t>цели</a:t>
            </a:r>
            <a:r>
              <a:rPr lang="en-US" sz="2800" dirty="0"/>
              <a:t> </a:t>
            </a:r>
            <a:r>
              <a:rPr lang="en-US" sz="2800" dirty="0" err="1"/>
              <a:t>мне</a:t>
            </a:r>
            <a:r>
              <a:rPr lang="en-US" sz="2800" dirty="0"/>
              <a:t> </a:t>
            </a:r>
            <a:r>
              <a:rPr lang="en-US" sz="2800" dirty="0" err="1"/>
              <a:t>было</a:t>
            </a:r>
            <a:r>
              <a:rPr lang="en-US" sz="2800" dirty="0"/>
              <a:t> </a:t>
            </a:r>
            <a:r>
              <a:rPr lang="en-US" sz="2800" dirty="0" err="1"/>
              <a:t>необходимо</a:t>
            </a:r>
            <a:r>
              <a:rPr lang="en-US" sz="2800" dirty="0"/>
              <a:t> </a:t>
            </a:r>
            <a:r>
              <a:rPr lang="en-US" sz="2800" dirty="0" err="1"/>
              <a:t>решение</a:t>
            </a:r>
            <a:r>
              <a:rPr lang="en-US" sz="2800" dirty="0"/>
              <a:t> </a:t>
            </a:r>
            <a:r>
              <a:rPr lang="en-US" sz="2800" dirty="0" err="1"/>
              <a:t>следующих</a:t>
            </a:r>
            <a:r>
              <a:rPr lang="en-US" sz="2800" dirty="0"/>
              <a:t> </a:t>
            </a:r>
            <a:r>
              <a:rPr lang="en-US" sz="2800" b="1" dirty="0" err="1"/>
              <a:t>задач</a:t>
            </a:r>
            <a:r>
              <a:rPr lang="en-US" sz="2800" dirty="0"/>
              <a:t>: </a:t>
            </a:r>
            <a:br>
              <a:rPr lang="en-US" sz="2800" dirty="0"/>
            </a:br>
            <a:r>
              <a:rPr lang="en-US" sz="2800" dirty="0"/>
              <a:t>- </a:t>
            </a:r>
            <a:r>
              <a:rPr lang="en-US" sz="2800" dirty="0" err="1"/>
              <a:t>Изучить</a:t>
            </a:r>
            <a:r>
              <a:rPr lang="en-US" sz="2800" dirty="0"/>
              <a:t> </a:t>
            </a:r>
            <a:r>
              <a:rPr lang="en-US" sz="2800" dirty="0" err="1"/>
              <a:t>литературу</a:t>
            </a:r>
            <a:r>
              <a:rPr lang="en-US" sz="2800" dirty="0"/>
              <a:t> </a:t>
            </a:r>
            <a:r>
              <a:rPr lang="en-US" sz="2800" dirty="0" err="1"/>
              <a:t>по</a:t>
            </a:r>
            <a:r>
              <a:rPr lang="en-US" sz="2800" dirty="0"/>
              <a:t> </a:t>
            </a:r>
            <a:r>
              <a:rPr lang="en-US" sz="2800" dirty="0" err="1"/>
              <a:t>выбранной</a:t>
            </a:r>
            <a:r>
              <a:rPr lang="en-US" sz="2800" dirty="0"/>
              <a:t> </a:t>
            </a:r>
            <a:r>
              <a:rPr lang="en-US" sz="2800" dirty="0" err="1"/>
              <a:t>теме</a:t>
            </a:r>
            <a:r>
              <a:rPr lang="en-US" sz="2800" dirty="0"/>
              <a:t>, в </a:t>
            </a:r>
            <a:r>
              <a:rPr lang="en-US" sz="2800" dirty="0" err="1"/>
              <a:t>том</a:t>
            </a:r>
            <a:r>
              <a:rPr lang="en-US" sz="2800" dirty="0"/>
              <a:t> </a:t>
            </a:r>
            <a:r>
              <a:rPr lang="en-US" sz="2800" dirty="0" err="1"/>
              <a:t>числе</a:t>
            </a:r>
            <a:r>
              <a:rPr lang="en-US" sz="2800" dirty="0"/>
              <a:t> и </a:t>
            </a:r>
            <a:r>
              <a:rPr lang="en-US" sz="2800" dirty="0" err="1"/>
              <a:t>электронные</a:t>
            </a:r>
            <a:r>
              <a:rPr lang="en-US" sz="2800" dirty="0"/>
              <a:t> </a:t>
            </a:r>
            <a:r>
              <a:rPr lang="en-US" sz="2800" dirty="0" err="1"/>
              <a:t>источники</a:t>
            </a:r>
            <a:r>
              <a:rPr lang="en-US" sz="2800" dirty="0"/>
              <a:t>; </a:t>
            </a:r>
            <a:br>
              <a:rPr lang="en-US" sz="2800" dirty="0"/>
            </a:br>
            <a:r>
              <a:rPr lang="en-US" sz="2800" dirty="0"/>
              <a:t>- </a:t>
            </a:r>
            <a:r>
              <a:rPr lang="en-US" sz="2800" dirty="0" err="1"/>
              <a:t>Провести</a:t>
            </a:r>
            <a:r>
              <a:rPr lang="en-US" sz="2800" dirty="0"/>
              <a:t> </a:t>
            </a:r>
            <a:r>
              <a:rPr lang="en-US" sz="2800" dirty="0" err="1"/>
              <a:t>опрос</a:t>
            </a:r>
            <a:r>
              <a:rPr lang="en-US" sz="2800" dirty="0"/>
              <a:t> </a:t>
            </a:r>
            <a:r>
              <a:rPr lang="en-US" sz="2800" dirty="0" err="1"/>
              <a:t>среди</a:t>
            </a:r>
            <a:r>
              <a:rPr lang="en-US" sz="2800" dirty="0"/>
              <a:t> </a:t>
            </a:r>
            <a:r>
              <a:rPr lang="en-US" sz="2800" dirty="0" err="1"/>
              <a:t>учащихся</a:t>
            </a:r>
            <a:r>
              <a:rPr lang="en-US" sz="2800" dirty="0"/>
              <a:t> 5-8 </a:t>
            </a:r>
            <a:r>
              <a:rPr lang="en-US" sz="2800" dirty="0" err="1"/>
              <a:t>классов</a:t>
            </a:r>
            <a:r>
              <a:rPr lang="en-US" sz="2800" dirty="0"/>
              <a:t> </a:t>
            </a:r>
            <a:r>
              <a:rPr lang="en-US" sz="2800" dirty="0" err="1"/>
              <a:t>Лицея</a:t>
            </a:r>
            <a:r>
              <a:rPr lang="en-US" sz="2800" dirty="0"/>
              <a:t> “</a:t>
            </a:r>
            <a:r>
              <a:rPr lang="en-US" sz="2800" dirty="0" err="1"/>
              <a:t>Алгоритм</a:t>
            </a:r>
            <a:r>
              <a:rPr lang="en-US" sz="2800" dirty="0"/>
              <a:t>”; </a:t>
            </a:r>
            <a:br>
              <a:rPr lang="en-US" sz="2800" dirty="0"/>
            </a:br>
            <a:r>
              <a:rPr lang="en-US" sz="2800" dirty="0"/>
              <a:t>- </a:t>
            </a:r>
            <a:r>
              <a:rPr lang="en-US" sz="2800" dirty="0" err="1"/>
              <a:t>Выявить</a:t>
            </a:r>
            <a:r>
              <a:rPr lang="en-US" sz="2800" dirty="0"/>
              <a:t> </a:t>
            </a:r>
            <a:r>
              <a:rPr lang="en-US" sz="2800" dirty="0" err="1"/>
              <a:t>среднее</a:t>
            </a:r>
            <a:r>
              <a:rPr lang="en-US" sz="2800" dirty="0"/>
              <a:t> </a:t>
            </a:r>
            <a:r>
              <a:rPr lang="en-US" sz="2800" dirty="0" err="1"/>
              <a:t>количество</a:t>
            </a:r>
            <a:r>
              <a:rPr lang="en-US" sz="2800" dirty="0"/>
              <a:t> </a:t>
            </a:r>
            <a:r>
              <a:rPr lang="en-US" sz="2800" dirty="0" err="1"/>
              <a:t>часов</a:t>
            </a:r>
            <a:r>
              <a:rPr lang="en-US" sz="2800" dirty="0"/>
              <a:t>, </a:t>
            </a:r>
            <a:r>
              <a:rPr lang="en-US" sz="2800" dirty="0" err="1"/>
              <a:t>растрачиваемых</a:t>
            </a:r>
            <a:r>
              <a:rPr lang="en-US" sz="2800" dirty="0"/>
              <a:t> </a:t>
            </a:r>
            <a:r>
              <a:rPr lang="en-US" sz="2800" dirty="0" err="1"/>
              <a:t>школьниками</a:t>
            </a:r>
            <a:r>
              <a:rPr lang="en-US" sz="2800" dirty="0"/>
              <a:t> в </a:t>
            </a:r>
            <a:r>
              <a:rPr lang="en-US" sz="2800" dirty="0" err="1"/>
              <a:t>социальных</a:t>
            </a:r>
            <a:r>
              <a:rPr lang="en-US" sz="2800" dirty="0"/>
              <a:t> </a:t>
            </a:r>
            <a:r>
              <a:rPr lang="en-US" sz="2800" dirty="0" err="1"/>
              <a:t>сетях</a:t>
            </a:r>
            <a:r>
              <a:rPr lang="en-US" sz="2800" dirty="0"/>
              <a:t>; </a:t>
            </a:r>
            <a:br>
              <a:rPr lang="en-US" sz="2800" dirty="0"/>
            </a:br>
            <a:r>
              <a:rPr lang="en-US" sz="2800" dirty="0"/>
              <a:t>- </a:t>
            </a:r>
            <a:r>
              <a:rPr lang="en-US" sz="2800" dirty="0" err="1"/>
              <a:t>Проанализировать</a:t>
            </a:r>
            <a:r>
              <a:rPr lang="en-US" sz="2800" dirty="0"/>
              <a:t> </a:t>
            </a:r>
            <a:r>
              <a:rPr lang="en-US" sz="2800" dirty="0" err="1"/>
              <a:t>контент</a:t>
            </a:r>
            <a:r>
              <a:rPr lang="en-US" sz="2800" dirty="0"/>
              <a:t> в </a:t>
            </a:r>
            <a:r>
              <a:rPr lang="en-US" sz="2800" dirty="0" err="1"/>
              <a:t>исследуемых</a:t>
            </a:r>
            <a:r>
              <a:rPr lang="en-US" sz="2800" dirty="0"/>
              <a:t> </a:t>
            </a:r>
            <a:r>
              <a:rPr lang="en-US" sz="2800" dirty="0" err="1"/>
              <a:t>социальных</a:t>
            </a:r>
            <a:r>
              <a:rPr lang="en-US" sz="2800" dirty="0"/>
              <a:t> </a:t>
            </a:r>
            <a:r>
              <a:rPr lang="en-US" sz="2800" dirty="0" err="1"/>
              <a:t>сетях</a:t>
            </a:r>
            <a:r>
              <a:rPr lang="en-US" sz="2800" dirty="0"/>
              <a:t> (</a:t>
            </a:r>
            <a:r>
              <a:rPr lang="en-US" sz="2800" dirty="0" err="1"/>
              <a:t>Tik-Тok</a:t>
            </a:r>
            <a:r>
              <a:rPr lang="en-US" sz="2800" dirty="0"/>
              <a:t>, Instagram); </a:t>
            </a:r>
            <a:br>
              <a:rPr lang="en-US" sz="2800" dirty="0"/>
            </a:br>
            <a:r>
              <a:rPr lang="en-US" sz="2800" dirty="0"/>
              <a:t>- </a:t>
            </a:r>
            <a:r>
              <a:rPr lang="en-US" sz="2800" dirty="0" err="1"/>
              <a:t>На</a:t>
            </a:r>
            <a:r>
              <a:rPr lang="en-US" sz="2800" dirty="0"/>
              <a:t> </a:t>
            </a:r>
            <a:r>
              <a:rPr lang="en-US" sz="2800" dirty="0" err="1"/>
              <a:t>основе</a:t>
            </a:r>
            <a:r>
              <a:rPr lang="en-US" sz="2800" dirty="0"/>
              <a:t> </a:t>
            </a:r>
            <a:r>
              <a:rPr lang="en-US" sz="2800" dirty="0" err="1"/>
              <a:t>анализа</a:t>
            </a:r>
            <a:r>
              <a:rPr lang="en-US" sz="2800" dirty="0"/>
              <a:t> </a:t>
            </a:r>
            <a:r>
              <a:rPr lang="en-US" sz="2800" dirty="0" err="1"/>
              <a:t>выявить</a:t>
            </a:r>
            <a:r>
              <a:rPr lang="en-US" sz="2800" dirty="0"/>
              <a:t> </a:t>
            </a:r>
            <a:r>
              <a:rPr lang="en-US" sz="2800" dirty="0" err="1"/>
              <a:t>способы</a:t>
            </a:r>
            <a:r>
              <a:rPr lang="en-US" sz="2800" dirty="0"/>
              <a:t> </a:t>
            </a:r>
            <a:r>
              <a:rPr lang="en-US" sz="2800" dirty="0" err="1"/>
              <a:t>улучшения</a:t>
            </a:r>
            <a:r>
              <a:rPr lang="en-US" sz="2800" dirty="0"/>
              <a:t> </a:t>
            </a:r>
            <a:r>
              <a:rPr lang="en-US" sz="2800" dirty="0" err="1"/>
              <a:t>грамотност</a:t>
            </a:r>
            <a:r>
              <a:rPr lang="en-US" sz="2800" dirty="0"/>
              <a:t> </a:t>
            </a:r>
            <a:r>
              <a:rPr lang="en-US" sz="2800" dirty="0" err="1"/>
              <a:t>ского</a:t>
            </a:r>
            <a:r>
              <a:rPr lang="en-US" sz="2800" dirty="0"/>
              <a:t> </a:t>
            </a:r>
            <a:r>
              <a:rPr lang="en-US" sz="2800" dirty="0" err="1"/>
              <a:t>языка</a:t>
            </a:r>
            <a:r>
              <a:rPr lang="en-US" sz="2800" dirty="0"/>
              <a:t> в </a:t>
            </a:r>
            <a:r>
              <a:rPr lang="en-US" sz="2800" dirty="0" err="1"/>
              <a:t>популярных</a:t>
            </a:r>
            <a:r>
              <a:rPr lang="en-US" sz="2800" dirty="0"/>
              <a:t> </a:t>
            </a:r>
            <a:r>
              <a:rPr lang="en-US" sz="2800" dirty="0" err="1"/>
              <a:t>соц.сетях</a:t>
            </a:r>
            <a:r>
              <a:rPr lang="en-US" sz="2800" dirty="0"/>
              <a:t>. </a:t>
            </a:r>
          </a:p>
        </p:txBody>
      </p:sp>
      <p:pic>
        <p:nvPicPr>
          <p:cNvPr id="3" name="Рисунок 3" descr="Pusheen-умница">
            <a:extLst>
              <a:ext uri="{FF2B5EF4-FFF2-40B4-BE49-F238E27FC236}">
                <a16:creationId xmlns:a16="http://schemas.microsoft.com/office/drawing/2014/main" id="{3E1229E6-6686-425F-B54E-C6AC31FAE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653" y="1980885"/>
            <a:ext cx="3548404" cy="3548404"/>
          </a:xfrm>
          <a:prstGeom prst="rect">
            <a:avLst/>
          </a:prstGeom>
        </p:spPr>
      </p:pic>
      <p:sp>
        <p:nvSpPr>
          <p:cNvPr id="14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24552" y="1899284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6862" y="2189928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57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C05CAAB-DBA2-4548-AD5F-01BB97FBB2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EE0A6B3-EB7E-45AA-ADB6-138489E0CD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!!Rectangle">
            <a:extLst>
              <a:ext uri="{FF2B5EF4-FFF2-40B4-BE49-F238E27FC236}">
                <a16:creationId xmlns:a16="http://schemas.microsoft.com/office/drawing/2014/main" id="{0C0EA1AB-DC8C-4976-9474-9313A673D4E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17483269-DADF-4E84-9DC2-3922E13990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t="17955" b="7045"/>
          <a:stretch/>
        </p:blipFill>
        <p:spPr>
          <a:xfrm>
            <a:off x="20" y="-8877"/>
            <a:ext cx="12191980" cy="6858000"/>
          </a:xfrm>
          <a:prstGeom prst="rect">
            <a:avLst/>
          </a:prstGeom>
        </p:spPr>
      </p:pic>
      <p:sp>
        <p:nvSpPr>
          <p:cNvPr id="14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13369" y="554152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rgbClr val="FFFFFF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55951" y="837005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sp>
        <p:nvSpPr>
          <p:cNvPr id="18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94200" y="1472473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rgbClr val="FFFFFF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nivers"/>
              <a:ea typeface="+mn-ea"/>
              <a:cs typeface="+mn-cs"/>
            </a:endParaRPr>
          </a:p>
        </p:txBody>
      </p:sp>
      <p:cxnSp>
        <p:nvCxnSpPr>
          <p:cNvPr id="20" name="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23622" y="3610394"/>
            <a:ext cx="0" cy="3238728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A863013-C0C1-49B5-8ACF-479CCB017671}"/>
              </a:ext>
            </a:extLst>
          </p:cNvPr>
          <p:cNvSpPr txBox="1"/>
          <p:nvPr/>
        </p:nvSpPr>
        <p:spPr>
          <a:xfrm>
            <a:off x="871767" y="3118043"/>
            <a:ext cx="8689092" cy="2377794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err="1"/>
              <a:t>Методы</a:t>
            </a:r>
            <a:r>
              <a:rPr lang="en-US" sz="2800" b="1" dirty="0"/>
              <a:t> </a:t>
            </a:r>
            <a:r>
              <a:rPr lang="en-US" sz="2800" b="1" dirty="0" err="1"/>
              <a:t>исследования</a:t>
            </a:r>
            <a:r>
              <a:rPr lang="en-US" sz="2800" b="1" dirty="0"/>
              <a:t>: </a:t>
            </a:r>
            <a:r>
              <a:rPr lang="en-US" sz="2800" dirty="0"/>
              <a:t> </a:t>
            </a:r>
            <a:br>
              <a:rPr lang="en-US" sz="2800" dirty="0"/>
            </a:br>
            <a:r>
              <a:rPr lang="en-US" sz="2800" dirty="0" err="1"/>
              <a:t>Изучение</a:t>
            </a:r>
            <a:r>
              <a:rPr lang="en-US" sz="2800" dirty="0"/>
              <a:t> </a:t>
            </a:r>
            <a:r>
              <a:rPr lang="en-US" sz="2800" dirty="0" err="1"/>
              <a:t>специальной</a:t>
            </a:r>
            <a:r>
              <a:rPr lang="en-US" sz="2800" dirty="0"/>
              <a:t> </a:t>
            </a:r>
            <a:r>
              <a:rPr lang="en-US" sz="2800" dirty="0" err="1"/>
              <a:t>литературы</a:t>
            </a:r>
            <a:r>
              <a:rPr lang="en-US" sz="2800" dirty="0"/>
              <a:t>, </a:t>
            </a:r>
            <a:r>
              <a:rPr lang="en-US" sz="2800" dirty="0" err="1"/>
              <a:t>сбор</a:t>
            </a:r>
            <a:r>
              <a:rPr lang="en-US" sz="2800" dirty="0"/>
              <a:t> </a:t>
            </a:r>
            <a:r>
              <a:rPr lang="en-US" sz="2800" dirty="0" err="1"/>
              <a:t>информации</a:t>
            </a:r>
            <a:r>
              <a:rPr lang="en-US" sz="2800" dirty="0"/>
              <a:t>; </a:t>
            </a:r>
            <a:br>
              <a:rPr lang="en-US" sz="2800" dirty="0"/>
            </a:br>
            <a:r>
              <a:rPr lang="en-US" sz="2800" dirty="0" err="1"/>
              <a:t>Собственные</a:t>
            </a:r>
            <a:r>
              <a:rPr lang="en-US" sz="2800" dirty="0"/>
              <a:t> </a:t>
            </a:r>
            <a:r>
              <a:rPr lang="en-US" sz="2800" dirty="0" err="1"/>
              <a:t>наблюдения</a:t>
            </a:r>
            <a:r>
              <a:rPr lang="en-US" sz="2800" dirty="0"/>
              <a:t>, </a:t>
            </a:r>
            <a:r>
              <a:rPr lang="en-US" sz="2800" dirty="0" err="1"/>
              <a:t>сравнение</a:t>
            </a:r>
            <a:r>
              <a:rPr lang="en-US" sz="2800" dirty="0"/>
              <a:t> и </a:t>
            </a:r>
            <a:r>
              <a:rPr lang="en-US" sz="2800" dirty="0" err="1"/>
              <a:t>анализ</a:t>
            </a:r>
            <a:r>
              <a:rPr lang="en-US" sz="2800" dirty="0"/>
              <a:t> </a:t>
            </a:r>
            <a:r>
              <a:rPr lang="en-US" sz="2800" dirty="0" err="1"/>
              <a:t>всей</a:t>
            </a:r>
            <a:r>
              <a:rPr lang="en-US" sz="2800" dirty="0"/>
              <a:t> </a:t>
            </a:r>
            <a:r>
              <a:rPr lang="en-US" sz="2800" dirty="0" err="1"/>
              <a:t>информации</a:t>
            </a:r>
            <a:r>
              <a:rPr lang="en-US" sz="2800" dirty="0"/>
              <a:t>; </a:t>
            </a:r>
            <a:br>
              <a:rPr lang="en-US" sz="2800" dirty="0"/>
            </a:br>
            <a:r>
              <a:rPr lang="en-US" sz="2800" dirty="0" err="1"/>
              <a:t>Социологический</a:t>
            </a:r>
            <a:r>
              <a:rPr lang="en-US" sz="2800" dirty="0"/>
              <a:t> </a:t>
            </a:r>
            <a:r>
              <a:rPr lang="en-US" sz="2800" dirty="0" err="1"/>
              <a:t>опрос</a:t>
            </a:r>
            <a:r>
              <a:rPr lang="en-US" sz="2800" dirty="0"/>
              <a:t>; </a:t>
            </a:r>
            <a:br>
              <a:rPr lang="en-US" sz="2800" dirty="0"/>
            </a:br>
            <a:r>
              <a:rPr lang="en-US" sz="2800" dirty="0" err="1"/>
              <a:t>Обобщение</a:t>
            </a:r>
            <a:r>
              <a:rPr lang="en-US" sz="2800" dirty="0"/>
              <a:t> </a:t>
            </a:r>
            <a:r>
              <a:rPr lang="en-US" sz="2800" dirty="0" err="1"/>
              <a:t>результатов</a:t>
            </a:r>
            <a:r>
              <a:rPr lang="en-US" sz="2800" dirty="0"/>
              <a:t> </a:t>
            </a:r>
            <a:r>
              <a:rPr lang="en-US" sz="2800" dirty="0" err="1"/>
              <a:t>деятельности</a:t>
            </a:r>
            <a:r>
              <a:rPr lang="en-US" sz="2800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389458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GradientVTI">
  <a:themeElements>
    <a:clrScheme name="Gradient">
      <a:dk1>
        <a:sysClr val="windowText" lastClr="000000"/>
      </a:dk1>
      <a:lt1>
        <a:sysClr val="window" lastClr="FFFFFF"/>
      </a:lt1>
      <a:dk2>
        <a:srgbClr val="10013F"/>
      </a:dk2>
      <a:lt2>
        <a:srgbClr val="F2F0FF"/>
      </a:lt2>
      <a:accent1>
        <a:srgbClr val="814DFF"/>
      </a:accent1>
      <a:accent2>
        <a:srgbClr val="243FFF"/>
      </a:accent2>
      <a:accent3>
        <a:srgbClr val="FF83B6"/>
      </a:accent3>
      <a:accent4>
        <a:srgbClr val="FF9022"/>
      </a:accent4>
      <a:accent5>
        <a:srgbClr val="FF1F85"/>
      </a:accent5>
      <a:accent6>
        <a:srgbClr val="1A98FF"/>
      </a:accent6>
      <a:hlink>
        <a:srgbClr val="0563C1"/>
      </a:hlink>
      <a:folHlink>
        <a:srgbClr val="954F72"/>
      </a:folHlink>
    </a:clrScheme>
    <a:fontScheme name="Univers">
      <a:majorFont>
        <a:latin typeface="Univers"/>
        <a:ea typeface=""/>
        <a:cs typeface=""/>
      </a:majorFont>
      <a:minorFont>
        <a:latin typeface="Univer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VTI" id="{605F9078-86F9-4258-A3E1-F8EFF02AE8CC}" vid="{4848699B-BB01-41E3-9EC4-3D97DFE5292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459</Words>
  <Application>Microsoft Office PowerPoint</Application>
  <PresentationFormat>Широкоэкранный</PresentationFormat>
  <Paragraphs>46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Times New Roman</vt:lpstr>
      <vt:lpstr>Univers</vt:lpstr>
      <vt:lpstr>WordVisiCarriageReturn_MSFontService</vt:lpstr>
      <vt:lpstr>GradientVTI</vt:lpstr>
      <vt:lpstr>“Влияние социальных сетей на грамотность”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Целью моей исследовательской работы является изучение особенностей влияния популярных социальных сетей на грамотность пользователей.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                                    Глава 2 Использование русского языка в популярных соц. сетях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NB8</cp:lastModifiedBy>
  <cp:revision>500</cp:revision>
  <dcterms:created xsi:type="dcterms:W3CDTF">2021-11-24T12:58:38Z</dcterms:created>
  <dcterms:modified xsi:type="dcterms:W3CDTF">2021-11-27T16:50:52Z</dcterms:modified>
</cp:coreProperties>
</file>