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700808"/>
            <a:ext cx="79928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Лингвистический</a:t>
            </a:r>
            <a:r>
              <a:rPr lang="ru-RU" sz="4500" noProof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kumimoji="0" lang="ru-RU" sz="45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квест</a:t>
            </a: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«Вначале было слово…»</a:t>
            </a:r>
            <a:endParaRPr kumimoji="0" lang="ru-RU" sz="5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500" u="sng" dirty="0" smtClean="0"/>
              <a:t>4 станция</a:t>
            </a:r>
            <a:r>
              <a:rPr lang="ru-RU" sz="3500" dirty="0" smtClean="0"/>
              <a:t> «</a:t>
            </a:r>
            <a:r>
              <a:rPr lang="ru-RU" sz="3500" dirty="0"/>
              <a:t>Родственники</a:t>
            </a:r>
            <a:r>
              <a:rPr lang="ru-RU" sz="3500" dirty="0" smtClean="0"/>
              <a:t>»</a:t>
            </a:r>
            <a:br>
              <a:rPr lang="ru-RU" sz="3500" dirty="0" smtClean="0"/>
            </a:br>
            <a:r>
              <a:rPr lang="ru-RU" sz="1700" dirty="0" smtClean="0"/>
              <a:t>Подождите! Не спешите продолжать путешествие!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 </a:t>
            </a:r>
            <a:r>
              <a:rPr lang="ru-RU" sz="1700" dirty="0" smtClean="0"/>
              <a:t>Вам необходимо выписать </a:t>
            </a:r>
            <a:r>
              <a:rPr lang="ru-RU" sz="1700" dirty="0"/>
              <a:t>в маршрутные листы только те слова, которые являются однокоренными: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Косарь </a:t>
            </a:r>
            <a:r>
              <a:rPr lang="ru-RU" dirty="0"/>
              <a:t>косил красивую траву,</a:t>
            </a:r>
          </a:p>
          <a:p>
            <a:pPr marL="0" indent="0">
              <a:buNone/>
            </a:pPr>
            <a:r>
              <a:rPr lang="ru-RU" dirty="0"/>
              <a:t>Она, пронизанная земляникой,</a:t>
            </a:r>
          </a:p>
          <a:p>
            <a:pPr marL="0" indent="0">
              <a:buNone/>
            </a:pPr>
            <a:r>
              <a:rPr lang="ru-RU" dirty="0"/>
              <a:t>Скрывалась от косы во рву,</a:t>
            </a:r>
          </a:p>
          <a:p>
            <a:pPr marL="0" indent="0">
              <a:buNone/>
            </a:pPr>
            <a:r>
              <a:rPr lang="ru-RU" dirty="0"/>
              <a:t>Сбегала под откос к малине дикой,</a:t>
            </a:r>
          </a:p>
          <a:p>
            <a:pPr marL="0" indent="0">
              <a:buNone/>
            </a:pPr>
            <a:r>
              <a:rPr lang="ru-RU" dirty="0"/>
              <a:t>Но не укрылась на покос легла.</a:t>
            </a:r>
          </a:p>
          <a:p>
            <a:pPr marL="0" indent="0">
              <a:buNone/>
            </a:pPr>
            <a:r>
              <a:rPr lang="ru-RU" dirty="0"/>
              <a:t>Легла, упала,</a:t>
            </a:r>
          </a:p>
          <a:p>
            <a:pPr marL="0" indent="0">
              <a:buNone/>
            </a:pPr>
            <a:r>
              <a:rPr lang="ru-RU" dirty="0"/>
              <a:t>Скомкала соцветья.</a:t>
            </a:r>
          </a:p>
          <a:p>
            <a:pPr marL="0" indent="0">
              <a:buNone/>
            </a:pPr>
            <a:r>
              <a:rPr lang="ru-RU" dirty="0"/>
              <a:t>(А. Прокофьев)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 команда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Если б дали берёзе расчёску</a:t>
            </a:r>
          </a:p>
          <a:p>
            <a:pPr marL="0" indent="0">
              <a:buNone/>
            </a:pPr>
            <a:r>
              <a:rPr lang="ru-RU" dirty="0"/>
              <a:t>Изменила б берёза причёску:</a:t>
            </a:r>
          </a:p>
          <a:p>
            <a:pPr marL="0" indent="0">
              <a:buNone/>
            </a:pPr>
            <a:r>
              <a:rPr lang="ru-RU" dirty="0"/>
              <a:t>В речку, как в зеркало, глядя,</a:t>
            </a:r>
          </a:p>
          <a:p>
            <a:pPr marL="0" indent="0">
              <a:buNone/>
            </a:pPr>
            <a:r>
              <a:rPr lang="ru-RU" dirty="0"/>
              <a:t>Расчесала б кудрявые пряди</a:t>
            </a:r>
          </a:p>
          <a:p>
            <a:pPr marL="0" indent="0">
              <a:buNone/>
            </a:pPr>
            <a:r>
              <a:rPr lang="ru-RU" dirty="0"/>
              <a:t>И вошло б у неё в привычку</a:t>
            </a:r>
          </a:p>
          <a:p>
            <a:pPr marL="0" indent="0">
              <a:buNone/>
            </a:pPr>
            <a:r>
              <a:rPr lang="ru-RU" dirty="0"/>
              <a:t>По утрам заплетать косичку.</a:t>
            </a:r>
          </a:p>
          <a:p>
            <a:pPr marL="0" indent="0">
              <a:buNone/>
            </a:pPr>
            <a:r>
              <a:rPr lang="ru-RU" dirty="0"/>
              <a:t>(И. </a:t>
            </a:r>
            <a:r>
              <a:rPr lang="ru-RU" dirty="0" err="1"/>
              <a:t>Токмакова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20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3500" u="sng" dirty="0"/>
              <a:t>5 станция </a:t>
            </a:r>
            <a:r>
              <a:rPr lang="ru-RU" sz="3500" dirty="0"/>
              <a:t>«Вырасти дерево»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064896" cy="4968552"/>
          </a:xfrm>
        </p:spPr>
        <p:txBody>
          <a:bodyPr>
            <a:normAutofit/>
          </a:bodyPr>
          <a:lstStyle/>
          <a:p>
            <a:pPr algn="just"/>
            <a:r>
              <a:rPr lang="ru-RU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Ведущий 2. 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 добрались 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станцию 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№5. Из 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слов нужно составить словообразовательное гнездо и расположить его на 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дереве (у каждой команды лежат распечатанные картинки дерева).</a:t>
            </a:r>
          </a:p>
          <a:p>
            <a:pPr algn="just"/>
            <a:r>
              <a:rPr lang="ru-RU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команда: </a:t>
            </a:r>
            <a:r>
              <a:rPr lang="ru-RU" sz="15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перелистать</a:t>
            </a:r>
            <a:r>
              <a:rPr lang="ru-RU" sz="15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листва, лист, листопадный, листочек, лиственный, листопад, листок, листать.</a:t>
            </a:r>
            <a:endParaRPr lang="ru-RU" sz="15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команда: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корнеплод</a:t>
            </a:r>
            <a:r>
              <a:rPr lang="ru-RU" sz="15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корень, корневище, корневой, корнеплодный, корневищный, укоренить, укоренение, прикорневой</a:t>
            </a:r>
            <a:r>
              <a:rPr lang="ru-RU" sz="15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Образец:</a:t>
            </a:r>
            <a:r>
              <a:rPr lang="ru-RU" sz="15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земледелие, земля, приземлиться, земноводный, земляк, земледельческий, землянка, приземлить.</a:t>
            </a:r>
          </a:p>
          <a:p>
            <a:pPr algn="just"/>
            <a:endParaRPr lang="ru-RU" sz="15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429000"/>
            <a:ext cx="3276364" cy="28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4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rmAutofit/>
          </a:bodyPr>
          <a:lstStyle/>
          <a:p>
            <a:r>
              <a:rPr lang="ru-RU" sz="3500" u="sng" dirty="0"/>
              <a:t>6 станция</a:t>
            </a:r>
            <a:r>
              <a:rPr lang="ru-RU" sz="3500" dirty="0"/>
              <a:t> «Счастливый случай</a:t>
            </a:r>
            <a:r>
              <a:rPr lang="ru-RU" sz="3500" dirty="0" smtClean="0"/>
              <a:t>»</a:t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5800" y="1700808"/>
            <a:ext cx="7558608" cy="45365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Ведущий 2. </a:t>
            </a:r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Поздравляю</a:t>
            </a:r>
            <a:r>
              <a:rPr lang="ru-RU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! Вы прибыли на последнюю станцию №</a:t>
            </a:r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6.</a:t>
            </a:r>
          </a:p>
          <a:p>
            <a:r>
              <a:rPr lang="ru-RU" i="1" u="sng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Вам </a:t>
            </a:r>
            <a:r>
              <a:rPr lang="ru-RU" i="1" u="sng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необходимо продолжить </a:t>
            </a:r>
            <a:r>
              <a:rPr lang="ru-RU" i="1" u="sng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народные изречения:</a:t>
            </a:r>
          </a:p>
          <a:p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         Семь </a:t>
            </a:r>
            <a:r>
              <a:rPr lang="ru-RU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раз отмерь…</a:t>
            </a:r>
          </a:p>
          <a:p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           Слово </a:t>
            </a:r>
            <a:r>
              <a:rPr lang="ru-RU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не воробей…</a:t>
            </a:r>
          </a:p>
          <a:p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        Друзья </a:t>
            </a:r>
            <a:r>
              <a:rPr lang="ru-RU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познаются</a:t>
            </a:r>
          </a:p>
          <a:p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            Готовь </a:t>
            </a:r>
            <a:r>
              <a:rPr lang="ru-RU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сани летом…</a:t>
            </a:r>
          </a:p>
          <a:p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   Плясать </a:t>
            </a:r>
            <a:r>
              <a:rPr lang="ru-RU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под …</a:t>
            </a:r>
          </a:p>
          <a:p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  Делу </a:t>
            </a:r>
            <a:r>
              <a:rPr lang="ru-RU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– время…</a:t>
            </a:r>
          </a:p>
          <a:p>
            <a:r>
              <a:rPr lang="ru-RU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    Не </a:t>
            </a:r>
            <a:r>
              <a:rPr lang="ru-RU" dirty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зная броду…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29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Поздравляем! Вы прошли лингвистическую </a:t>
            </a:r>
            <a:r>
              <a:rPr lang="ru-RU" dirty="0" err="1" smtClean="0"/>
              <a:t>квест</a:t>
            </a:r>
            <a:r>
              <a:rPr lang="ru-RU" dirty="0" smtClean="0"/>
              <a:t>-игру! Подсчитываем баллы и определяем победителя! До скорых встреч!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14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cs typeface="Arial" pitchFamily="34" charset="0"/>
              </a:rPr>
              <a:t>Форма </a:t>
            </a:r>
            <a:r>
              <a:rPr lang="ru-RU" sz="4400" dirty="0">
                <a:latin typeface="Times New Roman" pitchFamily="18" charset="0"/>
                <a:cs typeface="Arial" pitchFamily="34" charset="0"/>
              </a:rPr>
              <a:t>проведения мероприятия: </a:t>
            </a:r>
            <a:endParaRPr lang="ru-RU" sz="44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latin typeface="Times New Roman" pitchFamily="18" charset="0"/>
                <a:cs typeface="Arial" pitchFamily="34" charset="0"/>
              </a:rPr>
              <a:t>квест</a:t>
            </a:r>
            <a:r>
              <a:rPr lang="ru-RU" sz="4400" b="1" dirty="0" smtClean="0">
                <a:latin typeface="Times New Roman" pitchFamily="18" charset="0"/>
                <a:cs typeface="Arial" pitchFamily="34" charset="0"/>
              </a:rPr>
              <a:t>- </a:t>
            </a:r>
            <a:r>
              <a:rPr lang="ru-RU" sz="4400" b="1" dirty="0">
                <a:latin typeface="Times New Roman" pitchFamily="18" charset="0"/>
                <a:cs typeface="Arial" pitchFamily="34" charset="0"/>
              </a:rPr>
              <a:t>игра - путешествие по станциям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052527"/>
            <a:ext cx="51125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i="1" dirty="0" smtClean="0">
                <a:latin typeface="Gabriola" panose="04040605051002020D02" pitchFamily="82" charset="0"/>
              </a:rPr>
              <a:t>«Позаботьтесь </a:t>
            </a:r>
            <a:r>
              <a:rPr lang="ru-RU" sz="2200" i="1" dirty="0">
                <a:latin typeface="Gabriola" panose="04040605051002020D02" pitchFamily="82" charset="0"/>
              </a:rPr>
              <a:t>о том, чтобы все ваши слова были поняты, пристойно и правильно расположены, чтобы каждое предложение и каждый ваш период, затейливый и полнозвучный, с </a:t>
            </a:r>
            <a:r>
              <a:rPr lang="ru-RU" sz="2200" i="1" dirty="0" err="1">
                <a:latin typeface="Gabriola" panose="04040605051002020D02" pitchFamily="82" charset="0"/>
              </a:rPr>
              <a:t>наивозможною</a:t>
            </a:r>
            <a:r>
              <a:rPr lang="ru-RU" sz="2200" i="1" dirty="0">
                <a:latin typeface="Gabriola" panose="04040605051002020D02" pitchFamily="82" charset="0"/>
              </a:rPr>
              <a:t> и доступною вам простотой и живостью передал то, что вы хотите </a:t>
            </a:r>
            <a:r>
              <a:rPr lang="ru-RU" sz="2200" i="1" dirty="0" smtClean="0">
                <a:latin typeface="Gabriola" panose="04040605051002020D02" pitchFamily="82" charset="0"/>
              </a:rPr>
              <a:t>сказать</a:t>
            </a:r>
            <a:r>
              <a:rPr lang="ru-RU" sz="2200" i="1" dirty="0">
                <a:latin typeface="Gabriola" panose="04040605051002020D02" pitchFamily="82" charset="0"/>
              </a:rPr>
              <a:t>; выражайтесь яснее, не запутывая и не затемняя смысла. Позаботьтесь также о том, чтобы, слушая вашу речь, меланхолик рассмеялся, весельчак стал еще веселее, простак не соскучился, разумный пришел в восторг от вашей выдумки, степенный не осудил ее, мудрый не мог не воздать ей </a:t>
            </a:r>
            <a:r>
              <a:rPr lang="ru-RU" sz="2200" i="1" dirty="0" smtClean="0">
                <a:latin typeface="Gabriola" panose="04040605051002020D02" pitchFamily="82" charset="0"/>
              </a:rPr>
              <a:t>хвалу»</a:t>
            </a:r>
            <a:endParaRPr lang="ru-RU" sz="2200" i="1" dirty="0">
              <a:latin typeface="Gabriola" panose="04040605051002020D02" pitchFamily="82" charset="0"/>
            </a:endParaRPr>
          </a:p>
          <a:p>
            <a:pPr algn="r"/>
            <a:r>
              <a:rPr lang="ru-RU" sz="2200" b="1" dirty="0" smtClean="0">
                <a:latin typeface="Gabriola" panose="04040605051002020D02" pitchFamily="82" charset="0"/>
              </a:rPr>
              <a:t>М</a:t>
            </a:r>
            <a:r>
              <a:rPr lang="ru-RU" sz="2200" b="1" dirty="0">
                <a:latin typeface="Gabriola" panose="04040605051002020D02" pitchFamily="82" charset="0"/>
              </a:rPr>
              <a:t>. Сервантес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88054"/>
            <a:ext cx="2808312" cy="3417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Ведущий 1. </a:t>
            </a:r>
            <a:r>
              <a:rPr lang="ru-RU" dirty="0"/>
              <a:t>Добрый день, уважаемые гости, любители русского языка и русского слова!</a:t>
            </a:r>
          </a:p>
          <a:p>
            <a:pPr marL="0" indent="0" algn="just">
              <a:buNone/>
            </a:pPr>
            <a:r>
              <a:rPr lang="ru-RU" b="1" dirty="0"/>
              <a:t>Ведущий 2. </a:t>
            </a:r>
            <a:r>
              <a:rPr lang="ru-RU" dirty="0" smtClean="0"/>
              <a:t>Мы </a:t>
            </a:r>
            <a:r>
              <a:rPr lang="ru-RU" dirty="0"/>
              <a:t>собрались сегодня, чтобы провести лингвистическую </a:t>
            </a:r>
            <a:r>
              <a:rPr lang="ru-RU" dirty="0" err="1"/>
              <a:t>квест</a:t>
            </a:r>
            <a:r>
              <a:rPr lang="ru-RU" dirty="0"/>
              <a:t>-игру «Вначале было слово…» в честь празднования дня русского языка.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Ведущий </a:t>
            </a:r>
            <a:r>
              <a:rPr lang="ru-RU" b="1" dirty="0"/>
              <a:t>1</a:t>
            </a:r>
            <a:r>
              <a:rPr lang="ru-RU" dirty="0"/>
              <a:t>.  День русского языка, как и дни других официальных языков Организации Объединенных Наций, появился в международном календаре в 2010 году.</a:t>
            </a:r>
          </a:p>
          <a:p>
            <a:pPr marL="0" indent="0" algn="just">
              <a:buNone/>
            </a:pPr>
            <a:r>
              <a:rPr lang="ru-RU" b="1" dirty="0"/>
              <a:t>Ведущий 2</a:t>
            </a:r>
            <a:r>
              <a:rPr lang="ru-RU" dirty="0"/>
              <a:t>. Для празднования Дня русского языка была установлена дата 6 июня. Это день рождения Александра Пушкина, великого писателя, поэта, драматурга. Кроме того, Пушкин считается создателем современного литературного русского языка.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0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Разминка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454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Ведущий </a:t>
            </a:r>
            <a:r>
              <a:rPr lang="ru-RU" b="1" dirty="0"/>
              <a:t>1</a:t>
            </a:r>
            <a:r>
              <a:rPr lang="ru-RU" dirty="0"/>
              <a:t>. </a:t>
            </a:r>
            <a:r>
              <a:rPr lang="ru-RU" dirty="0" smtClean="0"/>
              <a:t>Мы </a:t>
            </a:r>
            <a:r>
              <a:rPr lang="ru-RU" dirty="0"/>
              <a:t>начинаем! Всем участникам игры предстоит нелёгкая задача, ведь необходимо напрячь своё воображение, чтобы стать победителем. Одержит победу тот, кто наберёт больше всех баллов, двигаясь по лингвистическому маршруту.</a:t>
            </a:r>
          </a:p>
          <a:p>
            <a:pPr marL="0" indent="0" algn="just">
              <a:buNone/>
            </a:pPr>
            <a:r>
              <a:rPr lang="ru-RU" b="1" dirty="0" smtClean="0"/>
              <a:t>Ведущий </a:t>
            </a:r>
            <a:r>
              <a:rPr lang="ru-RU" b="1" dirty="0"/>
              <a:t>2</a:t>
            </a:r>
            <a:r>
              <a:rPr lang="ru-RU" dirty="0"/>
              <a:t>. Ребята, а без чего невозможно овладение русским языком?</a:t>
            </a:r>
          </a:p>
          <a:p>
            <a:pPr marL="0" indent="0" algn="just">
              <a:buNone/>
            </a:pPr>
            <a:r>
              <a:rPr lang="ru-RU" b="1" dirty="0"/>
              <a:t>Ведущий 1</a:t>
            </a:r>
            <a:r>
              <a:rPr lang="ru-RU" dirty="0"/>
              <a:t>. Для того чтобы ответить на этот вопрос, вам необходимо отгадать загадку:</a:t>
            </a:r>
          </a:p>
          <a:p>
            <a:pPr marL="0" indent="0" algn="ctr">
              <a:buNone/>
            </a:pPr>
            <a:r>
              <a:rPr lang="ru-RU" sz="2500" dirty="0" smtClean="0"/>
              <a:t>Крыльев </a:t>
            </a:r>
            <a:r>
              <a:rPr lang="ru-RU" sz="2500" dirty="0"/>
              <a:t>нет, </a:t>
            </a:r>
          </a:p>
          <a:p>
            <a:pPr marL="0" indent="0" algn="ctr">
              <a:buNone/>
            </a:pPr>
            <a:r>
              <a:rPr lang="ru-RU" sz="2500" dirty="0"/>
              <a:t>А быстро летаю, </a:t>
            </a:r>
          </a:p>
          <a:p>
            <a:pPr marL="0" indent="0" algn="ctr">
              <a:buNone/>
            </a:pPr>
            <a:r>
              <a:rPr lang="ru-RU" sz="2500" dirty="0"/>
              <a:t>Сам меня выпустишь — </a:t>
            </a:r>
          </a:p>
          <a:p>
            <a:pPr marL="0" indent="0" algn="ctr">
              <a:buNone/>
            </a:pPr>
            <a:r>
              <a:rPr lang="ru-RU" sz="2500" dirty="0"/>
              <a:t>Да потом не изловишь</a:t>
            </a:r>
            <a:r>
              <a:rPr lang="ru-RU" sz="2500" dirty="0" smtClean="0"/>
              <a:t>.</a:t>
            </a:r>
            <a:endParaRPr lang="ru-RU" dirty="0"/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b="1" dirty="0"/>
              <a:t>Ведущий 2.</a:t>
            </a:r>
            <a:r>
              <a:rPr lang="ru-RU" dirty="0"/>
              <a:t> Верно!  Это слово. Слово-первооснова языка. Усваивая слова, ученик овладевает понятиями, свойственными данному языку. </a:t>
            </a:r>
          </a:p>
          <a:p>
            <a:pPr marL="0" indent="0" algn="just">
              <a:buNone/>
            </a:pPr>
            <a:r>
              <a:rPr lang="ru-RU" b="1" dirty="0"/>
              <a:t>Ведущий 1.</a:t>
            </a:r>
            <a:r>
              <a:rPr lang="ru-RU" dirty="0"/>
              <a:t> А это, в свою очередь, является основой развития мышления и речевой деятельности на изучаемом языке. </a:t>
            </a:r>
          </a:p>
        </p:txBody>
      </p:sp>
    </p:spTree>
    <p:extLst>
      <p:ext uri="{BB962C8B-B14F-4D97-AF65-F5344CB8AC3E}">
        <p14:creationId xmlns:p14="http://schemas.microsoft.com/office/powerpoint/2010/main" xmlns="" val="8953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u="sng" dirty="0" smtClean="0"/>
              <a:t>1 станция</a:t>
            </a:r>
            <a:r>
              <a:rPr lang="ru-RU" sz="3500" dirty="0" smtClean="0"/>
              <a:t>  </a:t>
            </a:r>
            <a:r>
              <a:rPr lang="ru-RU" sz="3500" dirty="0"/>
              <a:t>"Этимологическое лото"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Ведущий 2.</a:t>
            </a:r>
            <a:r>
              <a:rPr lang="ru-RU" dirty="0" smtClean="0"/>
              <a:t>Вы </a:t>
            </a:r>
            <a:r>
              <a:rPr lang="ru-RU" dirty="0"/>
              <a:t>отправляетесь </a:t>
            </a:r>
            <a:r>
              <a:rPr lang="ru-RU" dirty="0" smtClean="0"/>
              <a:t>на </a:t>
            </a:r>
            <a:r>
              <a:rPr lang="ru-RU" b="1" dirty="0"/>
              <a:t>станцию </a:t>
            </a:r>
            <a:r>
              <a:rPr lang="ru-RU" sz="2600" b="1" dirty="0" smtClean="0"/>
              <a:t>№</a:t>
            </a:r>
            <a:r>
              <a:rPr lang="ru-RU" b="1" dirty="0" smtClean="0"/>
              <a:t>1</a:t>
            </a:r>
            <a:r>
              <a:rPr lang="ru-RU" dirty="0" smtClean="0"/>
              <a:t>. Каждая </a:t>
            </a:r>
            <a:r>
              <a:rPr lang="ru-RU" dirty="0"/>
              <a:t>команда получает два набора карточек. Синие карточки со словами, которые требуют проверки (проверяемая буква пропущена). Красные карточки со словами, которые могут служить проверочными. Ваша задача  - совместить пары. У каждой команды есть лингвистические словари. </a:t>
            </a:r>
          </a:p>
          <a:p>
            <a:pPr marL="0" indent="0" algn="just">
              <a:buNone/>
            </a:pPr>
            <a:r>
              <a:rPr lang="ru-RU" sz="2900" b="1" i="1" dirty="0"/>
              <a:t>За каждую правильную пару даётся 1 балл (всего за задние можно получить 14 баллов)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2"/>
                </a:solidFill>
              </a:rPr>
              <a:t>Синие</a:t>
            </a:r>
            <a:r>
              <a:rPr lang="ru-RU" sz="2600" dirty="0" smtClean="0"/>
              <a:t>: </a:t>
            </a:r>
            <a:r>
              <a:rPr lang="ru-RU" sz="2600" i="1" dirty="0" smtClean="0"/>
              <a:t>р…бота, </a:t>
            </a:r>
            <a:r>
              <a:rPr lang="ru-RU" sz="2600" i="1" dirty="0" err="1" smtClean="0"/>
              <a:t>св</a:t>
            </a:r>
            <a:r>
              <a:rPr lang="ru-RU" sz="2600" i="1" dirty="0" smtClean="0"/>
              <a:t>…бода, с…</a:t>
            </a:r>
            <a:r>
              <a:rPr lang="ru-RU" sz="2600" i="1" dirty="0" err="1" smtClean="0"/>
              <a:t>годня</a:t>
            </a:r>
            <a:r>
              <a:rPr lang="ru-RU" sz="2600" i="1" dirty="0" smtClean="0"/>
              <a:t>, с…</a:t>
            </a:r>
            <a:r>
              <a:rPr lang="ru-RU" sz="2600" i="1" dirty="0" err="1" smtClean="0"/>
              <a:t>йчас</a:t>
            </a:r>
            <a:r>
              <a:rPr lang="ru-RU" sz="2600" i="1" dirty="0" smtClean="0"/>
              <a:t>, с…редина, с…</a:t>
            </a:r>
            <a:r>
              <a:rPr lang="ru-RU" sz="2600" i="1" dirty="0" err="1" smtClean="0"/>
              <a:t>ница</a:t>
            </a:r>
            <a:r>
              <a:rPr lang="ru-RU" sz="2600" i="1" dirty="0" smtClean="0"/>
              <a:t>, сов…</a:t>
            </a:r>
            <a:r>
              <a:rPr lang="ru-RU" sz="2600" i="1" dirty="0" err="1" smtClean="0"/>
              <a:t>ршенный</a:t>
            </a:r>
            <a:r>
              <a:rPr lang="ru-RU" sz="2600" i="1" dirty="0" smtClean="0"/>
              <a:t>, </a:t>
            </a:r>
            <a:r>
              <a:rPr lang="ru-RU" sz="2600" i="1" dirty="0" err="1" smtClean="0"/>
              <a:t>ск</a:t>
            </a:r>
            <a:r>
              <a:rPr lang="ru-RU" sz="2600" i="1" dirty="0" smtClean="0"/>
              <a:t>…</a:t>
            </a:r>
            <a:r>
              <a:rPr lang="ru-RU" sz="2600" i="1" dirty="0" err="1" smtClean="0"/>
              <a:t>таться</a:t>
            </a:r>
            <a:r>
              <a:rPr lang="ru-RU" sz="2600" i="1" dirty="0" smtClean="0"/>
              <a:t>, </a:t>
            </a:r>
            <a:r>
              <a:rPr lang="ru-RU" sz="2600" i="1" dirty="0" err="1" smtClean="0"/>
              <a:t>стр</a:t>
            </a:r>
            <a:r>
              <a:rPr lang="ru-RU" sz="2600" i="1" dirty="0" smtClean="0"/>
              <a:t>…</a:t>
            </a:r>
            <a:r>
              <a:rPr lang="ru-RU" sz="2600" i="1" dirty="0" err="1" smtClean="0"/>
              <a:t>миться</a:t>
            </a:r>
            <a:r>
              <a:rPr lang="ru-RU" sz="2600" i="1" dirty="0" smtClean="0"/>
              <a:t>, </a:t>
            </a:r>
            <a:r>
              <a:rPr lang="ru-RU" sz="2600" i="1" dirty="0" err="1" smtClean="0"/>
              <a:t>соз</a:t>
            </a:r>
            <a:r>
              <a:rPr lang="ru-RU" sz="2600" i="1" dirty="0" smtClean="0"/>
              <a:t>…</a:t>
            </a:r>
            <a:r>
              <a:rPr lang="ru-RU" sz="2600" i="1" dirty="0" err="1" smtClean="0"/>
              <a:t>рцать</a:t>
            </a:r>
            <a:r>
              <a:rPr lang="ru-RU" sz="2600" i="1" dirty="0" smtClean="0"/>
              <a:t>, сов…</a:t>
            </a:r>
            <a:r>
              <a:rPr lang="ru-RU" sz="2600" i="1" dirty="0" err="1" smtClean="0"/>
              <a:t>сть</a:t>
            </a:r>
            <a:r>
              <a:rPr lang="ru-RU" sz="2600" i="1" dirty="0" smtClean="0"/>
              <a:t>, </a:t>
            </a:r>
            <a:r>
              <a:rPr lang="ru-RU" sz="2600" i="1" dirty="0" err="1" smtClean="0"/>
              <a:t>сп</a:t>
            </a:r>
            <a:r>
              <a:rPr lang="ru-RU" sz="2600" i="1" dirty="0" smtClean="0"/>
              <a:t>…</a:t>
            </a:r>
            <a:r>
              <a:rPr lang="ru-RU" sz="2600" i="1" dirty="0" err="1" smtClean="0"/>
              <a:t>сибо</a:t>
            </a:r>
            <a:r>
              <a:rPr lang="ru-RU" sz="2600" i="1" dirty="0" smtClean="0"/>
              <a:t>, </a:t>
            </a:r>
            <a:r>
              <a:rPr lang="ru-RU" sz="2600" i="1" dirty="0" err="1" smtClean="0"/>
              <a:t>сп</a:t>
            </a:r>
            <a:r>
              <a:rPr lang="ru-RU" sz="2600" i="1" dirty="0" smtClean="0"/>
              <a:t>…</a:t>
            </a:r>
            <a:r>
              <a:rPr lang="ru-RU" sz="2600" i="1" dirty="0" err="1" smtClean="0"/>
              <a:t>ктакль</a:t>
            </a:r>
            <a:r>
              <a:rPr lang="ru-RU" sz="2600" i="1" dirty="0" smtClean="0"/>
              <a:t>, </a:t>
            </a:r>
            <a:r>
              <a:rPr lang="ru-RU" sz="2600" i="1" dirty="0" err="1" smtClean="0"/>
              <a:t>ст</a:t>
            </a:r>
            <a:r>
              <a:rPr lang="ru-RU" sz="2600" i="1" dirty="0" smtClean="0"/>
              <a:t>…</a:t>
            </a:r>
            <a:r>
              <a:rPr lang="ru-RU" sz="2600" i="1" dirty="0" err="1" smtClean="0"/>
              <a:t>раться</a:t>
            </a:r>
            <a:r>
              <a:rPr lang="ru-RU" sz="2600" dirty="0" smtClean="0"/>
              <a:t>.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>
                <a:solidFill>
                  <a:srgbClr val="FF0000"/>
                </a:solidFill>
              </a:rPr>
              <a:t>Красные</a:t>
            </a:r>
            <a:r>
              <a:rPr lang="ru-RU" sz="2600" dirty="0"/>
              <a:t>: </a:t>
            </a:r>
            <a:r>
              <a:rPr lang="ru-RU" sz="2600" i="1" dirty="0" smtClean="0"/>
              <a:t>скит, </a:t>
            </a:r>
            <a:r>
              <a:rPr lang="ru-RU" sz="2600" i="1" dirty="0"/>
              <a:t>скинуться, стремя, зеркало, совет, спас, проспект, старый, статный, раб, свой, вольный, сего дня, сей час, сердце, сердится, синий, верхний.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642194"/>
          </a:xfrm>
        </p:spPr>
        <p:txBody>
          <a:bodyPr/>
          <a:lstStyle/>
          <a:p>
            <a:r>
              <a:rPr lang="ru-RU" u="sng" dirty="0"/>
              <a:t>2 станция</a:t>
            </a:r>
            <a:r>
              <a:rPr lang="ru-RU" dirty="0"/>
              <a:t> «Скажи иначе»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2535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2500" b="1" dirty="0" smtClean="0"/>
          </a:p>
          <a:p>
            <a:pPr marL="0" indent="0" algn="just">
              <a:buNone/>
            </a:pPr>
            <a:r>
              <a:rPr lang="ru-RU" sz="2500" b="1" dirty="0" smtClean="0"/>
              <a:t>Ведущий </a:t>
            </a:r>
            <a:r>
              <a:rPr lang="ru-RU" sz="2500" b="1" dirty="0"/>
              <a:t>1. </a:t>
            </a:r>
            <a:endParaRPr lang="ru-RU" sz="2500" b="1" dirty="0" smtClean="0"/>
          </a:p>
          <a:p>
            <a:pPr marL="0" indent="0" algn="just">
              <a:buNone/>
            </a:pPr>
            <a:r>
              <a:rPr lang="ru-RU" sz="2500" b="1" dirty="0" smtClean="0"/>
              <a:t>Вы прибыли на станцию </a:t>
            </a:r>
            <a:r>
              <a:rPr lang="ru-RU" sz="1600" b="1" dirty="0" smtClean="0"/>
              <a:t>№</a:t>
            </a:r>
            <a:r>
              <a:rPr lang="ru-RU" sz="2500" b="1" dirty="0" smtClean="0"/>
              <a:t> 2. </a:t>
            </a:r>
            <a:r>
              <a:rPr lang="ru-RU" sz="2500" dirty="0" smtClean="0"/>
              <a:t>Владимир </a:t>
            </a:r>
            <a:r>
              <a:rPr lang="ru-RU" sz="2500" dirty="0"/>
              <a:t>Иванович Даль (1801-1872) предлагал заменять в речи иноязычные слова русскими словами-соответствиями. Замените иноязычные слова русскими синонимами: </a:t>
            </a:r>
            <a:r>
              <a:rPr lang="ru-RU" sz="2500" i="1" dirty="0"/>
              <a:t>агрессор, аморфный, генеральный, иллюзия, вердикт, дефект, импорт, фрагмент, сервиз, индивидуальный, коллективный, имидж, метаморфоза</a:t>
            </a:r>
            <a:r>
              <a:rPr lang="ru-RU" sz="2500" i="1" dirty="0" smtClean="0"/>
              <a:t>.</a:t>
            </a:r>
          </a:p>
          <a:p>
            <a:pPr marL="0" indent="0" algn="just">
              <a:buNone/>
            </a:pPr>
            <a:r>
              <a:rPr lang="ru-RU" sz="2500" i="1" u="sng" dirty="0" smtClean="0"/>
              <a:t>За </a:t>
            </a:r>
            <a:r>
              <a:rPr lang="ru-RU" sz="2500" i="1" u="sng" dirty="0"/>
              <a:t>одно слово вы получаете 1 балл, общее кол-во баллов за задание – </a:t>
            </a:r>
            <a:r>
              <a:rPr lang="ru-RU" sz="2500" i="1" u="sng" dirty="0" smtClean="0"/>
              <a:t>13.</a:t>
            </a:r>
            <a:endParaRPr lang="ru-RU" sz="2500" i="1" u="sng" dirty="0"/>
          </a:p>
        </p:txBody>
      </p:sp>
    </p:spTree>
    <p:extLst>
      <p:ext uri="{BB962C8B-B14F-4D97-AF65-F5344CB8AC3E}">
        <p14:creationId xmlns:p14="http://schemas.microsoft.com/office/powerpoint/2010/main" xmlns="" val="17180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900" u="sng" dirty="0"/>
              <a:t>3 станция </a:t>
            </a:r>
            <a:r>
              <a:rPr lang="ru-RU" sz="3900" dirty="0" smtClean="0"/>
              <a:t/>
            </a:r>
            <a:br>
              <a:rPr lang="ru-RU" sz="3900" dirty="0" smtClean="0"/>
            </a:br>
            <a:r>
              <a:rPr lang="ru-RU" sz="3900" dirty="0" smtClean="0"/>
              <a:t>«</a:t>
            </a:r>
            <a:r>
              <a:rPr lang="ru-RU" sz="3900" dirty="0"/>
              <a:t>Загадочная страна Фразеология»</a:t>
            </a:r>
            <a:r>
              <a:rPr lang="ru-RU" dirty="0"/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Остановка на </a:t>
            </a:r>
            <a:r>
              <a:rPr lang="ru-RU" sz="2200" dirty="0"/>
              <a:t>станции №3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r>
              <a:rPr lang="ru-RU" sz="2200" b="1" dirty="0"/>
              <a:t>Ведущий </a:t>
            </a:r>
            <a:r>
              <a:rPr lang="ru-RU" sz="2200" b="1" dirty="0" smtClean="0"/>
              <a:t>1</a:t>
            </a:r>
            <a:r>
              <a:rPr lang="ru-RU" sz="2200" dirty="0" smtClean="0"/>
              <a:t>. Фразеологизмы</a:t>
            </a:r>
            <a:r>
              <a:rPr lang="ru-RU" sz="2200" dirty="0"/>
              <a:t>, крылатые слова и выражения – это образные, меткие, устойчивые выражения, изречения, обороты речи, вошедшие в общее употребление. Их называют крылатыми, потому что они быстро перелетают из уст в уста. Смысл таких выражений порой бывает непросто разгадать, ведь он не складывается из значений входящих в них слов.</a:t>
            </a:r>
          </a:p>
          <a:p>
            <a:pPr marL="0" indent="0" algn="just">
              <a:buNone/>
            </a:pPr>
            <a:r>
              <a:rPr lang="ru-RU" sz="2200" b="1" dirty="0"/>
              <a:t>Ведущий </a:t>
            </a:r>
            <a:r>
              <a:rPr lang="ru-RU" sz="2200" b="1" dirty="0" smtClean="0"/>
              <a:t>2</a:t>
            </a:r>
            <a:r>
              <a:rPr lang="ru-RU" sz="2200" dirty="0"/>
              <a:t>.</a:t>
            </a:r>
            <a:r>
              <a:rPr lang="ru-RU" sz="2200" dirty="0" smtClean="0"/>
              <a:t>Фразеологические </a:t>
            </a:r>
            <a:r>
              <a:rPr lang="ru-RU" sz="2200" dirty="0"/>
              <a:t>обороты украшают нашу речь, делают её выразительной, образной. Чем богаче словарный запас, тем интереснее, ярче выражает человек свои мысли.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0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80728"/>
            <a:ext cx="6635080" cy="43691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В  картинках спрятаны фразеологизмы. Ваша задача состоит в том, чтобы их найти </a:t>
            </a:r>
            <a:br>
              <a:rPr lang="ru-RU" sz="2200" dirty="0"/>
            </a:br>
            <a:r>
              <a:rPr lang="ru-RU" sz="2200" dirty="0"/>
              <a:t>(по 1 баллу за верный </a:t>
            </a:r>
            <a:r>
              <a:rPr lang="ru-RU" sz="2200" dirty="0" smtClean="0"/>
              <a:t>ответ, общее кол-во баллов 8)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7931223" cy="52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089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945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Историческая справка</vt:lpstr>
      <vt:lpstr>Разминка </vt:lpstr>
      <vt:lpstr>1 станция  "Этимологическое лото"</vt:lpstr>
      <vt:lpstr>2 станция «Скажи иначе» </vt:lpstr>
      <vt:lpstr>3 станция  «Загадочная страна Фразеология» </vt:lpstr>
      <vt:lpstr>В  картинках спрятаны фразеологизмы. Ваша задача состоит в том, чтобы их найти  (по 1 баллу за верный ответ, общее кол-во баллов 8) </vt:lpstr>
      <vt:lpstr>4 станция «Родственники» Подождите! Не спешите продолжать путешествие!  Вам необходимо выписать в маршрутные листы только те слова, которые являются однокоренными:</vt:lpstr>
      <vt:lpstr>5 станция «Вырасти дерево»</vt:lpstr>
      <vt:lpstr>6 станция «Счастливый случай»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16</cp:revision>
  <dcterms:created xsi:type="dcterms:W3CDTF">2013-08-20T22:02:58Z</dcterms:created>
  <dcterms:modified xsi:type="dcterms:W3CDTF">2021-11-29T17:13:15Z</dcterms:modified>
</cp:coreProperties>
</file>