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21"/>
  </p:notesMasterIdLst>
  <p:sldIdLst>
    <p:sldId id="256" r:id="rId2"/>
    <p:sldId id="294" r:id="rId3"/>
    <p:sldId id="257" r:id="rId4"/>
    <p:sldId id="299" r:id="rId5"/>
    <p:sldId id="316" r:id="rId6"/>
    <p:sldId id="318" r:id="rId7"/>
    <p:sldId id="303" r:id="rId8"/>
    <p:sldId id="313" r:id="rId9"/>
    <p:sldId id="319" r:id="rId10"/>
    <p:sldId id="317" r:id="rId11"/>
    <p:sldId id="320" r:id="rId12"/>
    <p:sldId id="321" r:id="rId13"/>
    <p:sldId id="322" r:id="rId14"/>
    <p:sldId id="323" r:id="rId15"/>
    <p:sldId id="324" r:id="rId16"/>
    <p:sldId id="326" r:id="rId17"/>
    <p:sldId id="327" r:id="rId18"/>
    <p:sldId id="283" r:id="rId19"/>
    <p:sldId id="328" r:id="rId20"/>
  </p:sldIdLst>
  <p:sldSz cx="18288000" cy="10287000"/>
  <p:notesSz cx="6858000" cy="9144000"/>
  <p:embeddedFontLst>
    <p:embeddedFont>
      <p:font typeface="Calibri" pitchFamily="34" charset="0"/>
      <p:regular r:id="rId22"/>
      <p:bold r:id="rId23"/>
      <p:italic r:id="rId24"/>
      <p:boldItalic r:id="rId25"/>
    </p:embeddedFont>
    <p:embeddedFont>
      <p:font typeface="Microsoft Himalaya" pitchFamily="2"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0147" autoAdjust="0"/>
    <p:restoredTop sz="94622" autoAdjust="0"/>
  </p:normalViewPr>
  <p:slideViewPr>
    <p:cSldViewPr>
      <p:cViewPr>
        <p:scale>
          <a:sx n="42" d="100"/>
          <a:sy n="42" d="100"/>
        </p:scale>
        <p:origin x="-708"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3200" dirty="0"/>
              <a:t>как вы относитесь к молодежному сленгу</a:t>
            </a:r>
            <a:r>
              <a:rPr lang="ru-RU" dirty="0"/>
              <a:t>?</a:t>
            </a:r>
          </a:p>
        </c:rich>
      </c:tx>
      <c:layout/>
      <c:overlay val="0"/>
    </c:title>
    <c:autoTitleDeleted val="0"/>
    <c:plotArea>
      <c:layout/>
      <c:pieChart>
        <c:varyColors val="1"/>
        <c:ser>
          <c:idx val="0"/>
          <c:order val="0"/>
          <c:tx>
            <c:strRef>
              <c:f>Лист1!$B$1</c:f>
              <c:strCache>
                <c:ptCount val="1"/>
                <c:pt idx="0">
                  <c:v>как вы относитесь к молодежному сленгу?</c:v>
                </c:pt>
              </c:strCache>
            </c:strRef>
          </c:tx>
          <c:cat>
            <c:strRef>
              <c:f>Лист1!$A$2:$A$5</c:f>
              <c:strCache>
                <c:ptCount val="4"/>
                <c:pt idx="0">
                  <c:v>крайне отрицательно</c:v>
                </c:pt>
                <c:pt idx="1">
                  <c:v>отрицательно, но мирюсь с этим</c:v>
                </c:pt>
                <c:pt idx="2">
                  <c:v>положительно,применяю в своей речи</c:v>
                </c:pt>
                <c:pt idx="3">
                  <c:v>не обращаю внимания</c:v>
                </c:pt>
              </c:strCache>
            </c:strRef>
          </c:cat>
          <c:val>
            <c:numRef>
              <c:f>Лист1!$B$2:$B$5</c:f>
              <c:numCache>
                <c:formatCode>General</c:formatCode>
                <c:ptCount val="4"/>
                <c:pt idx="0">
                  <c:v>2</c:v>
                </c:pt>
                <c:pt idx="1">
                  <c:v>2</c:v>
                </c:pt>
                <c:pt idx="2">
                  <c:v>10</c:v>
                </c:pt>
                <c:pt idx="3">
                  <c:v>6</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2356824146981624"/>
          <c:y val="0.43141389420916998"/>
          <c:w val="0.27539009186351721"/>
          <c:h val="0.41341089120616697"/>
        </c:manualLayout>
      </c:layout>
      <c:overlay val="0"/>
      <c:txPr>
        <a:bodyPr/>
        <a:lstStyle/>
        <a:p>
          <a:pPr>
            <a:defRPr sz="2400">
              <a:solidFill>
                <a:sysClr val="windowText" lastClr="000000"/>
              </a:solidFill>
            </a:defRPr>
          </a:pPr>
          <a:endParaRPr lang="ru-RU"/>
        </a:p>
      </c:txPr>
    </c:legend>
    <c:plotVisOnly val="1"/>
    <c:dispBlanksAs val="zero"/>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4000" dirty="0"/>
              <a:t>Чья речь для вас является </a:t>
            </a:r>
            <a:r>
              <a:rPr lang="ru-RU" sz="4000" dirty="0" smtClean="0"/>
              <a:t>эталоном?</a:t>
            </a:r>
            <a:r>
              <a:rPr lang="ru-RU" sz="4000" baseline="0" dirty="0" smtClean="0"/>
              <a:t> </a:t>
            </a:r>
            <a:endParaRPr lang="ru-RU" dirty="0"/>
          </a:p>
        </c:rich>
      </c:tx>
      <c:layout/>
      <c:overlay val="0"/>
    </c:title>
    <c:autoTitleDeleted val="0"/>
    <c:plotArea>
      <c:layout/>
      <c:pieChart>
        <c:varyColors val="1"/>
        <c:ser>
          <c:idx val="0"/>
          <c:order val="0"/>
          <c:tx>
            <c:strRef>
              <c:f>Лист1!$B$1</c:f>
              <c:strCache>
                <c:ptCount val="1"/>
                <c:pt idx="0">
                  <c:v>Чья речь для вас является эталоном?</c:v>
                </c:pt>
              </c:strCache>
            </c:strRef>
          </c:tx>
          <c:cat>
            <c:strRef>
              <c:f>Лист1!$A$2:$A$5</c:f>
              <c:strCache>
                <c:ptCount val="4"/>
                <c:pt idx="0">
                  <c:v>друзей</c:v>
                </c:pt>
                <c:pt idx="1">
                  <c:v>родителей </c:v>
                </c:pt>
                <c:pt idx="2">
                  <c:v>телевидения</c:v>
                </c:pt>
                <c:pt idx="3">
                  <c:v>ничья </c:v>
                </c:pt>
              </c:strCache>
            </c:strRef>
          </c:cat>
          <c:val>
            <c:numRef>
              <c:f>Лист1!$B$2:$B$5</c:f>
              <c:numCache>
                <c:formatCode>General</c:formatCode>
                <c:ptCount val="4"/>
                <c:pt idx="0">
                  <c:v>12</c:v>
                </c:pt>
                <c:pt idx="1">
                  <c:v>5</c:v>
                </c:pt>
                <c:pt idx="2">
                  <c:v>2</c:v>
                </c:pt>
                <c:pt idx="3">
                  <c:v>1</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3200"/>
          </a:pPr>
          <a:endParaRPr lang="ru-RU"/>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3600"/>
          </a:pPr>
          <a:endParaRPr lang="ru-RU"/>
        </a:p>
      </c:txPr>
    </c:title>
    <c:autoTitleDeleted val="0"/>
    <c:plotArea>
      <c:layout/>
      <c:pieChart>
        <c:varyColors val="1"/>
        <c:ser>
          <c:idx val="0"/>
          <c:order val="0"/>
          <c:tx>
            <c:strRef>
              <c:f>Лист1!$B$1</c:f>
              <c:strCache>
                <c:ptCount val="1"/>
                <c:pt idx="0">
                  <c:v>Почему вы используете сленг в своей речи?</c:v>
                </c:pt>
              </c:strCache>
            </c:strRef>
          </c:tx>
          <c:cat>
            <c:strRef>
              <c:f>Лист1!$A$2:$A$5</c:f>
              <c:strCache>
                <c:ptCount val="4"/>
                <c:pt idx="0">
                  <c:v>отход от обыденности</c:v>
                </c:pt>
                <c:pt idx="1">
                  <c:v>быть не как все</c:v>
                </c:pt>
                <c:pt idx="2">
                  <c:v>переиначить язык</c:v>
                </c:pt>
                <c:pt idx="3">
                  <c:v>быть своим в определенной группе лиц</c:v>
                </c:pt>
              </c:strCache>
            </c:strRef>
          </c:cat>
          <c:val>
            <c:numRef>
              <c:f>Лист1!$B$2:$B$5</c:f>
              <c:numCache>
                <c:formatCode>General</c:formatCode>
                <c:ptCount val="4"/>
                <c:pt idx="0">
                  <c:v>3</c:v>
                </c:pt>
                <c:pt idx="1">
                  <c:v>6</c:v>
                </c:pt>
                <c:pt idx="2">
                  <c:v>2</c:v>
                </c:pt>
                <c:pt idx="3">
                  <c:v>9</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2727449323071902"/>
          <c:y val="0.46709262904636922"/>
          <c:w val="0.27178388718359375"/>
          <c:h val="0.44629396325459331"/>
        </c:manualLayout>
      </c:layout>
      <c:overlay val="0"/>
      <c:txPr>
        <a:bodyPr/>
        <a:lstStyle/>
        <a:p>
          <a:pPr>
            <a:defRPr sz="2800" b="0">
              <a:solidFill>
                <a:schemeClr val="tx1"/>
              </a:solidFill>
            </a:defRPr>
          </a:pPr>
          <a:endParaRPr lang="ru-RU"/>
        </a:p>
      </c:txPr>
    </c:legend>
    <c:plotVisOnly val="1"/>
    <c:dispBlanksAs val="zero"/>
    <c:showDLblsOverMax val="0"/>
  </c:chart>
  <c:txPr>
    <a:bodyPr/>
    <a:lstStyle/>
    <a:p>
      <a:pPr>
        <a:defRPr b="1"/>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3200" dirty="0"/>
              <a:t>как вы относитесь к молодежному </a:t>
            </a:r>
            <a:r>
              <a:rPr lang="ru-RU" sz="3200" dirty="0" smtClean="0"/>
              <a:t>сленгу ?</a:t>
            </a:r>
            <a:r>
              <a:rPr lang="ru-RU" dirty="0" smtClean="0"/>
              <a:t>?</a:t>
            </a:r>
            <a:endParaRPr lang="ru-RU" dirty="0"/>
          </a:p>
        </c:rich>
      </c:tx>
      <c:layout/>
      <c:overlay val="0"/>
    </c:title>
    <c:autoTitleDeleted val="0"/>
    <c:plotArea>
      <c:layout/>
      <c:pieChart>
        <c:varyColors val="1"/>
        <c:ser>
          <c:idx val="0"/>
          <c:order val="0"/>
          <c:tx>
            <c:strRef>
              <c:f>Лист1!$B$1</c:f>
              <c:strCache>
                <c:ptCount val="1"/>
                <c:pt idx="0">
                  <c:v>как вы относитесь к молодежному сленгу?</c:v>
                </c:pt>
              </c:strCache>
            </c:strRef>
          </c:tx>
          <c:cat>
            <c:strRef>
              <c:f>Лист1!$A$2:$A$5</c:f>
              <c:strCache>
                <c:ptCount val="4"/>
                <c:pt idx="0">
                  <c:v>крайне отрицательно</c:v>
                </c:pt>
                <c:pt idx="1">
                  <c:v>отрицательно, но мирюсь с этим</c:v>
                </c:pt>
                <c:pt idx="2">
                  <c:v>положительно,применяю в своей речи</c:v>
                </c:pt>
                <c:pt idx="3">
                  <c:v>не обращаю внимания</c:v>
                </c:pt>
              </c:strCache>
            </c:strRef>
          </c:cat>
          <c:val>
            <c:numRef>
              <c:f>Лист1!$B$2:$B$5</c:f>
              <c:numCache>
                <c:formatCode>General</c:formatCode>
                <c:ptCount val="4"/>
                <c:pt idx="0">
                  <c:v>2</c:v>
                </c:pt>
                <c:pt idx="1">
                  <c:v>2</c:v>
                </c:pt>
                <c:pt idx="2">
                  <c:v>6</c:v>
                </c:pt>
                <c:pt idx="3">
                  <c:v>9</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8032472112860898"/>
          <c:y val="0.35357181510393476"/>
          <c:w val="0.31226788057742788"/>
          <c:h val="0.58692487464491672"/>
        </c:manualLayout>
      </c:layout>
      <c:overlay val="0"/>
      <c:txPr>
        <a:bodyPr/>
        <a:lstStyle/>
        <a:p>
          <a:pPr>
            <a:defRPr sz="2800"/>
          </a:pPr>
          <a:endParaRPr lang="ru-RU"/>
        </a:p>
      </c:txPr>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3600" dirty="0"/>
              <a:t>Чья речь для вас является </a:t>
            </a:r>
            <a:r>
              <a:rPr lang="ru-RU" sz="3600" dirty="0" smtClean="0"/>
              <a:t>эталоном</a:t>
            </a:r>
            <a:r>
              <a:rPr lang="ru-RU" sz="3200" b="1" dirty="0"/>
              <a:t>?</a:t>
            </a:r>
          </a:p>
        </c:rich>
      </c:tx>
      <c:layout/>
      <c:overlay val="0"/>
    </c:title>
    <c:autoTitleDeleted val="0"/>
    <c:plotArea>
      <c:layout/>
      <c:pieChart>
        <c:varyColors val="1"/>
        <c:ser>
          <c:idx val="0"/>
          <c:order val="0"/>
          <c:tx>
            <c:strRef>
              <c:f>Лист1!$B$1</c:f>
              <c:strCache>
                <c:ptCount val="1"/>
                <c:pt idx="0">
                  <c:v>Чья речь для вас является эталоном?</c:v>
                </c:pt>
              </c:strCache>
            </c:strRef>
          </c:tx>
          <c:cat>
            <c:strRef>
              <c:f>Лист1!$A$2:$A$5</c:f>
              <c:strCache>
                <c:ptCount val="4"/>
                <c:pt idx="0">
                  <c:v>друзей</c:v>
                </c:pt>
                <c:pt idx="1">
                  <c:v>родителей </c:v>
                </c:pt>
                <c:pt idx="2">
                  <c:v>телевидения</c:v>
                </c:pt>
                <c:pt idx="3">
                  <c:v>ничья </c:v>
                </c:pt>
              </c:strCache>
            </c:strRef>
          </c:cat>
          <c:val>
            <c:numRef>
              <c:f>Лист1!$B$2:$B$5</c:f>
              <c:numCache>
                <c:formatCode>General</c:formatCode>
                <c:ptCount val="4"/>
                <c:pt idx="0">
                  <c:v>7</c:v>
                </c:pt>
                <c:pt idx="1">
                  <c:v>5</c:v>
                </c:pt>
                <c:pt idx="2">
                  <c:v>3</c:v>
                </c:pt>
                <c:pt idx="3">
                  <c:v>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83431088786315499"/>
          <c:y val="0.31295638826396727"/>
          <c:w val="0.16568913449071879"/>
          <c:h val="0.28025543682039727"/>
        </c:manualLayout>
      </c:layout>
      <c:overlay val="0"/>
      <c:txPr>
        <a:bodyPr/>
        <a:lstStyle/>
        <a:p>
          <a:pPr>
            <a:defRPr sz="2800">
              <a:solidFill>
                <a:schemeClr val="tx1"/>
              </a:solidFill>
            </a:defRPr>
          </a:pPr>
          <a:endParaRPr lang="ru-RU"/>
        </a:p>
      </c:txPr>
    </c:legend>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228F90-C384-4A4F-BF2C-6B57639242B6}" type="datetimeFigureOut">
              <a:rPr lang="ru-RU" smtClean="0"/>
              <a:pPr/>
              <a:t>30.11.2021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4B8728-A402-4408-808B-145046199183}" type="slidenum">
              <a:rPr lang="ru-RU" smtClean="0"/>
              <a:pPr/>
              <a:t>‹#›</a:t>
            </a:fld>
            <a:endParaRPr lang="ru-RU"/>
          </a:p>
        </p:txBody>
      </p:sp>
    </p:spTree>
    <p:extLst>
      <p:ext uri="{BB962C8B-B14F-4D97-AF65-F5344CB8AC3E}">
        <p14:creationId xmlns:p14="http://schemas.microsoft.com/office/powerpoint/2010/main" val="1273508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04B8728-A402-4408-808B-145046199183}"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3195640"/>
            <a:ext cx="15544800" cy="220503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415" indent="0" algn="ctr">
              <a:buNone/>
              <a:defRPr>
                <a:solidFill>
                  <a:schemeClr val="tx1">
                    <a:tint val="75000"/>
                  </a:schemeClr>
                </a:solidFill>
              </a:defRPr>
            </a:lvl2pPr>
            <a:lvl3pPr marL="1632832" indent="0" algn="ctr">
              <a:buNone/>
              <a:defRPr>
                <a:solidFill>
                  <a:schemeClr val="tx1">
                    <a:tint val="75000"/>
                  </a:schemeClr>
                </a:solidFill>
              </a:defRPr>
            </a:lvl3pPr>
            <a:lvl4pPr marL="2449246" indent="0" algn="ctr">
              <a:buNone/>
              <a:defRPr>
                <a:solidFill>
                  <a:schemeClr val="tx1">
                    <a:tint val="75000"/>
                  </a:schemeClr>
                </a:solidFill>
              </a:defRPr>
            </a:lvl4pPr>
            <a:lvl5pPr marL="3265661" indent="0" algn="ctr">
              <a:buNone/>
              <a:defRPr>
                <a:solidFill>
                  <a:schemeClr val="tx1">
                    <a:tint val="75000"/>
                  </a:schemeClr>
                </a:solidFill>
              </a:defRPr>
            </a:lvl5pPr>
            <a:lvl6pPr marL="4082078" indent="0" algn="ctr">
              <a:buNone/>
              <a:defRPr>
                <a:solidFill>
                  <a:schemeClr val="tx1">
                    <a:tint val="75000"/>
                  </a:schemeClr>
                </a:solidFill>
              </a:defRPr>
            </a:lvl6pPr>
            <a:lvl7pPr marL="4898493" indent="0" algn="ctr">
              <a:buNone/>
              <a:defRPr>
                <a:solidFill>
                  <a:schemeClr val="tx1">
                    <a:tint val="75000"/>
                  </a:schemeClr>
                </a:solidFill>
              </a:defRPr>
            </a:lvl7pPr>
            <a:lvl8pPr marL="5714908" indent="0" algn="ctr">
              <a:buNone/>
              <a:defRPr>
                <a:solidFill>
                  <a:schemeClr val="tx1">
                    <a:tint val="75000"/>
                  </a:schemeClr>
                </a:solidFill>
              </a:defRPr>
            </a:lvl8pPr>
            <a:lvl9pPr marL="6531325"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26517600" y="619125"/>
            <a:ext cx="8229600" cy="1316593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828800" y="619125"/>
            <a:ext cx="24384000" cy="1316593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26" y="6610352"/>
            <a:ext cx="15544800" cy="2043113"/>
          </a:xfrm>
        </p:spPr>
        <p:txBody>
          <a:bodyPr anchor="t"/>
          <a:lstStyle>
            <a:lvl1pPr algn="l">
              <a:defRPr sz="7100" b="1" cap="all"/>
            </a:lvl1pPr>
          </a:lstStyle>
          <a:p>
            <a:r>
              <a:rPr lang="ru-RU" smtClean="0"/>
              <a:t>Образец заголовка</a:t>
            </a:r>
            <a:endParaRPr lang="ru-RU"/>
          </a:p>
        </p:txBody>
      </p:sp>
      <p:sp>
        <p:nvSpPr>
          <p:cNvPr id="3" name="Текст 2"/>
          <p:cNvSpPr>
            <a:spLocks noGrp="1"/>
          </p:cNvSpPr>
          <p:nvPr>
            <p:ph type="body" idx="1"/>
          </p:nvPr>
        </p:nvSpPr>
        <p:spPr>
          <a:xfrm>
            <a:off x="1444626" y="4360072"/>
            <a:ext cx="15544800" cy="2250281"/>
          </a:xfrm>
        </p:spPr>
        <p:txBody>
          <a:bodyPr anchor="b"/>
          <a:lstStyle>
            <a:lvl1pPr marL="0" indent="0">
              <a:buNone/>
              <a:defRPr sz="3600">
                <a:solidFill>
                  <a:schemeClr val="tx1">
                    <a:tint val="75000"/>
                  </a:schemeClr>
                </a:solidFill>
              </a:defRPr>
            </a:lvl1pPr>
            <a:lvl2pPr marL="816415" indent="0">
              <a:buNone/>
              <a:defRPr sz="3200">
                <a:solidFill>
                  <a:schemeClr val="tx1">
                    <a:tint val="75000"/>
                  </a:schemeClr>
                </a:solidFill>
              </a:defRPr>
            </a:lvl2pPr>
            <a:lvl3pPr marL="1632832" indent="0">
              <a:buNone/>
              <a:defRPr sz="2900">
                <a:solidFill>
                  <a:schemeClr val="tx1">
                    <a:tint val="75000"/>
                  </a:schemeClr>
                </a:solidFill>
              </a:defRPr>
            </a:lvl3pPr>
            <a:lvl4pPr marL="2449246" indent="0">
              <a:buNone/>
              <a:defRPr sz="2500">
                <a:solidFill>
                  <a:schemeClr val="tx1">
                    <a:tint val="75000"/>
                  </a:schemeClr>
                </a:solidFill>
              </a:defRPr>
            </a:lvl4pPr>
            <a:lvl5pPr marL="3265661" indent="0">
              <a:buNone/>
              <a:defRPr sz="2500">
                <a:solidFill>
                  <a:schemeClr val="tx1">
                    <a:tint val="75000"/>
                  </a:schemeClr>
                </a:solidFill>
              </a:defRPr>
            </a:lvl5pPr>
            <a:lvl6pPr marL="4082078" indent="0">
              <a:buNone/>
              <a:defRPr sz="2500">
                <a:solidFill>
                  <a:schemeClr val="tx1">
                    <a:tint val="75000"/>
                  </a:schemeClr>
                </a:solidFill>
              </a:defRPr>
            </a:lvl6pPr>
            <a:lvl7pPr marL="4898493" indent="0">
              <a:buNone/>
              <a:defRPr sz="2500">
                <a:solidFill>
                  <a:schemeClr val="tx1">
                    <a:tint val="75000"/>
                  </a:schemeClr>
                </a:solidFill>
              </a:defRPr>
            </a:lvl7pPr>
            <a:lvl8pPr marL="5714908" indent="0">
              <a:buNone/>
              <a:defRPr sz="2500">
                <a:solidFill>
                  <a:schemeClr val="tx1">
                    <a:tint val="75000"/>
                  </a:schemeClr>
                </a:solidFill>
              </a:defRPr>
            </a:lvl8pPr>
            <a:lvl9pPr marL="6531325" indent="0">
              <a:buNone/>
              <a:defRPr sz="2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828800" y="3600450"/>
            <a:ext cx="16306800" cy="10184607"/>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18440400" y="3600450"/>
            <a:ext cx="16306800" cy="10184607"/>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7"/>
            <a:ext cx="16459200" cy="17145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914400" y="2302671"/>
            <a:ext cx="8080376" cy="959643"/>
          </a:xfrm>
        </p:spPr>
        <p:txBody>
          <a:bodyPr anchor="b"/>
          <a:lstStyle>
            <a:lvl1pPr marL="0" indent="0">
              <a:buNone/>
              <a:defRPr sz="4300" b="1"/>
            </a:lvl1pPr>
            <a:lvl2pPr marL="816415" indent="0">
              <a:buNone/>
              <a:defRPr sz="3600" b="1"/>
            </a:lvl2pPr>
            <a:lvl3pPr marL="1632832" indent="0">
              <a:buNone/>
              <a:defRPr sz="3200" b="1"/>
            </a:lvl3pPr>
            <a:lvl4pPr marL="2449246" indent="0">
              <a:buNone/>
              <a:defRPr sz="2900" b="1"/>
            </a:lvl4pPr>
            <a:lvl5pPr marL="3265661" indent="0">
              <a:buNone/>
              <a:defRPr sz="2900" b="1"/>
            </a:lvl5pPr>
            <a:lvl6pPr marL="4082078" indent="0">
              <a:buNone/>
              <a:defRPr sz="2900" b="1"/>
            </a:lvl6pPr>
            <a:lvl7pPr marL="4898493" indent="0">
              <a:buNone/>
              <a:defRPr sz="2900" b="1"/>
            </a:lvl7pPr>
            <a:lvl8pPr marL="5714908" indent="0">
              <a:buNone/>
              <a:defRPr sz="2900" b="1"/>
            </a:lvl8pPr>
            <a:lvl9pPr marL="6531325" indent="0">
              <a:buNone/>
              <a:defRPr sz="2900" b="1"/>
            </a:lvl9pPr>
          </a:lstStyle>
          <a:p>
            <a:pPr lvl="0"/>
            <a:r>
              <a:rPr lang="ru-RU" smtClean="0"/>
              <a:t>Образец текста</a:t>
            </a:r>
          </a:p>
        </p:txBody>
      </p:sp>
      <p:sp>
        <p:nvSpPr>
          <p:cNvPr id="4" name="Содержимое 3"/>
          <p:cNvSpPr>
            <a:spLocks noGrp="1"/>
          </p:cNvSpPr>
          <p:nvPr>
            <p:ph sz="half" idx="2"/>
          </p:nvPr>
        </p:nvSpPr>
        <p:spPr>
          <a:xfrm>
            <a:off x="914400" y="3262312"/>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9290053" y="2302671"/>
            <a:ext cx="8083550" cy="959643"/>
          </a:xfrm>
        </p:spPr>
        <p:txBody>
          <a:bodyPr anchor="b"/>
          <a:lstStyle>
            <a:lvl1pPr marL="0" indent="0">
              <a:buNone/>
              <a:defRPr sz="4300" b="1"/>
            </a:lvl1pPr>
            <a:lvl2pPr marL="816415" indent="0">
              <a:buNone/>
              <a:defRPr sz="3600" b="1"/>
            </a:lvl2pPr>
            <a:lvl3pPr marL="1632832" indent="0">
              <a:buNone/>
              <a:defRPr sz="3200" b="1"/>
            </a:lvl3pPr>
            <a:lvl4pPr marL="2449246" indent="0">
              <a:buNone/>
              <a:defRPr sz="2900" b="1"/>
            </a:lvl4pPr>
            <a:lvl5pPr marL="3265661" indent="0">
              <a:buNone/>
              <a:defRPr sz="2900" b="1"/>
            </a:lvl5pPr>
            <a:lvl6pPr marL="4082078" indent="0">
              <a:buNone/>
              <a:defRPr sz="2900" b="1"/>
            </a:lvl6pPr>
            <a:lvl7pPr marL="4898493" indent="0">
              <a:buNone/>
              <a:defRPr sz="2900" b="1"/>
            </a:lvl7pPr>
            <a:lvl8pPr marL="5714908" indent="0">
              <a:buNone/>
              <a:defRPr sz="2900" b="1"/>
            </a:lvl8pPr>
            <a:lvl9pPr marL="6531325" indent="0">
              <a:buNone/>
              <a:defRPr sz="2900" b="1"/>
            </a:lvl9pPr>
          </a:lstStyle>
          <a:p>
            <a:pPr lvl="0"/>
            <a:r>
              <a:rPr lang="ru-RU" smtClean="0"/>
              <a:t>Образец текста</a:t>
            </a:r>
          </a:p>
        </p:txBody>
      </p:sp>
      <p:sp>
        <p:nvSpPr>
          <p:cNvPr id="6" name="Содержимое 5"/>
          <p:cNvSpPr>
            <a:spLocks noGrp="1"/>
          </p:cNvSpPr>
          <p:nvPr>
            <p:ph sz="quarter" idx="4"/>
          </p:nvPr>
        </p:nvSpPr>
        <p:spPr>
          <a:xfrm>
            <a:off x="9290053" y="3262312"/>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3" y="409575"/>
            <a:ext cx="6016626" cy="1743075"/>
          </a:xfrm>
        </p:spPr>
        <p:txBody>
          <a:bodyPr anchor="b"/>
          <a:lstStyle>
            <a:lvl1pPr algn="l">
              <a:defRPr sz="3600" b="1"/>
            </a:lvl1pPr>
          </a:lstStyle>
          <a:p>
            <a:r>
              <a:rPr lang="ru-RU" smtClean="0"/>
              <a:t>Образец заголовка</a:t>
            </a:r>
            <a:endParaRPr lang="ru-RU"/>
          </a:p>
        </p:txBody>
      </p:sp>
      <p:sp>
        <p:nvSpPr>
          <p:cNvPr id="3" name="Содержимое 2"/>
          <p:cNvSpPr>
            <a:spLocks noGrp="1"/>
          </p:cNvSpPr>
          <p:nvPr>
            <p:ph idx="1"/>
          </p:nvPr>
        </p:nvSpPr>
        <p:spPr>
          <a:xfrm>
            <a:off x="7150100" y="409577"/>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914403" y="2152652"/>
            <a:ext cx="6016626" cy="7036595"/>
          </a:xfrm>
        </p:spPr>
        <p:txBody>
          <a:bodyPr/>
          <a:lstStyle>
            <a:lvl1pPr marL="0" indent="0">
              <a:buNone/>
              <a:defRPr sz="2500"/>
            </a:lvl1pPr>
            <a:lvl2pPr marL="816415" indent="0">
              <a:buNone/>
              <a:defRPr sz="2100"/>
            </a:lvl2pPr>
            <a:lvl3pPr marL="1632832" indent="0">
              <a:buNone/>
              <a:defRPr sz="1800"/>
            </a:lvl3pPr>
            <a:lvl4pPr marL="2449246" indent="0">
              <a:buNone/>
              <a:defRPr sz="1600"/>
            </a:lvl4pPr>
            <a:lvl5pPr marL="3265661" indent="0">
              <a:buNone/>
              <a:defRPr sz="1600"/>
            </a:lvl5pPr>
            <a:lvl6pPr marL="4082078" indent="0">
              <a:buNone/>
              <a:defRPr sz="1600"/>
            </a:lvl6pPr>
            <a:lvl7pPr marL="4898493" indent="0">
              <a:buNone/>
              <a:defRPr sz="1600"/>
            </a:lvl7pPr>
            <a:lvl8pPr marL="5714908" indent="0">
              <a:buNone/>
              <a:defRPr sz="1600"/>
            </a:lvl8pPr>
            <a:lvl9pPr marL="6531325" indent="0">
              <a:buNone/>
              <a:defRPr sz="1600"/>
            </a:lvl9pPr>
          </a:lstStyle>
          <a:p>
            <a:pPr lvl="0"/>
            <a:r>
              <a:rPr lang="ru-RU" smtClean="0"/>
              <a:t>Образец текста</a:t>
            </a:r>
          </a:p>
        </p:txBody>
      </p:sp>
      <p:sp>
        <p:nvSpPr>
          <p:cNvPr id="5" name="Дата 4"/>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4576" y="7200900"/>
            <a:ext cx="10972800" cy="850107"/>
          </a:xfrm>
        </p:spPr>
        <p:txBody>
          <a:bodyPr anchor="b"/>
          <a:lstStyle>
            <a:lvl1pPr algn="l">
              <a:defRPr sz="3600" b="1"/>
            </a:lvl1pPr>
          </a:lstStyle>
          <a:p>
            <a:r>
              <a:rPr lang="ru-RU" smtClean="0"/>
              <a:t>Образец заголовка</a:t>
            </a:r>
            <a:endParaRPr lang="ru-RU"/>
          </a:p>
        </p:txBody>
      </p:sp>
      <p:sp>
        <p:nvSpPr>
          <p:cNvPr id="3" name="Рисунок 2"/>
          <p:cNvSpPr>
            <a:spLocks noGrp="1"/>
          </p:cNvSpPr>
          <p:nvPr>
            <p:ph type="pic" idx="1"/>
          </p:nvPr>
        </p:nvSpPr>
        <p:spPr>
          <a:xfrm>
            <a:off x="3584576" y="919162"/>
            <a:ext cx="10972800" cy="6172200"/>
          </a:xfrm>
        </p:spPr>
        <p:txBody>
          <a:bodyPr/>
          <a:lstStyle>
            <a:lvl1pPr marL="0" indent="0">
              <a:buNone/>
              <a:defRPr sz="5700"/>
            </a:lvl1pPr>
            <a:lvl2pPr marL="816415" indent="0">
              <a:buNone/>
              <a:defRPr sz="5000"/>
            </a:lvl2pPr>
            <a:lvl3pPr marL="1632832" indent="0">
              <a:buNone/>
              <a:defRPr sz="4300"/>
            </a:lvl3pPr>
            <a:lvl4pPr marL="2449246" indent="0">
              <a:buNone/>
              <a:defRPr sz="3600"/>
            </a:lvl4pPr>
            <a:lvl5pPr marL="3265661" indent="0">
              <a:buNone/>
              <a:defRPr sz="3600"/>
            </a:lvl5pPr>
            <a:lvl6pPr marL="4082078" indent="0">
              <a:buNone/>
              <a:defRPr sz="3600"/>
            </a:lvl6pPr>
            <a:lvl7pPr marL="4898493" indent="0">
              <a:buNone/>
              <a:defRPr sz="3600"/>
            </a:lvl7pPr>
            <a:lvl8pPr marL="5714908" indent="0">
              <a:buNone/>
              <a:defRPr sz="3600"/>
            </a:lvl8pPr>
            <a:lvl9pPr marL="6531325" indent="0">
              <a:buNone/>
              <a:defRPr sz="3600"/>
            </a:lvl9pPr>
          </a:lstStyle>
          <a:p>
            <a:endParaRPr lang="ru-RU"/>
          </a:p>
        </p:txBody>
      </p:sp>
      <p:sp>
        <p:nvSpPr>
          <p:cNvPr id="4" name="Текст 3"/>
          <p:cNvSpPr>
            <a:spLocks noGrp="1"/>
          </p:cNvSpPr>
          <p:nvPr>
            <p:ph type="body" sz="half" idx="2"/>
          </p:nvPr>
        </p:nvSpPr>
        <p:spPr>
          <a:xfrm>
            <a:off x="3584576" y="8051007"/>
            <a:ext cx="10972800" cy="1207293"/>
          </a:xfrm>
        </p:spPr>
        <p:txBody>
          <a:bodyPr/>
          <a:lstStyle>
            <a:lvl1pPr marL="0" indent="0">
              <a:buNone/>
              <a:defRPr sz="2500"/>
            </a:lvl1pPr>
            <a:lvl2pPr marL="816415" indent="0">
              <a:buNone/>
              <a:defRPr sz="2100"/>
            </a:lvl2pPr>
            <a:lvl3pPr marL="1632832" indent="0">
              <a:buNone/>
              <a:defRPr sz="1800"/>
            </a:lvl3pPr>
            <a:lvl4pPr marL="2449246" indent="0">
              <a:buNone/>
              <a:defRPr sz="1600"/>
            </a:lvl4pPr>
            <a:lvl5pPr marL="3265661" indent="0">
              <a:buNone/>
              <a:defRPr sz="1600"/>
            </a:lvl5pPr>
            <a:lvl6pPr marL="4082078" indent="0">
              <a:buNone/>
              <a:defRPr sz="1600"/>
            </a:lvl6pPr>
            <a:lvl7pPr marL="4898493" indent="0">
              <a:buNone/>
              <a:defRPr sz="1600"/>
            </a:lvl7pPr>
            <a:lvl8pPr marL="5714908" indent="0">
              <a:buNone/>
              <a:defRPr sz="1600"/>
            </a:lvl8pPr>
            <a:lvl9pPr marL="6531325" indent="0">
              <a:buNone/>
              <a:defRPr sz="1600"/>
            </a:lvl9pPr>
          </a:lstStyle>
          <a:p>
            <a:pPr lvl="0"/>
            <a:r>
              <a:rPr lang="ru-RU" smtClean="0"/>
              <a:t>Образец текста</a:t>
            </a:r>
          </a:p>
        </p:txBody>
      </p:sp>
      <p:sp>
        <p:nvSpPr>
          <p:cNvPr id="5" name="Дата 4"/>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7"/>
            <a:ext cx="16459200" cy="1714500"/>
          </a:xfrm>
          <a:prstGeom prst="rect">
            <a:avLst/>
          </a:prstGeom>
        </p:spPr>
        <p:txBody>
          <a:bodyPr vert="horz" lIns="163283" tIns="81642" rIns="163283" bIns="81642"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914400" y="2400302"/>
            <a:ext cx="16459200" cy="6788945"/>
          </a:xfrm>
          <a:prstGeom prst="rect">
            <a:avLst/>
          </a:prstGeom>
        </p:spPr>
        <p:txBody>
          <a:bodyPr vert="horz" lIns="163283" tIns="81642" rIns="163283" bIns="8164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914400" y="9534527"/>
            <a:ext cx="4267200" cy="547688"/>
          </a:xfrm>
          <a:prstGeom prst="rect">
            <a:avLst/>
          </a:prstGeom>
        </p:spPr>
        <p:txBody>
          <a:bodyPr vert="horz" lIns="163283" tIns="81642" rIns="163283" bIns="81642" rtlCol="0" anchor="ctr"/>
          <a:lstStyle>
            <a:lvl1pPr algn="l">
              <a:defRPr sz="2100">
                <a:solidFill>
                  <a:schemeClr val="tx1">
                    <a:tint val="75000"/>
                  </a:schemeClr>
                </a:solidFill>
              </a:defRPr>
            </a:lvl1pPr>
          </a:lstStyle>
          <a:p>
            <a:fld id="{1D8BD707-D9CF-40AE-B4C6-C98DA3205C09}" type="datetimeFigureOut">
              <a:rPr lang="en-US" smtClean="0"/>
              <a:pPr/>
              <a:t>11/30/2021</a:t>
            </a:fld>
            <a:endParaRPr lang="en-US"/>
          </a:p>
        </p:txBody>
      </p:sp>
      <p:sp>
        <p:nvSpPr>
          <p:cNvPr id="5" name="Нижний колонтитул 4"/>
          <p:cNvSpPr>
            <a:spLocks noGrp="1"/>
          </p:cNvSpPr>
          <p:nvPr>
            <p:ph type="ftr" sz="quarter" idx="3"/>
          </p:nvPr>
        </p:nvSpPr>
        <p:spPr>
          <a:xfrm>
            <a:off x="6248400" y="9534527"/>
            <a:ext cx="5791200" cy="547688"/>
          </a:xfrm>
          <a:prstGeom prst="rect">
            <a:avLst/>
          </a:prstGeom>
        </p:spPr>
        <p:txBody>
          <a:bodyPr vert="horz" lIns="163283" tIns="81642" rIns="163283" bIns="81642" rtlCol="0" anchor="ctr"/>
          <a:lstStyle>
            <a:lvl1pPr algn="ctr">
              <a:defRPr sz="21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13106400" y="9534527"/>
            <a:ext cx="4267200" cy="547688"/>
          </a:xfrm>
          <a:prstGeom prst="rect">
            <a:avLst/>
          </a:prstGeom>
        </p:spPr>
        <p:txBody>
          <a:bodyPr vert="horz" lIns="163283" tIns="81642" rIns="163283" bIns="81642" rtlCol="0" anchor="ctr"/>
          <a:lstStyle>
            <a:lvl1pPr algn="r">
              <a:defRPr sz="21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632832" rtl="0" eaLnBrk="1" latinLnBrk="0" hangingPunct="1">
        <a:spcBef>
          <a:spcPct val="0"/>
        </a:spcBef>
        <a:buNone/>
        <a:defRPr sz="7900" kern="1200">
          <a:solidFill>
            <a:schemeClr val="tx1"/>
          </a:solidFill>
          <a:latin typeface="+mj-lt"/>
          <a:ea typeface="+mj-ea"/>
          <a:cs typeface="+mj-cs"/>
        </a:defRPr>
      </a:lvl1pPr>
    </p:titleStyle>
    <p:bodyStyle>
      <a:lvl1pPr marL="612313" indent="-612313" algn="l" defTabSz="1632832"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675" indent="-510260" algn="l" defTabSz="1632832"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1039" indent="-408207" algn="l" defTabSz="1632832"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7454"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3869"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0286"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6700"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3115"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9532"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ru-RU"/>
      </a:defPPr>
      <a:lvl1pPr marL="0" algn="l" defTabSz="1632832" rtl="0" eaLnBrk="1" latinLnBrk="0" hangingPunct="1">
        <a:defRPr sz="3200" kern="1200">
          <a:solidFill>
            <a:schemeClr val="tx1"/>
          </a:solidFill>
          <a:latin typeface="+mn-lt"/>
          <a:ea typeface="+mn-ea"/>
          <a:cs typeface="+mn-cs"/>
        </a:defRPr>
      </a:lvl1pPr>
      <a:lvl2pPr marL="816415" algn="l" defTabSz="1632832" rtl="0" eaLnBrk="1" latinLnBrk="0" hangingPunct="1">
        <a:defRPr sz="3200" kern="1200">
          <a:solidFill>
            <a:schemeClr val="tx1"/>
          </a:solidFill>
          <a:latin typeface="+mn-lt"/>
          <a:ea typeface="+mn-ea"/>
          <a:cs typeface="+mn-cs"/>
        </a:defRPr>
      </a:lvl2pPr>
      <a:lvl3pPr marL="1632832" algn="l" defTabSz="1632832" rtl="0" eaLnBrk="1" latinLnBrk="0" hangingPunct="1">
        <a:defRPr sz="3200" kern="1200">
          <a:solidFill>
            <a:schemeClr val="tx1"/>
          </a:solidFill>
          <a:latin typeface="+mn-lt"/>
          <a:ea typeface="+mn-ea"/>
          <a:cs typeface="+mn-cs"/>
        </a:defRPr>
      </a:lvl3pPr>
      <a:lvl4pPr marL="2449246" algn="l" defTabSz="1632832" rtl="0" eaLnBrk="1" latinLnBrk="0" hangingPunct="1">
        <a:defRPr sz="3200" kern="1200">
          <a:solidFill>
            <a:schemeClr val="tx1"/>
          </a:solidFill>
          <a:latin typeface="+mn-lt"/>
          <a:ea typeface="+mn-ea"/>
          <a:cs typeface="+mn-cs"/>
        </a:defRPr>
      </a:lvl4pPr>
      <a:lvl5pPr marL="3265661" algn="l" defTabSz="1632832" rtl="0" eaLnBrk="1" latinLnBrk="0" hangingPunct="1">
        <a:defRPr sz="3200" kern="1200">
          <a:solidFill>
            <a:schemeClr val="tx1"/>
          </a:solidFill>
          <a:latin typeface="+mn-lt"/>
          <a:ea typeface="+mn-ea"/>
          <a:cs typeface="+mn-cs"/>
        </a:defRPr>
      </a:lvl5pPr>
      <a:lvl6pPr marL="4082078" algn="l" defTabSz="1632832" rtl="0" eaLnBrk="1" latinLnBrk="0" hangingPunct="1">
        <a:defRPr sz="3200" kern="1200">
          <a:solidFill>
            <a:schemeClr val="tx1"/>
          </a:solidFill>
          <a:latin typeface="+mn-lt"/>
          <a:ea typeface="+mn-ea"/>
          <a:cs typeface="+mn-cs"/>
        </a:defRPr>
      </a:lvl6pPr>
      <a:lvl7pPr marL="4898493" algn="l" defTabSz="1632832" rtl="0" eaLnBrk="1" latinLnBrk="0" hangingPunct="1">
        <a:defRPr sz="3200" kern="1200">
          <a:solidFill>
            <a:schemeClr val="tx1"/>
          </a:solidFill>
          <a:latin typeface="+mn-lt"/>
          <a:ea typeface="+mn-ea"/>
          <a:cs typeface="+mn-cs"/>
        </a:defRPr>
      </a:lvl7pPr>
      <a:lvl8pPr marL="5714908" algn="l" defTabSz="1632832" rtl="0" eaLnBrk="1" latinLnBrk="0" hangingPunct="1">
        <a:defRPr sz="3200" kern="1200">
          <a:solidFill>
            <a:schemeClr val="tx1"/>
          </a:solidFill>
          <a:latin typeface="+mn-lt"/>
          <a:ea typeface="+mn-ea"/>
          <a:cs typeface="+mn-cs"/>
        </a:defRPr>
      </a:lvl8pPr>
      <a:lvl9pPr marL="6531325" algn="l" defTabSz="1632832"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9.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9.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teenslang.su/authors.html" TargetMode="External"/><Relationship Id="rId2" Type="http://schemas.openxmlformats.org/officeDocument/2006/relationships/hyperlink" Target="http://slanger.ru/" TargetMode="External"/><Relationship Id="rId1" Type="http://schemas.openxmlformats.org/officeDocument/2006/relationships/slideLayout" Target="../slideLayouts/slideLayout7.xml"/><Relationship Id="rId4" Type="http://schemas.openxmlformats.org/officeDocument/2006/relationships/hyperlink" Target="http://haru-no-yume.livejournal.com/5345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3" Type="http://schemas.openxmlformats.org/officeDocument/2006/relationships/image" Target="../media/image9.svg"/><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9.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2E3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srcRect t="26386"/>
          <a:stretch>
            <a:fillRect/>
          </a:stretch>
        </p:blipFill>
        <p:spPr>
          <a:xfrm>
            <a:off x="990484" y="539850"/>
            <a:ext cx="15621116" cy="8681878"/>
          </a:xfrm>
          <a:prstGeom prst="rect">
            <a:avLst/>
          </a:prstGeom>
        </p:spPr>
      </p:pic>
      <p:pic>
        <p:nvPicPr>
          <p:cNvPr id="4" name="Picture 4"/>
          <p:cNvPicPr>
            <a:picLocks noChangeAspect="1"/>
          </p:cNvPicPr>
          <p:nvPr/>
        </p:nvPicPr>
        <p:blipFill>
          <a:blip r:embed="rId4" cstate="print"/>
          <a:srcRect/>
          <a:stretch>
            <a:fillRect/>
          </a:stretch>
        </p:blipFill>
        <p:spPr>
          <a:xfrm rot="2434961">
            <a:off x="250204" y="6864839"/>
            <a:ext cx="1827506" cy="2768949"/>
          </a:xfrm>
          <a:prstGeom prst="rect">
            <a:avLst/>
          </a:prstGeom>
        </p:spPr>
      </p:pic>
      <p:pic>
        <p:nvPicPr>
          <p:cNvPr id="5" name="Picture 5"/>
          <p:cNvPicPr>
            <a:picLocks noChangeAspect="1"/>
          </p:cNvPicPr>
          <p:nvPr/>
        </p:nvPicPr>
        <p:blipFill>
          <a:blip r:embed="rId5" cstate="print"/>
          <a:srcRect/>
          <a:stretch>
            <a:fillRect/>
          </a:stretch>
        </p:blipFill>
        <p:spPr>
          <a:xfrm rot="20928963">
            <a:off x="15042114" y="430223"/>
            <a:ext cx="1889142" cy="2073133"/>
          </a:xfrm>
          <a:prstGeom prst="rect">
            <a:avLst/>
          </a:prstGeom>
        </p:spPr>
      </p:pic>
      <p:pic>
        <p:nvPicPr>
          <p:cNvPr id="8" name="Picture 8"/>
          <p:cNvPicPr>
            <a:picLocks noChangeAspect="1"/>
          </p:cNvPicPr>
          <p:nvPr/>
        </p:nvPicPr>
        <p:blipFill>
          <a:blip r:embed="rId6" cstate="print"/>
          <a:srcRect/>
          <a:stretch>
            <a:fillRect/>
          </a:stretch>
        </p:blipFill>
        <p:spPr>
          <a:xfrm>
            <a:off x="15697200" y="7353300"/>
            <a:ext cx="2094016" cy="2269936"/>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829800" y="7418770"/>
            <a:ext cx="4648200" cy="2435409"/>
          </a:xfrm>
          <a:prstGeom prst="rect">
            <a:avLst/>
          </a:prstGeom>
        </p:spPr>
      </p:pic>
      <p:pic>
        <p:nvPicPr>
          <p:cNvPr id="11" name="Picture 11"/>
          <p:cNvPicPr>
            <a:picLocks noChangeAspect="1"/>
          </p:cNvPicPr>
          <p:nvPr/>
        </p:nvPicPr>
        <p:blipFill>
          <a:blip r:embed="rId12" cstate="print"/>
          <a:srcRect/>
          <a:stretch>
            <a:fillRect/>
          </a:stretch>
        </p:blipFill>
        <p:spPr>
          <a:xfrm rot="19414719">
            <a:off x="-12718" y="859279"/>
            <a:ext cx="3230085" cy="1019828"/>
          </a:xfrm>
          <a:prstGeom prst="rect">
            <a:avLst/>
          </a:prstGeom>
        </p:spPr>
      </p:pic>
      <p:sp>
        <p:nvSpPr>
          <p:cNvPr id="12" name="TextBox 12"/>
          <p:cNvSpPr txBox="1"/>
          <p:nvPr/>
        </p:nvSpPr>
        <p:spPr>
          <a:xfrm>
            <a:off x="3581400" y="1409700"/>
            <a:ext cx="11506200" cy="6242735"/>
          </a:xfrm>
          <a:prstGeom prst="rect">
            <a:avLst/>
          </a:prstGeom>
        </p:spPr>
        <p:txBody>
          <a:bodyPr wrap="square" lIns="0" tIns="0" rIns="0" bIns="0" rtlCol="0" anchor="t">
            <a:spAutoFit/>
          </a:bodyPr>
          <a:lstStyle/>
          <a:p>
            <a:pPr algn="ctr">
              <a:lnSpc>
                <a:spcPts val="5768"/>
              </a:lnSpc>
            </a:pPr>
            <a:r>
              <a:rPr lang="ru-RU" sz="5400" b="1" i="1" dirty="0" smtClean="0">
                <a:solidFill>
                  <a:srgbClr val="002060"/>
                </a:solidFill>
                <a:latin typeface="Jingleberry"/>
                <a:ea typeface="Microsoft Himalaya" pitchFamily="2" charset="0"/>
                <a:cs typeface="Microsoft Himalaya" pitchFamily="2" charset="0"/>
              </a:rPr>
              <a:t>Творческий проект</a:t>
            </a:r>
          </a:p>
          <a:p>
            <a:pPr algn="ctr">
              <a:lnSpc>
                <a:spcPts val="5768"/>
              </a:lnSpc>
            </a:pPr>
            <a:endParaRPr lang="ru-RU" sz="4400" b="1" i="1" dirty="0" smtClean="0">
              <a:solidFill>
                <a:srgbClr val="002060"/>
              </a:solidFill>
              <a:latin typeface="Jingleberry"/>
              <a:ea typeface="Microsoft Himalaya" pitchFamily="2" charset="0"/>
              <a:cs typeface="Microsoft Himalaya" pitchFamily="2" charset="0"/>
            </a:endParaRPr>
          </a:p>
          <a:p>
            <a:pPr algn="ctr">
              <a:lnSpc>
                <a:spcPts val="5768"/>
              </a:lnSpc>
            </a:pPr>
            <a:endParaRPr lang="ru-RU" sz="4400" b="1" i="1" dirty="0" smtClean="0">
              <a:solidFill>
                <a:srgbClr val="002060"/>
              </a:solidFill>
              <a:latin typeface="Jingleberry"/>
              <a:ea typeface="Microsoft Himalaya" pitchFamily="2" charset="0"/>
              <a:cs typeface="Microsoft Himalaya" pitchFamily="2" charset="0"/>
            </a:endParaRPr>
          </a:p>
          <a:p>
            <a:pPr algn="ctr">
              <a:lnSpc>
                <a:spcPts val="5768"/>
              </a:lnSpc>
            </a:pPr>
            <a:r>
              <a:rPr lang="ru-RU" sz="4000" b="1" i="1" dirty="0" smtClean="0">
                <a:solidFill>
                  <a:srgbClr val="002060"/>
                </a:solidFill>
                <a:latin typeface="Jingleberry"/>
                <a:ea typeface="Microsoft Himalaya" pitchFamily="2" charset="0"/>
                <a:cs typeface="Microsoft Himalaya" pitchFamily="2" charset="0"/>
              </a:rPr>
              <a:t>Молодёжный сленг как языковое явление</a:t>
            </a:r>
          </a:p>
          <a:p>
            <a:pPr algn="ctr">
              <a:lnSpc>
                <a:spcPts val="5768"/>
              </a:lnSpc>
            </a:pPr>
            <a:endParaRPr lang="ru-RU" sz="4000" b="1" i="1" dirty="0" smtClean="0">
              <a:solidFill>
                <a:srgbClr val="002060"/>
              </a:solidFill>
              <a:latin typeface="Jingleberry"/>
              <a:ea typeface="Microsoft Himalaya" pitchFamily="2" charset="0"/>
              <a:cs typeface="Microsoft Himalaya" pitchFamily="2" charset="0"/>
            </a:endParaRPr>
          </a:p>
          <a:p>
            <a:pPr algn="ctr"/>
            <a:endParaRPr lang="ru-RU" sz="4000" b="1" i="1" dirty="0" smtClean="0">
              <a:solidFill>
                <a:srgbClr val="002060"/>
              </a:solidFill>
              <a:latin typeface="Jingleberry"/>
              <a:ea typeface="Microsoft Himalaya" pitchFamily="2" charset="0"/>
              <a:cs typeface="Microsoft Himalaya" pitchFamily="2" charset="0"/>
            </a:endParaRPr>
          </a:p>
          <a:p>
            <a:pPr algn="ctr"/>
            <a:endParaRPr lang="ru-RU" sz="4000" b="1" i="1" dirty="0" smtClean="0">
              <a:solidFill>
                <a:srgbClr val="002060"/>
              </a:solidFill>
              <a:latin typeface="Jingleberry"/>
              <a:ea typeface="Microsoft Himalaya" pitchFamily="2" charset="0"/>
              <a:cs typeface="Microsoft Himalaya" pitchFamily="2" charset="0"/>
            </a:endParaRPr>
          </a:p>
          <a:p>
            <a:pPr algn="ctr"/>
            <a:r>
              <a:rPr lang="ru-RU" sz="2800" b="1" i="1" dirty="0" smtClean="0">
                <a:solidFill>
                  <a:srgbClr val="002060"/>
                </a:solidFill>
                <a:latin typeface="Jingleberry"/>
                <a:ea typeface="Microsoft Himalaya" pitchFamily="2" charset="0"/>
                <a:cs typeface="Microsoft Himalaya" pitchFamily="2" charset="0"/>
              </a:rPr>
              <a:t>Автор : </a:t>
            </a:r>
            <a:r>
              <a:rPr lang="ru-RU" sz="2800" b="1" i="1" dirty="0" err="1" smtClean="0">
                <a:solidFill>
                  <a:srgbClr val="002060"/>
                </a:solidFill>
                <a:latin typeface="Jingleberry"/>
                <a:ea typeface="Microsoft Himalaya" pitchFamily="2" charset="0"/>
                <a:cs typeface="Microsoft Himalaya" pitchFamily="2" charset="0"/>
              </a:rPr>
              <a:t>Рахмашов</a:t>
            </a:r>
            <a:r>
              <a:rPr lang="ru-RU" sz="2800" b="1" i="1" dirty="0" smtClean="0">
                <a:solidFill>
                  <a:srgbClr val="002060"/>
                </a:solidFill>
                <a:latin typeface="Jingleberry"/>
                <a:ea typeface="Microsoft Himalaya" pitchFamily="2" charset="0"/>
                <a:cs typeface="Microsoft Himalaya" pitchFamily="2" charset="0"/>
              </a:rPr>
              <a:t> </a:t>
            </a:r>
            <a:r>
              <a:rPr lang="ru-RU" sz="2800" b="1" i="1" dirty="0" err="1" smtClean="0">
                <a:solidFill>
                  <a:srgbClr val="002060"/>
                </a:solidFill>
                <a:latin typeface="Jingleberry"/>
                <a:ea typeface="Microsoft Himalaya" pitchFamily="2" charset="0"/>
                <a:cs typeface="Microsoft Himalaya" pitchFamily="2" charset="0"/>
              </a:rPr>
              <a:t>Рахмонберди</a:t>
            </a:r>
            <a:r>
              <a:rPr lang="ru-RU" sz="2800" b="1" i="1" dirty="0" smtClean="0">
                <a:solidFill>
                  <a:srgbClr val="002060"/>
                </a:solidFill>
                <a:latin typeface="Jingleberry"/>
                <a:ea typeface="Microsoft Himalaya" pitchFamily="2" charset="0"/>
                <a:cs typeface="Microsoft Himalaya" pitchFamily="2" charset="0"/>
              </a:rPr>
              <a:t> </a:t>
            </a:r>
            <a:r>
              <a:rPr lang="ru-RU" sz="2800" b="1" i="1" dirty="0" err="1" smtClean="0">
                <a:solidFill>
                  <a:srgbClr val="002060"/>
                </a:solidFill>
                <a:latin typeface="Jingleberry"/>
                <a:ea typeface="Microsoft Himalaya" pitchFamily="2" charset="0"/>
                <a:cs typeface="Microsoft Himalaya" pitchFamily="2" charset="0"/>
              </a:rPr>
              <a:t>Равшанович</a:t>
            </a:r>
            <a:endParaRPr lang="ru-RU" sz="2800" b="1" i="1" dirty="0" smtClean="0">
              <a:solidFill>
                <a:srgbClr val="002060"/>
              </a:solidFill>
              <a:latin typeface="Jingleberry"/>
              <a:ea typeface="Microsoft Himalaya" pitchFamily="2" charset="0"/>
              <a:cs typeface="Microsoft Himalaya" pitchFamily="2" charset="0"/>
            </a:endParaRPr>
          </a:p>
          <a:p>
            <a:pPr algn="ctr"/>
            <a:r>
              <a:rPr lang="ru-RU" sz="2800" b="1" i="1" dirty="0" smtClean="0">
                <a:solidFill>
                  <a:srgbClr val="002060"/>
                </a:solidFill>
                <a:latin typeface="Jingleberry"/>
                <a:ea typeface="Microsoft Himalaya" pitchFamily="2" charset="0"/>
                <a:cs typeface="Microsoft Himalaya" pitchFamily="2" charset="0"/>
              </a:rPr>
              <a:t>Руководитель: Байханова Сайрагуль Ильясхановна </a:t>
            </a:r>
          </a:p>
          <a:p>
            <a:pPr algn="ctr"/>
            <a:r>
              <a:rPr lang="ru-RU" sz="2800" b="1" i="1" dirty="0" smtClean="0">
                <a:solidFill>
                  <a:srgbClr val="002060"/>
                </a:solidFill>
                <a:latin typeface="Jingleberry"/>
                <a:ea typeface="Microsoft Himalaya" pitchFamily="2" charset="0"/>
                <a:cs typeface="Microsoft Himalaya" pitchFamily="2" charset="0"/>
              </a:rPr>
              <a:t>МБОУ «Сеяхинская школа - интернат</a:t>
            </a:r>
            <a:endParaRPr lang="en-US" sz="2800" b="1" i="1" dirty="0">
              <a:solidFill>
                <a:srgbClr val="002060"/>
              </a:solidFill>
              <a:latin typeface="Microsoft Himalaya" pitchFamily="2" charset="0"/>
              <a:ea typeface="Microsoft Himalaya" pitchFamily="2" charset="0"/>
              <a:cs typeface="Microsoft Himalaya"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2E3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647" r="647"/>
          <a:stretch>
            <a:fillRect/>
          </a:stretch>
        </p:blipFill>
        <p:spPr>
          <a:xfrm>
            <a:off x="762000" y="543404"/>
            <a:ext cx="16840200" cy="9463905"/>
          </a:xfrm>
          <a:prstGeom prst="rect">
            <a:avLst/>
          </a:prstGeom>
        </p:spPr>
      </p:pic>
      <p:pic>
        <p:nvPicPr>
          <p:cNvPr id="8" name="Picture 8"/>
          <p:cNvPicPr>
            <a:picLocks noChangeAspect="1"/>
          </p:cNvPicPr>
          <p:nvPr/>
        </p:nvPicPr>
        <p:blipFill>
          <a:blip r:embed="rId3" cstate="print"/>
          <a:srcRect/>
          <a:stretch>
            <a:fillRect/>
          </a:stretch>
        </p:blipFill>
        <p:spPr>
          <a:xfrm rot="14071831">
            <a:off x="16087614" y="255795"/>
            <a:ext cx="1961554" cy="1865929"/>
          </a:xfrm>
          <a:prstGeom prst="rect">
            <a:avLst/>
          </a:prstGeom>
        </p:spPr>
      </p:pic>
      <p:pic>
        <p:nvPicPr>
          <p:cNvPr id="7" name="Picture 7"/>
          <p:cNvPicPr>
            <a:picLocks noChangeAspect="1"/>
          </p:cNvPicPr>
          <p:nvPr/>
        </p:nvPicPr>
        <p:blipFill>
          <a:blip r:embed="rId4" cstate="print"/>
          <a:srcRect/>
          <a:stretch>
            <a:fillRect/>
          </a:stretch>
        </p:blipFill>
        <p:spPr>
          <a:xfrm rot="18855005">
            <a:off x="522137" y="7963667"/>
            <a:ext cx="1600200" cy="2105526"/>
          </a:xfrm>
          <a:prstGeom prst="rect">
            <a:avLst/>
          </a:prstGeom>
        </p:spPr>
      </p:pic>
      <p:pic>
        <p:nvPicPr>
          <p:cNvPr id="9" name="Picture 9"/>
          <p:cNvPicPr>
            <a:picLocks noChangeAspect="1"/>
          </p:cNvPicPr>
          <p:nvPr/>
        </p:nvPicPr>
        <p:blipFill>
          <a:blip r:embed="rId5" cstate="print"/>
          <a:srcRect/>
          <a:stretch>
            <a:fillRect/>
          </a:stretch>
        </p:blipFill>
        <p:spPr>
          <a:xfrm rot="3558805">
            <a:off x="16140567" y="7381995"/>
            <a:ext cx="1543795" cy="2282876"/>
          </a:xfrm>
          <a:prstGeom prst="rect">
            <a:avLst/>
          </a:prstGeom>
        </p:spPr>
      </p:pic>
      <p:pic>
        <p:nvPicPr>
          <p:cNvPr id="12" name="Picture 5"/>
          <p:cNvPicPr>
            <a:picLocks noChangeAspect="1"/>
          </p:cNvPicPr>
          <p:nvPr/>
        </p:nvPicPr>
        <p:blipFill>
          <a:blip r:embed="rId6" cstate="print"/>
          <a:srcRect/>
          <a:stretch>
            <a:fillRect/>
          </a:stretch>
        </p:blipFill>
        <p:spPr>
          <a:xfrm rot="567749">
            <a:off x="661996" y="686730"/>
            <a:ext cx="1541855" cy="1692022"/>
          </a:xfrm>
          <a:prstGeom prst="rect">
            <a:avLst/>
          </a:prstGeom>
        </p:spPr>
      </p:pic>
      <p:sp>
        <p:nvSpPr>
          <p:cNvPr id="10" name="Прямоугольник 9"/>
          <p:cNvSpPr/>
          <p:nvPr/>
        </p:nvSpPr>
        <p:spPr>
          <a:xfrm>
            <a:off x="2590800" y="1104900"/>
            <a:ext cx="12856890" cy="674030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lvl="0"/>
            <a:r>
              <a:rPr lang="ru-RU" sz="3600" dirty="0" smtClean="0">
                <a:latin typeface="Times New Roman" pitchFamily="18" charset="0"/>
                <a:cs typeface="Times New Roman" pitchFamily="18" charset="0"/>
              </a:rPr>
              <a:t>3. Почему вы используете сленг в своей речи?</a:t>
            </a:r>
          </a:p>
          <a:p>
            <a:r>
              <a:rPr lang="ru-RU" sz="3600" dirty="0" smtClean="0">
                <a:latin typeface="Times New Roman" pitchFamily="18" charset="0"/>
                <a:cs typeface="Times New Roman" pitchFamily="18" charset="0"/>
              </a:rPr>
              <a:t>А. отход от обыденности</a:t>
            </a:r>
          </a:p>
          <a:p>
            <a:r>
              <a:rPr lang="ru-RU" sz="3600" dirty="0" smtClean="0">
                <a:latin typeface="Times New Roman" pitchFamily="18" charset="0"/>
                <a:cs typeface="Times New Roman" pitchFamily="18" charset="0"/>
              </a:rPr>
              <a:t>Б. быть не как все</a:t>
            </a:r>
          </a:p>
          <a:p>
            <a:r>
              <a:rPr lang="ru-RU" sz="3600" dirty="0" smtClean="0">
                <a:latin typeface="Times New Roman" pitchFamily="18" charset="0"/>
                <a:cs typeface="Times New Roman" pitchFamily="18" charset="0"/>
              </a:rPr>
              <a:t>В. переиначить язык</a:t>
            </a:r>
          </a:p>
          <a:p>
            <a:r>
              <a:rPr lang="ru-RU" sz="3600" dirty="0" smtClean="0">
                <a:latin typeface="Times New Roman" pitchFamily="18" charset="0"/>
                <a:cs typeface="Times New Roman" pitchFamily="18" charset="0"/>
              </a:rPr>
              <a:t>Г. быть своим в определенной группе лиц</a:t>
            </a:r>
          </a:p>
          <a:p>
            <a:r>
              <a:rPr lang="ru-RU" sz="3600" dirty="0" smtClean="0">
                <a:latin typeface="Times New Roman" pitchFamily="18" charset="0"/>
                <a:cs typeface="Times New Roman" pitchFamily="18" charset="0"/>
              </a:rPr>
              <a:t> </a:t>
            </a:r>
          </a:p>
          <a:p>
            <a:r>
              <a:rPr lang="ru-RU" sz="3600" dirty="0" smtClean="0">
                <a:ln w="50800"/>
                <a:latin typeface="Times New Roman" pitchFamily="18" charset="0"/>
                <a:cs typeface="Times New Roman" pitchFamily="18" charset="0"/>
              </a:rPr>
              <a:t>Сленг – слова живущие в современном языке, но считающиеся</a:t>
            </a:r>
          </a:p>
          <a:p>
            <a:r>
              <a:rPr lang="ru-RU" sz="3600" dirty="0" smtClean="0">
                <a:ln w="50800"/>
                <a:latin typeface="Times New Roman" pitchFamily="18" charset="0"/>
                <a:cs typeface="Times New Roman" pitchFamily="18" charset="0"/>
              </a:rPr>
              <a:t> не желательными к употреблению в литературном языке.</a:t>
            </a:r>
          </a:p>
          <a:p>
            <a:r>
              <a:rPr lang="ru-RU" sz="3600" dirty="0" smtClean="0">
                <a:ln w="50800"/>
                <a:latin typeface="Times New Roman" pitchFamily="18" charset="0"/>
                <a:cs typeface="Times New Roman" pitchFamily="18" charset="0"/>
              </a:rPr>
              <a:t>Мы не можем заставить ребят не употреблять слова молодёжного сленга, но заставить задуматься каждого ученика , как он говорит, какие слова употребляет – это необходимо. </a:t>
            </a:r>
          </a:p>
          <a:p>
            <a:pPr algn="ctr"/>
            <a:endParaRPr lang="ru-RU" sz="3600" cap="none" spc="0" dirty="0">
              <a:ln w="50800"/>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1716186550"/>
              </p:ext>
            </p:extLst>
          </p:nvPr>
        </p:nvGraphicFramePr>
        <p:xfrm>
          <a:off x="1295400" y="1485900"/>
          <a:ext cx="15621000" cy="8458200"/>
        </p:xfrm>
        <a:graphic>
          <a:graphicData uri="http://schemas.openxmlformats.org/drawingml/2006/chart">
            <c:chart xmlns:c="http://schemas.openxmlformats.org/drawingml/2006/chart" xmlns:r="http://schemas.openxmlformats.org/officeDocument/2006/relationships" r:id="rId2"/>
          </a:graphicData>
        </a:graphic>
      </p:graphicFrame>
      <p:sp>
        <p:nvSpPr>
          <p:cNvPr id="14337" name="Rectangle 1"/>
          <p:cNvSpPr>
            <a:spLocks noChangeArrowheads="1"/>
          </p:cNvSpPr>
          <p:nvPr/>
        </p:nvSpPr>
        <p:spPr bwMode="auto">
          <a:xfrm>
            <a:off x="2971800" y="32147"/>
            <a:ext cx="12496800" cy="12251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Опрос среди 5 классов</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effectLst/>
                <a:latin typeface="Times New Roman" pitchFamily="18" charset="0"/>
                <a:ea typeface="Calibri" pitchFamily="34" charset="0"/>
                <a:cs typeface="Times New Roman" pitchFamily="18" charset="0"/>
              </a:rPr>
              <a:t>Всего приняли участие в опросе 20 человек</a:t>
            </a:r>
            <a:endParaRPr kumimoji="0" lang="ru-RU" sz="28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3567616156"/>
              </p:ext>
            </p:extLst>
          </p:nvPr>
        </p:nvGraphicFramePr>
        <p:xfrm>
          <a:off x="1371600" y="571500"/>
          <a:ext cx="16230600" cy="876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4203056062"/>
              </p:ext>
            </p:extLst>
          </p:nvPr>
        </p:nvGraphicFramePr>
        <p:xfrm>
          <a:off x="1143000" y="647700"/>
          <a:ext cx="16230600" cy="914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914400" y="945189"/>
            <a:ext cx="155448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Опрос среди своего класса</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«В»</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Приняли участие 19 человек</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Диаграмма 2"/>
          <p:cNvGraphicFramePr/>
          <p:nvPr>
            <p:extLst>
              <p:ext uri="{D42A27DB-BD31-4B8C-83A1-F6EECF244321}">
                <p14:modId xmlns:p14="http://schemas.microsoft.com/office/powerpoint/2010/main" val="1119822735"/>
              </p:ext>
            </p:extLst>
          </p:nvPr>
        </p:nvGraphicFramePr>
        <p:xfrm>
          <a:off x="1524000" y="2476500"/>
          <a:ext cx="15621000" cy="70104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2219344073"/>
              </p:ext>
            </p:extLst>
          </p:nvPr>
        </p:nvGraphicFramePr>
        <p:xfrm>
          <a:off x="990600" y="342900"/>
          <a:ext cx="16230600" cy="9296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12E3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29323" r="7327"/>
          <a:stretch>
            <a:fillRect/>
          </a:stretch>
        </p:blipFill>
        <p:spPr>
          <a:xfrm>
            <a:off x="914400" y="523852"/>
            <a:ext cx="16386536" cy="9387703"/>
          </a:xfrm>
          <a:prstGeom prst="rect">
            <a:avLst/>
          </a:prstGeom>
        </p:spPr>
      </p:pic>
      <p:pic>
        <p:nvPicPr>
          <p:cNvPr id="8" name="Picture 8"/>
          <p:cNvPicPr>
            <a:picLocks noChangeAspect="1"/>
          </p:cNvPicPr>
          <p:nvPr/>
        </p:nvPicPr>
        <p:blipFill>
          <a:blip r:embed="rId3" cstate="print"/>
          <a:srcRect/>
          <a:stretch>
            <a:fillRect/>
          </a:stretch>
        </p:blipFill>
        <p:spPr>
          <a:xfrm>
            <a:off x="16078200" y="495300"/>
            <a:ext cx="1742543" cy="1888936"/>
          </a:xfrm>
          <a:prstGeom prst="rect">
            <a:avLst/>
          </a:prstGeom>
        </p:spPr>
      </p:pic>
      <p:pic>
        <p:nvPicPr>
          <p:cNvPr id="11" name="Picture 11"/>
          <p:cNvPicPr>
            <a:picLocks noChangeAspect="1"/>
          </p:cNvPicPr>
          <p:nvPr/>
        </p:nvPicPr>
        <p:blipFill>
          <a:blip r:embed="rId4" cstate="print"/>
          <a:srcRect/>
          <a:stretch>
            <a:fillRect/>
          </a:stretch>
        </p:blipFill>
        <p:spPr>
          <a:xfrm rot="19695973">
            <a:off x="67222" y="805689"/>
            <a:ext cx="2423303" cy="765104"/>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3335000" y="7962900"/>
            <a:ext cx="3886200" cy="2714882"/>
          </a:xfrm>
          <a:prstGeom prst="rect">
            <a:avLst/>
          </a:prstGeom>
        </p:spPr>
      </p:pic>
      <p:sp>
        <p:nvSpPr>
          <p:cNvPr id="10" name="Прямоугольник 9"/>
          <p:cNvSpPr/>
          <p:nvPr/>
        </p:nvSpPr>
        <p:spPr>
          <a:xfrm>
            <a:off x="1447800" y="647700"/>
            <a:ext cx="15087600" cy="752065"/>
          </a:xfrm>
          <a:prstGeom prst="rect">
            <a:avLst/>
          </a:prstGeom>
        </p:spPr>
        <p:txBody>
          <a:bodyPr wrap="square">
            <a:spAutoFit/>
          </a:bodyPr>
          <a:lstStyle/>
          <a:p>
            <a:pPr>
              <a:lnSpc>
                <a:spcPct val="150000"/>
              </a:lnSpc>
            </a:pPr>
            <a:r>
              <a:rPr lang="ru-RU" sz="3200" dirty="0" smtClean="0"/>
              <a:t> </a:t>
            </a:r>
            <a:endParaRPr lang="ru-RU" sz="3600" dirty="0">
              <a:latin typeface="Times New Roman" pitchFamily="18" charset="0"/>
              <a:cs typeface="Times New Roman" pitchFamily="18" charset="0"/>
            </a:endParaRPr>
          </a:p>
        </p:txBody>
      </p:sp>
      <p:pic>
        <p:nvPicPr>
          <p:cNvPr id="3" name="Picture 3"/>
          <p:cNvPicPr>
            <a:picLocks noChangeAspect="1"/>
          </p:cNvPicPr>
          <p:nvPr/>
        </p:nvPicPr>
        <p:blipFill>
          <a:blip r:embed="rId11" cstate="print"/>
          <a:srcRect/>
          <a:stretch>
            <a:fillRect/>
          </a:stretch>
        </p:blipFill>
        <p:spPr>
          <a:xfrm rot="2447272">
            <a:off x="484560" y="9161239"/>
            <a:ext cx="1296890" cy="799209"/>
          </a:xfrm>
          <a:prstGeom prst="rect">
            <a:avLst/>
          </a:prstGeom>
        </p:spPr>
      </p:pic>
      <p:sp>
        <p:nvSpPr>
          <p:cNvPr id="4" name="Прямоугольник 3"/>
          <p:cNvSpPr/>
          <p:nvPr/>
        </p:nvSpPr>
        <p:spPr>
          <a:xfrm>
            <a:off x="1885011" y="1399765"/>
            <a:ext cx="14193189" cy="6186309"/>
          </a:xfrm>
          <a:prstGeom prst="rect">
            <a:avLst/>
          </a:prstGeom>
        </p:spPr>
        <p:txBody>
          <a:bodyPr wrap="square">
            <a:spAutoFit/>
          </a:bodyPr>
          <a:lstStyle/>
          <a:p>
            <a:r>
              <a:rPr lang="ru-RU" sz="4400" dirty="0">
                <a:latin typeface="Times New Roman" pitchFamily="18" charset="0"/>
                <a:cs typeface="Times New Roman" pitchFamily="18" charset="0"/>
              </a:rPr>
              <a:t>Данные диаграммы свидетельствуют о том, что большинство </a:t>
            </a:r>
            <a:r>
              <a:rPr lang="ru-RU" sz="4400" dirty="0" smtClean="0">
                <a:latin typeface="Times New Roman" pitchFamily="18" charset="0"/>
                <a:cs typeface="Times New Roman" pitchFamily="18" charset="0"/>
              </a:rPr>
              <a:t>подростков  </a:t>
            </a:r>
            <a:r>
              <a:rPr lang="ru-RU" sz="4400" dirty="0">
                <a:latin typeface="Times New Roman" pitchFamily="18" charset="0"/>
                <a:cs typeface="Times New Roman" pitchFamily="18" charset="0"/>
              </a:rPr>
              <a:t>относятся к </a:t>
            </a:r>
            <a:r>
              <a:rPr lang="ru-RU" sz="4400" dirty="0" smtClean="0">
                <a:latin typeface="Times New Roman" pitchFamily="18" charset="0"/>
                <a:cs typeface="Times New Roman" pitchFamily="18" charset="0"/>
              </a:rPr>
              <a:t>жаргону положительно, активно употребляют его в своей речи. И Лишь малая часть отрицательно относятся к данному языковому явлению. Также </a:t>
            </a:r>
            <a:r>
              <a:rPr lang="ru-RU" sz="4400" dirty="0">
                <a:latin typeface="Times New Roman" pitchFamily="18" charset="0"/>
                <a:cs typeface="Times New Roman" pitchFamily="18" charset="0"/>
              </a:rPr>
              <a:t>большинство опрошенных </a:t>
            </a:r>
            <a:r>
              <a:rPr lang="ru-RU" sz="4400" dirty="0" smtClean="0">
                <a:latin typeface="Times New Roman" pitchFamily="18" charset="0"/>
                <a:cs typeface="Times New Roman" pitchFamily="18" charset="0"/>
              </a:rPr>
              <a:t>все-таки </a:t>
            </a:r>
            <a:r>
              <a:rPr lang="ru-RU" sz="4400" dirty="0">
                <a:latin typeface="Times New Roman" pitchFamily="18" charset="0"/>
                <a:cs typeface="Times New Roman" pitchFamily="18" charset="0"/>
              </a:rPr>
              <a:t>прислушиваются к речи окружающих нас людей и берут её за </a:t>
            </a:r>
            <a:r>
              <a:rPr lang="ru-RU" sz="4400" dirty="0" smtClean="0">
                <a:latin typeface="Times New Roman" pitchFamily="18" charset="0"/>
                <a:cs typeface="Times New Roman" pitchFamily="18" charset="0"/>
              </a:rPr>
              <a:t>пример.  А основной причиной употребления сленга является желание  </a:t>
            </a:r>
            <a:r>
              <a:rPr lang="ru-RU" sz="4400" dirty="0">
                <a:latin typeface="Times New Roman" pitchFamily="18" charset="0"/>
                <a:cs typeface="Times New Roman" pitchFamily="18" charset="0"/>
              </a:rPr>
              <a:t>хоть как-то выделиться из толпы и отойти от </a:t>
            </a:r>
            <a:r>
              <a:rPr lang="ru-RU" sz="4400" dirty="0" smtClean="0">
                <a:latin typeface="Times New Roman" pitchFamily="18" charset="0"/>
                <a:cs typeface="Times New Roman" pitchFamily="18" charset="0"/>
              </a:rPr>
              <a:t>обыденности.</a:t>
            </a:r>
            <a:endParaRPr lang="ru-RU"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29323" r="7327"/>
          <a:stretch>
            <a:fillRect/>
          </a:stretch>
        </p:blipFill>
        <p:spPr>
          <a:xfrm>
            <a:off x="914400" y="523852"/>
            <a:ext cx="16386536" cy="9387703"/>
          </a:xfrm>
          <a:prstGeom prst="rect">
            <a:avLst/>
          </a:prstGeom>
        </p:spPr>
      </p:pic>
      <p:pic>
        <p:nvPicPr>
          <p:cNvPr id="8" name="Picture 8"/>
          <p:cNvPicPr>
            <a:picLocks noChangeAspect="1"/>
          </p:cNvPicPr>
          <p:nvPr/>
        </p:nvPicPr>
        <p:blipFill>
          <a:blip r:embed="rId3" cstate="print"/>
          <a:srcRect/>
          <a:stretch>
            <a:fillRect/>
          </a:stretch>
        </p:blipFill>
        <p:spPr>
          <a:xfrm>
            <a:off x="16078200" y="495300"/>
            <a:ext cx="1742543" cy="1888936"/>
          </a:xfrm>
          <a:prstGeom prst="rect">
            <a:avLst/>
          </a:prstGeom>
        </p:spPr>
      </p:pic>
      <p:pic>
        <p:nvPicPr>
          <p:cNvPr id="11" name="Picture 11"/>
          <p:cNvPicPr>
            <a:picLocks noChangeAspect="1"/>
          </p:cNvPicPr>
          <p:nvPr/>
        </p:nvPicPr>
        <p:blipFill>
          <a:blip r:embed="rId4" cstate="print"/>
          <a:srcRect/>
          <a:stretch>
            <a:fillRect/>
          </a:stretch>
        </p:blipFill>
        <p:spPr>
          <a:xfrm rot="19695973">
            <a:off x="67222" y="805689"/>
            <a:ext cx="2423303" cy="765104"/>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3335000" y="7962900"/>
            <a:ext cx="3886200" cy="2714882"/>
          </a:xfrm>
          <a:prstGeom prst="rect">
            <a:avLst/>
          </a:prstGeom>
        </p:spPr>
      </p:pic>
      <p:sp>
        <p:nvSpPr>
          <p:cNvPr id="10" name="Прямоугольник 9"/>
          <p:cNvSpPr/>
          <p:nvPr/>
        </p:nvSpPr>
        <p:spPr>
          <a:xfrm>
            <a:off x="1447800" y="647700"/>
            <a:ext cx="15087600" cy="752065"/>
          </a:xfrm>
          <a:prstGeom prst="rect">
            <a:avLst/>
          </a:prstGeom>
        </p:spPr>
        <p:txBody>
          <a:bodyPr wrap="square">
            <a:spAutoFit/>
          </a:bodyPr>
          <a:lstStyle/>
          <a:p>
            <a:pPr>
              <a:lnSpc>
                <a:spcPct val="150000"/>
              </a:lnSpc>
            </a:pPr>
            <a:r>
              <a:rPr lang="ru-RU" sz="3200" dirty="0" smtClean="0"/>
              <a:t> </a:t>
            </a:r>
            <a:endParaRPr lang="ru-RU" sz="3600" dirty="0">
              <a:latin typeface="Times New Roman" pitchFamily="18" charset="0"/>
              <a:cs typeface="Times New Roman" pitchFamily="18" charset="0"/>
            </a:endParaRPr>
          </a:p>
        </p:txBody>
      </p:sp>
      <p:pic>
        <p:nvPicPr>
          <p:cNvPr id="3" name="Picture 3"/>
          <p:cNvPicPr>
            <a:picLocks noChangeAspect="1"/>
          </p:cNvPicPr>
          <p:nvPr/>
        </p:nvPicPr>
        <p:blipFill>
          <a:blip r:embed="rId11" cstate="print"/>
          <a:srcRect/>
          <a:stretch>
            <a:fillRect/>
          </a:stretch>
        </p:blipFill>
        <p:spPr>
          <a:xfrm rot="2447272">
            <a:off x="484560" y="9161239"/>
            <a:ext cx="1296890" cy="799209"/>
          </a:xfrm>
          <a:prstGeom prst="rect">
            <a:avLst/>
          </a:prstGeom>
        </p:spPr>
      </p:pic>
      <p:sp>
        <p:nvSpPr>
          <p:cNvPr id="4" name="Прямоугольник 3"/>
          <p:cNvSpPr/>
          <p:nvPr/>
        </p:nvSpPr>
        <p:spPr>
          <a:xfrm>
            <a:off x="380999" y="647700"/>
            <a:ext cx="13335001" cy="8710077"/>
          </a:xfrm>
          <a:prstGeom prst="rect">
            <a:avLst/>
          </a:prstGeom>
        </p:spPr>
        <p:txBody>
          <a:bodyPr wrap="square">
            <a:spAutoFit/>
          </a:bodyPr>
          <a:lstStyle/>
          <a:p>
            <a:r>
              <a:rPr lang="ru-RU" sz="4000" dirty="0">
                <a:latin typeface="Times New Roman" pitchFamily="18" charset="0"/>
                <a:cs typeface="Times New Roman" pitchFamily="18" charset="0"/>
              </a:rPr>
              <a:t>В заключение моей исследовательской работы можно сделать вывод о том, что развитие современного молодёжного языка крайне многогранно. Молодежный сленг показывает, как развивается общество на данном этапе. Конечно, к большому сожалению, в настоящее время он переполнен словами, не отвечающими никаким нормам русского языка. И это тоже показатель развития общества. Тяжело себе представить, что всё это можно искоренить и вся молодёжь резко заговорит на русском литературном языке</a:t>
            </a:r>
            <a:r>
              <a:rPr lang="ru-RU" sz="4000" dirty="0" smtClean="0">
                <a:latin typeface="Times New Roman" pitchFamily="18" charset="0"/>
                <a:cs typeface="Times New Roman" pitchFamily="18" charset="0"/>
              </a:rPr>
              <a:t>.</a:t>
            </a:r>
          </a:p>
          <a:p>
            <a:endParaRPr lang="ru-RU" sz="4000" dirty="0">
              <a:latin typeface="Times New Roman" pitchFamily="18" charset="0"/>
              <a:cs typeface="Times New Roman" pitchFamily="18" charset="0"/>
            </a:endParaRPr>
          </a:p>
          <a:p>
            <a:r>
              <a:rPr lang="ru-RU" sz="4000" dirty="0"/>
              <a:t>Итак, можно сделать вывод: сленг был, есть и будет в лексике молодёжи. Хорошо это или плохо? Вопрос, по-видимому, остаётся спорным.</a:t>
            </a:r>
            <a:endParaRPr lang="ru-RU" sz="4000" dirty="0">
              <a:latin typeface="Times New Roman" pitchFamily="18" charset="0"/>
              <a:cs typeface="Times New Roman" pitchFamily="18" charset="0"/>
            </a:endParaRPr>
          </a:p>
        </p:txBody>
      </p:sp>
    </p:spTree>
    <p:extLst>
      <p:ext uri="{BB962C8B-B14F-4D97-AF65-F5344CB8AC3E}">
        <p14:creationId xmlns:p14="http://schemas.microsoft.com/office/powerpoint/2010/main" val="3562196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D901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120199">
            <a:off x="-107117" y="2050067"/>
            <a:ext cx="18502234" cy="6886943"/>
          </a:xfrm>
          <a:prstGeom prst="rect">
            <a:avLst/>
          </a:prstGeom>
        </p:spPr>
      </p:pic>
      <p:pic>
        <p:nvPicPr>
          <p:cNvPr id="3" name="Picture 3"/>
          <p:cNvPicPr>
            <a:picLocks noChangeAspect="1"/>
          </p:cNvPicPr>
          <p:nvPr/>
        </p:nvPicPr>
        <p:blipFill>
          <a:blip r:embed="rId3" cstate="print"/>
          <a:srcRect/>
          <a:stretch>
            <a:fillRect/>
          </a:stretch>
        </p:blipFill>
        <p:spPr>
          <a:xfrm rot="1472814">
            <a:off x="14460454" y="7138474"/>
            <a:ext cx="3051187" cy="2528671"/>
          </a:xfrm>
          <a:prstGeom prst="rect">
            <a:avLst/>
          </a:prstGeom>
        </p:spPr>
      </p:pic>
      <p:pic>
        <p:nvPicPr>
          <p:cNvPr id="4" name="Picture 4"/>
          <p:cNvPicPr>
            <a:picLocks noChangeAspect="1"/>
          </p:cNvPicPr>
          <p:nvPr/>
        </p:nvPicPr>
        <p:blipFill>
          <a:blip r:embed="rId4" cstate="print"/>
          <a:srcRect/>
          <a:stretch>
            <a:fillRect/>
          </a:stretch>
        </p:blipFill>
        <p:spPr>
          <a:xfrm rot="778828">
            <a:off x="14220407" y="285185"/>
            <a:ext cx="2855603" cy="2780643"/>
          </a:xfrm>
          <a:prstGeom prst="rect">
            <a:avLst/>
          </a:prstGeom>
        </p:spPr>
      </p:pic>
      <p:pic>
        <p:nvPicPr>
          <p:cNvPr id="5" name="Picture 5"/>
          <p:cNvPicPr>
            <a:picLocks noChangeAspect="1"/>
          </p:cNvPicPr>
          <p:nvPr/>
        </p:nvPicPr>
        <p:blipFill>
          <a:blip r:embed="rId5" cstate="print"/>
          <a:srcRect/>
          <a:stretch>
            <a:fillRect/>
          </a:stretch>
        </p:blipFill>
        <p:spPr>
          <a:xfrm rot="18722042">
            <a:off x="823390" y="6305185"/>
            <a:ext cx="2869041" cy="3493505"/>
          </a:xfrm>
          <a:prstGeom prst="rect">
            <a:avLst/>
          </a:prstGeom>
        </p:spPr>
      </p:pic>
      <p:pic>
        <p:nvPicPr>
          <p:cNvPr id="6" name="Picture 6"/>
          <p:cNvPicPr>
            <a:picLocks noChangeAspect="1"/>
          </p:cNvPicPr>
          <p:nvPr/>
        </p:nvPicPr>
        <p:blipFill>
          <a:blip r:embed="rId6" cstate="print"/>
          <a:srcRect/>
          <a:stretch>
            <a:fillRect/>
          </a:stretch>
        </p:blipFill>
        <p:spPr>
          <a:xfrm>
            <a:off x="1143000" y="647700"/>
            <a:ext cx="2061168" cy="2089905"/>
          </a:xfrm>
          <a:prstGeom prst="rect">
            <a:avLst/>
          </a:prstGeom>
        </p:spPr>
      </p:pic>
      <p:grpSp>
        <p:nvGrpSpPr>
          <p:cNvPr id="7" name="Group 7"/>
          <p:cNvGrpSpPr/>
          <p:nvPr/>
        </p:nvGrpSpPr>
        <p:grpSpPr>
          <a:xfrm>
            <a:off x="2119990" y="4548634"/>
            <a:ext cx="14048021" cy="1889808"/>
            <a:chOff x="0" y="0"/>
            <a:chExt cx="18730695" cy="2519744"/>
          </a:xfrm>
        </p:grpSpPr>
        <p:sp>
          <p:nvSpPr>
            <p:cNvPr id="8" name="TextBox 8"/>
            <p:cNvSpPr txBox="1"/>
            <p:nvPr/>
          </p:nvSpPr>
          <p:spPr>
            <a:xfrm>
              <a:off x="434045" y="-66675"/>
              <a:ext cx="17862605" cy="1590675"/>
            </a:xfrm>
            <a:prstGeom prst="rect">
              <a:avLst/>
            </a:prstGeom>
          </p:spPr>
          <p:txBody>
            <a:bodyPr lIns="0" tIns="0" rIns="0" bIns="0" rtlCol="0" anchor="t">
              <a:spAutoFit/>
            </a:bodyPr>
            <a:lstStyle/>
            <a:p>
              <a:pPr algn="ctr">
                <a:lnSpc>
                  <a:spcPts val="9000"/>
                </a:lnSpc>
              </a:pPr>
              <a:r>
                <a:rPr lang="en-US" sz="7500">
                  <a:solidFill>
                    <a:srgbClr val="000000"/>
                  </a:solidFill>
                  <a:latin typeface="Jingleberry"/>
                </a:rPr>
                <a:t>Благодарю за внимание</a:t>
              </a:r>
            </a:p>
          </p:txBody>
        </p:sp>
        <p:sp>
          <p:nvSpPr>
            <p:cNvPr id="9" name="TextBox 9"/>
            <p:cNvSpPr txBox="1"/>
            <p:nvPr/>
          </p:nvSpPr>
          <p:spPr>
            <a:xfrm>
              <a:off x="0" y="1785896"/>
              <a:ext cx="18730695" cy="737658"/>
            </a:xfrm>
            <a:prstGeom prst="rect">
              <a:avLst/>
            </a:prstGeom>
          </p:spPr>
          <p:txBody>
            <a:bodyPr lIns="0" tIns="0" rIns="0" bIns="0" rtlCol="0" anchor="t">
              <a:spAutoFit/>
            </a:bodyPr>
            <a:lstStyle/>
            <a:p>
              <a:pPr algn="ctr">
                <a:lnSpc>
                  <a:spcPts val="4320"/>
                </a:lnSpc>
              </a:pPr>
              <a:endParaRPr lang="en-US" sz="3600" dirty="0">
                <a:solidFill>
                  <a:srgbClr val="000000"/>
                </a:solidFill>
                <a:latin typeface="Romochka"/>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200" y="0"/>
            <a:ext cx="16992600" cy="9941183"/>
          </a:xfrm>
          <a:prstGeom prst="rect">
            <a:avLst/>
          </a:prstGeom>
        </p:spPr>
        <p:txBody>
          <a:bodyPr wrap="square">
            <a:spAutoFit/>
          </a:bodyPr>
          <a:lstStyle/>
          <a:p>
            <a:r>
              <a:rPr lang="ru-RU" sz="4000" b="1" dirty="0">
                <a:latin typeface="Times New Roman" pitchFamily="18" charset="0"/>
                <a:cs typeface="Times New Roman" pitchFamily="18" charset="0"/>
              </a:rPr>
              <a:t>Список литературы</a:t>
            </a:r>
            <a:endParaRPr lang="ru-RU" sz="4000" dirty="0">
              <a:latin typeface="Times New Roman" pitchFamily="18" charset="0"/>
              <a:cs typeface="Times New Roman" pitchFamily="18" charset="0"/>
            </a:endParaRPr>
          </a:p>
          <a:p>
            <a:r>
              <a:rPr lang="ru-RU" sz="4000" dirty="0">
                <a:latin typeface="Times New Roman" pitchFamily="18" charset="0"/>
                <a:cs typeface="Times New Roman" pitchFamily="18" charset="0"/>
              </a:rPr>
              <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1. Береговская Н.В. Молодежный сленг: формирование и функционирование. Вопросы языкознания. -М., 1996.</a:t>
            </a:r>
          </a:p>
          <a:p>
            <a:r>
              <a:rPr lang="ru-RU" sz="4000" dirty="0">
                <a:latin typeface="Times New Roman" pitchFamily="18" charset="0"/>
                <a:cs typeface="Times New Roman" pitchFamily="18" charset="0"/>
              </a:rPr>
              <a:t>2. </a:t>
            </a:r>
            <a:r>
              <a:rPr lang="ru-RU" sz="4000" dirty="0" err="1">
                <a:latin typeface="Times New Roman" pitchFamily="18" charset="0"/>
                <a:cs typeface="Times New Roman" pitchFamily="18" charset="0"/>
              </a:rPr>
              <a:t>Запесоцкий</a:t>
            </a:r>
            <a:r>
              <a:rPr lang="ru-RU" sz="4000" dirty="0">
                <a:latin typeface="Times New Roman" pitchFamily="18" charset="0"/>
                <a:cs typeface="Times New Roman" pitchFamily="18" charset="0"/>
              </a:rPr>
              <a:t> А.С., Фаин Л. П. 1990 Эта непонятная молодежь. -М.:1990 г.</a:t>
            </a:r>
          </a:p>
          <a:p>
            <a:r>
              <a:rPr lang="ru-RU" sz="4000" dirty="0">
                <a:latin typeface="Times New Roman" pitchFamily="18" charset="0"/>
                <a:cs typeface="Times New Roman" pitchFamily="18" charset="0"/>
              </a:rPr>
              <a:t>3. Матюгин И.Ю. Как запоминать иностранные слова. – М.: </a:t>
            </a:r>
            <a:r>
              <a:rPr lang="ru-RU" sz="4000" dirty="0" err="1">
                <a:latin typeface="Times New Roman" pitchFamily="18" charset="0"/>
                <a:cs typeface="Times New Roman" pitchFamily="18" charset="0"/>
              </a:rPr>
              <a:t>Эйдос</a:t>
            </a:r>
            <a:r>
              <a:rPr lang="ru-RU" sz="4000" dirty="0">
                <a:latin typeface="Times New Roman" pitchFamily="18" charset="0"/>
                <a:cs typeface="Times New Roman" pitchFamily="18" charset="0"/>
              </a:rPr>
              <a:t>, 1992 г.</a:t>
            </a:r>
          </a:p>
          <a:p>
            <a:r>
              <a:rPr lang="ru-RU" sz="4000" dirty="0">
                <a:latin typeface="Times New Roman" pitchFamily="18" charset="0"/>
                <a:cs typeface="Times New Roman" pitchFamily="18" charset="0"/>
              </a:rPr>
              <a:t>4. Никитина Т.Г. Словарь молодежного сленга 1980-2000 гг., «Фолио-Пресс», С/Пб, 2003.</a:t>
            </a:r>
          </a:p>
          <a:p>
            <a:r>
              <a:rPr lang="ru-RU" sz="4000" dirty="0">
                <a:latin typeface="Times New Roman" pitchFamily="18" charset="0"/>
                <a:cs typeface="Times New Roman" pitchFamily="18" charset="0"/>
              </a:rPr>
              <a:t>5. Поливанов Б. Д. Стук по блату. – М., 1989. – С. 28-40.</a:t>
            </a:r>
          </a:p>
          <a:p>
            <a:r>
              <a:rPr lang="ru-RU" sz="4000" dirty="0">
                <a:latin typeface="Times New Roman" pitchFamily="18" charset="0"/>
                <a:cs typeface="Times New Roman" pitchFamily="18" charset="0"/>
              </a:rPr>
              <a:t>6. Попов С., Попов Ю., .Носов М. Молодежный сленг. – М.: Изд-во ВЛАДОС-ПРЕСС, 2001. – 304с.</a:t>
            </a:r>
          </a:p>
          <a:p>
            <a:r>
              <a:rPr lang="ru-RU" sz="4000" dirty="0">
                <a:latin typeface="Times New Roman" pitchFamily="18" charset="0"/>
                <a:cs typeface="Times New Roman" pitchFamily="18" charset="0"/>
              </a:rPr>
              <a:t>7. </a:t>
            </a:r>
            <a:r>
              <a:rPr lang="ru-RU" sz="4000" dirty="0">
                <a:latin typeface="Times New Roman" pitchFamily="18" charset="0"/>
                <a:cs typeface="Times New Roman" pitchFamily="18" charset="0"/>
                <a:hlinkClick r:id="rId2"/>
              </a:rPr>
              <a:t>Slanger.ru</a:t>
            </a:r>
            <a:r>
              <a:rPr lang="ru-RU" sz="4000" dirty="0">
                <a:latin typeface="Times New Roman" pitchFamily="18" charset="0"/>
                <a:cs typeface="Times New Roman" pitchFamily="18" charset="0"/>
              </a:rPr>
              <a:t> — Словарь молодежного, компьютерного и другого сленга и жаргона.</a:t>
            </a:r>
          </a:p>
          <a:p>
            <a:r>
              <a:rPr lang="ru-RU" sz="4000" dirty="0">
                <a:latin typeface="Times New Roman" pitchFamily="18" charset="0"/>
                <a:cs typeface="Times New Roman" pitchFamily="18" charset="0"/>
              </a:rPr>
              <a:t>8. </a:t>
            </a:r>
            <a:r>
              <a:rPr lang="ru-RU" sz="4000" dirty="0">
                <a:latin typeface="Times New Roman" pitchFamily="18" charset="0"/>
                <a:cs typeface="Times New Roman" pitchFamily="18" charset="0"/>
                <a:hlinkClick r:id="rId3"/>
              </a:rPr>
              <a:t>http://teenslang.su/authors.html</a:t>
            </a:r>
            <a:r>
              <a:rPr lang="ru-RU" sz="4000" dirty="0">
                <a:latin typeface="Times New Roman" pitchFamily="18" charset="0"/>
                <a:cs typeface="Times New Roman" pitchFamily="18" charset="0"/>
              </a:rPr>
              <a:t> (словарь молодежного сленга)</a:t>
            </a:r>
          </a:p>
          <a:p>
            <a:r>
              <a:rPr lang="ru-RU" sz="4000" dirty="0">
                <a:latin typeface="Times New Roman" pitchFamily="18" charset="0"/>
                <a:cs typeface="Times New Roman" pitchFamily="18" charset="0"/>
              </a:rPr>
              <a:t>9. </a:t>
            </a:r>
            <a:r>
              <a:rPr lang="ru-RU" sz="4000" dirty="0">
                <a:latin typeface="Times New Roman" pitchFamily="18" charset="0"/>
                <a:cs typeface="Times New Roman" pitchFamily="18" charset="0"/>
                <a:hlinkClick r:id="rId4"/>
              </a:rPr>
              <a:t>http://haru-no-yume.livejournal.com/53458</a:t>
            </a:r>
            <a:r>
              <a:rPr lang="ru-RU" sz="4000" dirty="0">
                <a:latin typeface="Times New Roman" pitchFamily="18" charset="0"/>
                <a:cs typeface="Times New Roman" pitchFamily="18" charset="0"/>
              </a:rPr>
              <a:t>.</a:t>
            </a:r>
          </a:p>
          <a:p>
            <a:r>
              <a:rPr lang="ru-RU" sz="4000" dirty="0">
                <a:latin typeface="Times New Roman" pitchFamily="18" charset="0"/>
                <a:cs typeface="Times New Roman" pitchFamily="18" charset="0"/>
              </a:rPr>
              <a:t>10. http://www.tula.rodgor.ru/gazeta/756/party/6142</a:t>
            </a:r>
          </a:p>
        </p:txBody>
      </p:sp>
    </p:spTree>
    <p:extLst>
      <p:ext uri="{BB962C8B-B14F-4D97-AF65-F5344CB8AC3E}">
        <p14:creationId xmlns:p14="http://schemas.microsoft.com/office/powerpoint/2010/main" val="859666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2E3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647" r="647"/>
          <a:stretch>
            <a:fillRect/>
          </a:stretch>
        </p:blipFill>
        <p:spPr>
          <a:xfrm>
            <a:off x="1371600" y="342900"/>
            <a:ext cx="15766806" cy="9553127"/>
          </a:xfrm>
          <a:prstGeom prst="rect">
            <a:avLst/>
          </a:prstGeom>
        </p:spPr>
      </p:pic>
      <p:pic>
        <p:nvPicPr>
          <p:cNvPr id="9" name="Picture 9"/>
          <p:cNvPicPr>
            <a:picLocks noChangeAspect="1"/>
          </p:cNvPicPr>
          <p:nvPr/>
        </p:nvPicPr>
        <p:blipFill>
          <a:blip r:embed="rId3" cstate="print"/>
          <a:srcRect/>
          <a:stretch>
            <a:fillRect/>
          </a:stretch>
        </p:blipFill>
        <p:spPr>
          <a:xfrm rot="21352347">
            <a:off x="386204" y="7406718"/>
            <a:ext cx="1567833" cy="2318423"/>
          </a:xfrm>
          <a:prstGeom prst="rect">
            <a:avLst/>
          </a:prstGeom>
        </p:spPr>
      </p:pic>
      <p:pic>
        <p:nvPicPr>
          <p:cNvPr id="7" name="Picture 7"/>
          <p:cNvPicPr>
            <a:picLocks noChangeAspect="1"/>
          </p:cNvPicPr>
          <p:nvPr/>
        </p:nvPicPr>
        <p:blipFill>
          <a:blip r:embed="rId4" cstate="print"/>
          <a:srcRect/>
          <a:stretch>
            <a:fillRect/>
          </a:stretch>
        </p:blipFill>
        <p:spPr>
          <a:xfrm rot="2307346">
            <a:off x="14244804" y="8021110"/>
            <a:ext cx="1251774" cy="1647071"/>
          </a:xfrm>
          <a:prstGeom prst="rect">
            <a:avLst/>
          </a:prstGeom>
        </p:spPr>
      </p:pic>
      <p:pic>
        <p:nvPicPr>
          <p:cNvPr id="8" name="Picture 8"/>
          <p:cNvPicPr>
            <a:picLocks noChangeAspect="1"/>
          </p:cNvPicPr>
          <p:nvPr/>
        </p:nvPicPr>
        <p:blipFill>
          <a:blip r:embed="rId5" cstate="print"/>
          <a:srcRect/>
          <a:stretch>
            <a:fillRect/>
          </a:stretch>
        </p:blipFill>
        <p:spPr>
          <a:xfrm rot="12948698">
            <a:off x="15726989" y="995342"/>
            <a:ext cx="1467602" cy="1396057"/>
          </a:xfrm>
          <a:prstGeom prst="rect">
            <a:avLst/>
          </a:prstGeom>
        </p:spPr>
      </p:pic>
      <p:sp>
        <p:nvSpPr>
          <p:cNvPr id="10" name="Прямоугольник 9"/>
          <p:cNvSpPr/>
          <p:nvPr/>
        </p:nvSpPr>
        <p:spPr>
          <a:xfrm>
            <a:off x="2133601" y="3467100"/>
            <a:ext cx="5029200" cy="461665"/>
          </a:xfrm>
          <a:prstGeom prst="rect">
            <a:avLst/>
          </a:prstGeom>
          <a:noFill/>
        </p:spPr>
        <p:txBody>
          <a:bodyPr wrap="square" lIns="91440" tIns="45720" rIns="91440" bIns="45720">
            <a:spAutoFit/>
          </a:bodyPr>
          <a:lstStyle/>
          <a:p>
            <a:pPr algn="ct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ru-RU"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8130" name="Rectangle 2"/>
          <p:cNvSpPr>
            <a:spLocks noChangeArrowheads="1"/>
          </p:cNvSpPr>
          <p:nvPr/>
        </p:nvSpPr>
        <p:spPr bwMode="auto">
          <a:xfrm>
            <a:off x="2133600" y="-418199"/>
            <a:ext cx="14249400" cy="96334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ru-RU" sz="4000" dirty="0" smtClean="0">
              <a:solidFill>
                <a:schemeClr val="bg1"/>
              </a:solidFill>
              <a:latin typeface="Times New Roman" pitchFamily="18" charset="0"/>
              <a:ea typeface="Calibri" pitchFamily="34" charset="0"/>
              <a:cs typeface="Times New Roman" pitchFamily="18" charset="0"/>
            </a:endParaRPr>
          </a:p>
          <a:p>
            <a:pPr lvl="0" fontAlgn="base">
              <a:lnSpc>
                <a:spcPct val="150000"/>
              </a:lnSpc>
              <a:spcBef>
                <a:spcPct val="0"/>
              </a:spcBef>
              <a:spcAft>
                <a:spcPct val="0"/>
              </a:spcAft>
            </a:pPr>
            <a:r>
              <a:rPr lang="ru-RU" sz="3600" dirty="0" smtClean="0"/>
              <a:t>Цель моей  работы  - выявить причины возникновения молодёжного сленга, его взаимодействие с литературным языком.</a:t>
            </a:r>
          </a:p>
          <a:p>
            <a:pPr lvl="0" fontAlgn="base">
              <a:lnSpc>
                <a:spcPct val="150000"/>
              </a:lnSpc>
              <a:spcBef>
                <a:spcPct val="0"/>
              </a:spcBef>
              <a:spcAft>
                <a:spcPct val="0"/>
              </a:spcAft>
            </a:pPr>
            <a:r>
              <a:rPr lang="ru-RU" sz="3600" dirty="0" smtClean="0">
                <a:latin typeface="Times New Roman" pitchFamily="18" charset="0"/>
                <a:ea typeface="Calibri" pitchFamily="34" charset="0"/>
                <a:cs typeface="Times New Roman" pitchFamily="18" charset="0"/>
              </a:rPr>
              <a:t>Целью  является изучение применения сленга в молодёжной </a:t>
            </a:r>
            <a:r>
              <a:rPr lang="ru-RU" sz="3600" dirty="0" smtClean="0">
                <a:latin typeface="Times New Roman" pitchFamily="18" charset="0"/>
                <a:ea typeface="Calibri" pitchFamily="34" charset="0"/>
                <a:cs typeface="Times New Roman" pitchFamily="18" charset="0"/>
              </a:rPr>
              <a:t>среде, обозначить </a:t>
            </a:r>
            <a:r>
              <a:rPr lang="ru-RU" sz="3600" dirty="0" smtClean="0">
                <a:latin typeface="Times New Roman" pitchFamily="18" charset="0"/>
                <a:ea typeface="Calibri" pitchFamily="34" charset="0"/>
                <a:cs typeface="Times New Roman" pitchFamily="18" charset="0"/>
              </a:rPr>
              <a:t>перспективы развития языка социальных сетей и выявить его </a:t>
            </a:r>
            <a:r>
              <a:rPr lang="ru-RU" sz="3600" dirty="0" smtClean="0">
                <a:latin typeface="Times New Roman" pitchFamily="18" charset="0"/>
                <a:ea typeface="Calibri" pitchFamily="34" charset="0"/>
                <a:cs typeface="Times New Roman" pitchFamily="18" charset="0"/>
              </a:rPr>
              <a:t>влияние </a:t>
            </a:r>
            <a:r>
              <a:rPr lang="ru-RU" sz="3600" dirty="0" smtClean="0"/>
              <a:t>на </a:t>
            </a:r>
            <a:r>
              <a:rPr lang="ru-RU" sz="3600" dirty="0" smtClean="0"/>
              <a:t>современный русский литературный язык.</a:t>
            </a:r>
          </a:p>
          <a:p>
            <a:pPr fontAlgn="base">
              <a:lnSpc>
                <a:spcPct val="150000"/>
              </a:lnSpc>
              <a:spcBef>
                <a:spcPct val="0"/>
              </a:spcBef>
              <a:spcAft>
                <a:spcPct val="0"/>
              </a:spcAft>
            </a:pPr>
            <a:r>
              <a:rPr lang="ru-RU" sz="3600" dirty="0" smtClean="0">
                <a:ea typeface="Calibri" pitchFamily="34" charset="0"/>
                <a:cs typeface="Times New Roman" pitchFamily="18" charset="0"/>
              </a:rPr>
              <a:t>Задачей работы является анализ употребления </a:t>
            </a:r>
            <a:r>
              <a:rPr lang="ru-RU" sz="3600" dirty="0" err="1" smtClean="0">
                <a:ea typeface="Calibri" pitchFamily="34" charset="0"/>
                <a:cs typeface="Times New Roman" pitchFamily="18" charset="0"/>
              </a:rPr>
              <a:t>сленгизмов</a:t>
            </a:r>
            <a:r>
              <a:rPr lang="ru-RU" sz="3600" dirty="0" smtClean="0">
                <a:ea typeface="Calibri" pitchFamily="34" charset="0"/>
                <a:cs typeface="Times New Roman" pitchFamily="18" charset="0"/>
              </a:rPr>
              <a:t> среди </a:t>
            </a:r>
            <a:r>
              <a:rPr lang="ru-RU" sz="3600" dirty="0" smtClean="0">
                <a:ea typeface="Calibri" pitchFamily="34" charset="0"/>
                <a:cs typeface="Times New Roman" pitchFamily="18" charset="0"/>
              </a:rPr>
              <a:t>молодёжи, провести  </a:t>
            </a:r>
            <a:r>
              <a:rPr lang="ru-RU" sz="3600" dirty="0" err="1" smtClean="0">
                <a:ea typeface="Calibri" pitchFamily="34" charset="0"/>
                <a:cs typeface="Times New Roman" pitchFamily="18" charset="0"/>
              </a:rPr>
              <a:t>социологичекское</a:t>
            </a:r>
            <a:r>
              <a:rPr lang="ru-RU" sz="3600" dirty="0" smtClean="0">
                <a:ea typeface="Calibri" pitchFamily="34" charset="0"/>
                <a:cs typeface="Times New Roman" pitchFamily="18" charset="0"/>
              </a:rPr>
              <a:t> исследование (анкетирование)  среди  обучающихся среднего звена с целью выявление причин употребления школьниками сленговых выражений. </a:t>
            </a:r>
          </a:p>
          <a:p>
            <a:pPr lvl="0" fontAlgn="base">
              <a:lnSpc>
                <a:spcPct val="150000"/>
              </a:lnSpc>
              <a:spcBef>
                <a:spcPct val="0"/>
              </a:spcBef>
              <a:spcAft>
                <a:spcPct val="0"/>
              </a:spcAft>
            </a:pPr>
            <a:endParaRPr lang="ru-RU" sz="3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12E3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647" r="647"/>
          <a:stretch>
            <a:fillRect/>
          </a:stretch>
        </p:blipFill>
        <p:spPr>
          <a:xfrm>
            <a:off x="762000" y="0"/>
            <a:ext cx="16840200" cy="10029081"/>
          </a:xfrm>
          <a:prstGeom prst="rect">
            <a:avLst/>
          </a:prstGeom>
        </p:spPr>
      </p:pic>
      <p:pic>
        <p:nvPicPr>
          <p:cNvPr id="7" name="Picture 7"/>
          <p:cNvPicPr>
            <a:picLocks noChangeAspect="1"/>
          </p:cNvPicPr>
          <p:nvPr/>
        </p:nvPicPr>
        <p:blipFill>
          <a:blip r:embed="rId3" cstate="print"/>
          <a:srcRect/>
          <a:stretch>
            <a:fillRect/>
          </a:stretch>
        </p:blipFill>
        <p:spPr>
          <a:xfrm rot="19069720">
            <a:off x="16576966" y="7921085"/>
            <a:ext cx="1597337" cy="2101759"/>
          </a:xfrm>
          <a:prstGeom prst="rect">
            <a:avLst/>
          </a:prstGeom>
        </p:spPr>
      </p:pic>
      <p:pic>
        <p:nvPicPr>
          <p:cNvPr id="8" name="Picture 8"/>
          <p:cNvPicPr>
            <a:picLocks noChangeAspect="1"/>
          </p:cNvPicPr>
          <p:nvPr/>
        </p:nvPicPr>
        <p:blipFill>
          <a:blip r:embed="rId4" cstate="print"/>
          <a:srcRect/>
          <a:stretch>
            <a:fillRect/>
          </a:stretch>
        </p:blipFill>
        <p:spPr>
          <a:xfrm rot="13029684">
            <a:off x="16853290" y="248579"/>
            <a:ext cx="1209934" cy="1150950"/>
          </a:xfrm>
          <a:prstGeom prst="rect">
            <a:avLst/>
          </a:prstGeom>
        </p:spPr>
      </p:pic>
      <p:pic>
        <p:nvPicPr>
          <p:cNvPr id="9" name="Picture 9"/>
          <p:cNvPicPr>
            <a:picLocks noChangeAspect="1"/>
          </p:cNvPicPr>
          <p:nvPr/>
        </p:nvPicPr>
        <p:blipFill>
          <a:blip r:embed="rId5" cstate="print"/>
          <a:srcRect/>
          <a:stretch>
            <a:fillRect/>
          </a:stretch>
        </p:blipFill>
        <p:spPr>
          <a:xfrm rot="3479339">
            <a:off x="1962478" y="7750328"/>
            <a:ext cx="1184499" cy="1751569"/>
          </a:xfrm>
          <a:prstGeom prst="rect">
            <a:avLst/>
          </a:prstGeom>
        </p:spPr>
      </p:pic>
      <p:sp>
        <p:nvSpPr>
          <p:cNvPr id="10" name="TextBox 10"/>
          <p:cNvSpPr txBox="1"/>
          <p:nvPr/>
        </p:nvSpPr>
        <p:spPr>
          <a:xfrm rot="85534">
            <a:off x="7968859" y="5160621"/>
            <a:ext cx="8267093" cy="862865"/>
          </a:xfrm>
          <a:prstGeom prst="rect">
            <a:avLst/>
          </a:prstGeom>
        </p:spPr>
        <p:txBody>
          <a:bodyPr lIns="0" tIns="0" rIns="0" bIns="0" rtlCol="0" anchor="t">
            <a:spAutoFit/>
          </a:bodyPr>
          <a:lstStyle/>
          <a:p>
            <a:pPr algn="ctr">
              <a:lnSpc>
                <a:spcPts val="7987"/>
              </a:lnSpc>
            </a:pPr>
            <a:endParaRPr lang="ru-RU" sz="3200" dirty="0" smtClean="0">
              <a:solidFill>
                <a:srgbClr val="004AAD"/>
              </a:solidFill>
              <a:latin typeface="Jingleberry"/>
            </a:endParaRPr>
          </a:p>
        </p:txBody>
      </p:sp>
      <p:sp>
        <p:nvSpPr>
          <p:cNvPr id="11" name="Прямоугольник 10"/>
          <p:cNvSpPr/>
          <p:nvPr/>
        </p:nvSpPr>
        <p:spPr>
          <a:xfrm>
            <a:off x="2971800" y="1181100"/>
            <a:ext cx="12877799"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ru-RU" sz="5400" b="1" cap="none" spc="0" dirty="0">
              <a:ln w="50800"/>
              <a:solidFill>
                <a:schemeClr val="bg1">
                  <a:shade val="50000"/>
                </a:schemeClr>
              </a:solidFill>
              <a:effectLst/>
            </a:endParaRPr>
          </a:p>
        </p:txBody>
      </p:sp>
      <p:sp>
        <p:nvSpPr>
          <p:cNvPr id="51201" name="Rectangle 1"/>
          <p:cNvSpPr>
            <a:spLocks noChangeArrowheads="1"/>
          </p:cNvSpPr>
          <p:nvPr/>
        </p:nvSpPr>
        <p:spPr bwMode="auto">
          <a:xfrm>
            <a:off x="1498168" y="333185"/>
            <a:ext cx="14859000" cy="71711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4000" b="1" dirty="0" smtClean="0">
                <a:latin typeface="Times New Roman" pitchFamily="18" charset="0"/>
                <a:cs typeface="Times New Roman" pitchFamily="18" charset="0"/>
              </a:rPr>
              <a:t>Актуальность</a:t>
            </a:r>
            <a:r>
              <a:rPr lang="ru-RU" sz="4000" b="1" dirty="0">
                <a:latin typeface="Times New Roman" pitchFamily="18" charset="0"/>
                <a:cs typeface="Times New Roman" pitchFamily="18" charset="0"/>
              </a:rPr>
              <a:t> </a:t>
            </a:r>
            <a:r>
              <a:rPr lang="ru-RU" sz="4000" dirty="0">
                <a:latin typeface="Times New Roman" pitchFamily="18" charset="0"/>
                <a:cs typeface="Times New Roman" pitchFamily="18" charset="0"/>
              </a:rPr>
              <a:t>проблемы заключается в том, что молодежный язык – одно из составляющих процесса развития языка, его пополнения, его многообразия.</a:t>
            </a:r>
          </a:p>
          <a:p>
            <a:r>
              <a:rPr lang="ru-RU" sz="4000" dirty="0">
                <a:latin typeface="Times New Roman" pitchFamily="18" charset="0"/>
                <a:cs typeface="Times New Roman" pitchFamily="18" charset="0"/>
              </a:rPr>
              <a:t>Однако вклад этот в наше время удивительно мал. Сам по себе язык не может развиваться. Его развивают. И немаловажную роль в развитии языка играет молодежь</a:t>
            </a:r>
            <a:r>
              <a:rPr lang="ru-RU" sz="4000" dirty="0" smtClean="0">
                <a:latin typeface="Times New Roman" pitchFamily="18" charset="0"/>
                <a:cs typeface="Times New Roman" pitchFamily="18" charset="0"/>
              </a:rPr>
              <a:t>.</a:t>
            </a:r>
          </a:p>
          <a:p>
            <a:endParaRPr lang="ru-RU" sz="4000" dirty="0">
              <a:latin typeface="Times New Roman" pitchFamily="18" charset="0"/>
              <a:cs typeface="Times New Roman" pitchFamily="18" charset="0"/>
            </a:endParaRPr>
          </a:p>
          <a:p>
            <a:pPr lvl="0" fontAlgn="base">
              <a:lnSpc>
                <a:spcPct val="150000"/>
              </a:lnSpc>
              <a:spcBef>
                <a:spcPct val="0"/>
              </a:spcBef>
              <a:spcAft>
                <a:spcPct val="0"/>
              </a:spcAft>
            </a:pPr>
            <a:r>
              <a:rPr lang="ru-RU" sz="4000" b="1" dirty="0">
                <a:latin typeface="Times New Roman" pitchFamily="18" charset="0"/>
                <a:cs typeface="Times New Roman" pitchFamily="18" charset="0"/>
              </a:rPr>
              <a:t>Научная новизна </a:t>
            </a:r>
            <a:r>
              <a:rPr lang="ru-RU" sz="4000" dirty="0">
                <a:latin typeface="Times New Roman" pitchFamily="18" charset="0"/>
                <a:cs typeface="Times New Roman" pitchFamily="18" charset="0"/>
              </a:rPr>
              <a:t>исследования определяется новизной фактического материала (</a:t>
            </a:r>
            <a:r>
              <a:rPr lang="ru-RU" sz="4000" dirty="0" smtClean="0">
                <a:latin typeface="Times New Roman" pitchFamily="18" charset="0"/>
                <a:cs typeface="Times New Roman" pitchFamily="18" charset="0"/>
              </a:rPr>
              <a:t>проанализирован  «</a:t>
            </a:r>
            <a:r>
              <a:rPr lang="ru-RU" sz="4000" dirty="0">
                <a:latin typeface="Times New Roman" pitchFamily="18" charset="0"/>
                <a:cs typeface="Times New Roman" pitchFamily="18" charset="0"/>
              </a:rPr>
              <a:t>живой» язык моих сверстников).</a:t>
            </a:r>
            <a:endParaRPr kumimoji="0" lang="ru-RU" sz="4000" b="0" i="0" u="none" strike="noStrike" cap="none" normalizeH="0" baseline="0" dirty="0" smtClean="0">
              <a:ln>
                <a:noFill/>
              </a:ln>
              <a:effectLst/>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12E3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26386"/>
          <a:stretch>
            <a:fillRect/>
          </a:stretch>
        </p:blipFill>
        <p:spPr>
          <a:xfrm>
            <a:off x="381000" y="193536"/>
            <a:ext cx="17703106" cy="10015291"/>
          </a:xfrm>
          <a:prstGeom prst="rect">
            <a:avLst/>
          </a:prstGeom>
        </p:spPr>
      </p:pic>
      <p:pic>
        <p:nvPicPr>
          <p:cNvPr id="8" name="Picture 8"/>
          <p:cNvPicPr>
            <a:picLocks noChangeAspect="1"/>
          </p:cNvPicPr>
          <p:nvPr/>
        </p:nvPicPr>
        <p:blipFill>
          <a:blip r:embed="rId3" cstate="print"/>
          <a:srcRect/>
          <a:stretch>
            <a:fillRect/>
          </a:stretch>
        </p:blipFill>
        <p:spPr>
          <a:xfrm>
            <a:off x="16791487" y="8343900"/>
            <a:ext cx="1496513" cy="1622236"/>
          </a:xfrm>
          <a:prstGeom prst="rect">
            <a:avLst/>
          </a:prstGeom>
        </p:spPr>
      </p:pic>
      <p:pic>
        <p:nvPicPr>
          <p:cNvPr id="11" name="Picture 11"/>
          <p:cNvPicPr>
            <a:picLocks noChangeAspect="1"/>
          </p:cNvPicPr>
          <p:nvPr/>
        </p:nvPicPr>
        <p:blipFill>
          <a:blip r:embed="rId4" cstate="print"/>
          <a:srcRect/>
          <a:stretch>
            <a:fillRect/>
          </a:stretch>
        </p:blipFill>
        <p:spPr>
          <a:xfrm rot="19400526">
            <a:off x="-12390" y="713446"/>
            <a:ext cx="2669134" cy="842720"/>
          </a:xfrm>
          <a:prstGeom prst="rect">
            <a:avLst/>
          </a:prstGeom>
        </p:spPr>
      </p:pic>
      <p:pic>
        <p:nvPicPr>
          <p:cNvPr id="4" name="Picture 4"/>
          <p:cNvPicPr>
            <a:picLocks noChangeAspect="1"/>
          </p:cNvPicPr>
          <p:nvPr/>
        </p:nvPicPr>
        <p:blipFill>
          <a:blip r:embed="rId5" cstate="print"/>
          <a:srcRect/>
          <a:stretch>
            <a:fillRect/>
          </a:stretch>
        </p:blipFill>
        <p:spPr>
          <a:xfrm rot="3110842">
            <a:off x="356736" y="8859783"/>
            <a:ext cx="881674" cy="1335870"/>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184730">
            <a:off x="11307643" y="9102436"/>
            <a:ext cx="3429000" cy="1676819"/>
          </a:xfrm>
          <a:prstGeom prst="rect">
            <a:avLst/>
          </a:prstGeom>
        </p:spPr>
      </p:pic>
      <p:sp>
        <p:nvSpPr>
          <p:cNvPr id="13" name="Прямоугольник 12"/>
          <p:cNvSpPr/>
          <p:nvPr/>
        </p:nvSpPr>
        <p:spPr>
          <a:xfrm>
            <a:off x="762000" y="266700"/>
            <a:ext cx="16916400" cy="1015662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150000"/>
              </a:lnSpc>
            </a:pPr>
            <a:r>
              <a:rPr lang="ru-RU" sz="3600" i="1" dirty="0" smtClean="0">
                <a:latin typeface="Times New Roman" pitchFamily="18" charset="0"/>
                <a:ea typeface="Microsoft Himalaya" pitchFamily="2" charset="0"/>
                <a:cs typeface="Times New Roman" pitchFamily="18" charset="0"/>
              </a:rPr>
              <a:t>Молодёжный сленг как языковое явление</a:t>
            </a:r>
          </a:p>
          <a:p>
            <a:pPr algn="ctr">
              <a:lnSpc>
                <a:spcPct val="150000"/>
              </a:lnSpc>
            </a:pPr>
            <a:r>
              <a:rPr lang="ru-RU" sz="3600" dirty="0" smtClean="0">
                <a:ln w="50800"/>
                <a:latin typeface="Times New Roman" pitchFamily="18" charset="0"/>
                <a:cs typeface="Times New Roman" pitchFamily="18" charset="0"/>
              </a:rPr>
              <a:t>Причиной  возникновения молодёжного сленга можно назвать:</a:t>
            </a:r>
            <a:r>
              <a:rPr lang="ru-RU" sz="3600" dirty="0" smtClean="0">
                <a:ln w="50800"/>
                <a:solidFill>
                  <a:schemeClr val="bg1"/>
                </a:solidFill>
              </a:rPr>
              <a:t>: </a:t>
            </a:r>
          </a:p>
          <a:p>
            <a:pPr marL="742950" indent="-742950">
              <a:lnSpc>
                <a:spcPct val="150000"/>
              </a:lnSpc>
            </a:pPr>
            <a:r>
              <a:rPr lang="ru-RU" sz="3600" cap="none" spc="0" dirty="0" smtClean="0">
                <a:ln w="50800"/>
                <a:effectLst/>
                <a:latin typeface="Times New Roman" pitchFamily="18" charset="0"/>
                <a:cs typeface="Times New Roman" pitchFamily="18" charset="0"/>
              </a:rPr>
              <a:t>1.Главное  в этом языковом явлении- отход обыденности, игра, ирония, маска. </a:t>
            </a:r>
            <a:r>
              <a:rPr lang="ru-RU" sz="3600" dirty="0" smtClean="0">
                <a:ln w="50800"/>
                <a:latin typeface="Times New Roman" pitchFamily="18" charset="0"/>
                <a:cs typeface="Times New Roman" pitchFamily="18" charset="0"/>
              </a:rPr>
              <a:t>Непринуждённый молодёжный сленг стремится уйти от скучного мира взрослых, родителей, учителей.</a:t>
            </a:r>
            <a:r>
              <a:rPr lang="ru-RU" sz="3600" b="1" dirty="0" smtClean="0">
                <a:ln w="50800"/>
                <a:latin typeface="Times New Roman" pitchFamily="18" charset="0"/>
                <a:cs typeface="Times New Roman" pitchFamily="18" charset="0"/>
              </a:rPr>
              <a:t> </a:t>
            </a:r>
          </a:p>
          <a:p>
            <a:pPr marL="914400" indent="-914400">
              <a:lnSpc>
                <a:spcPct val="150000"/>
              </a:lnSpc>
            </a:pPr>
            <a:r>
              <a:rPr lang="ru-RU" sz="3600" cap="none" spc="0" dirty="0" smtClean="0">
                <a:ln w="50800"/>
                <a:effectLst/>
                <a:latin typeface="Times New Roman" pitchFamily="18" charset="0"/>
                <a:cs typeface="Times New Roman" pitchFamily="18" charset="0"/>
              </a:rPr>
              <a:t>2.Молодёжный сленг подобен его носителям. Язык здесь отражает внутренние устремления молодых ярче и сильнее, чем одежда, прически, образ жизни.</a:t>
            </a:r>
          </a:p>
          <a:p>
            <a:pPr marL="914400" indent="-914400">
              <a:lnSpc>
                <a:spcPct val="150000"/>
              </a:lnSpc>
            </a:pPr>
            <a:r>
              <a:rPr lang="ru-RU" sz="3600" dirty="0" smtClean="0">
                <a:ln w="50800"/>
                <a:latin typeface="Times New Roman" pitchFamily="18" charset="0"/>
                <a:cs typeface="Times New Roman" pitchFamily="18" charset="0"/>
              </a:rPr>
              <a:t>Так и создаётся специфическая лексика, а именно сленг подростков, объединёнными общими интересами, территорией, образом жизни.</a:t>
            </a:r>
            <a:r>
              <a:rPr lang="ru-RU" sz="3600" cap="none" spc="0" dirty="0" smtClean="0">
                <a:ln w="50800"/>
                <a:effectLst/>
                <a:latin typeface="Times New Roman" pitchFamily="18" charset="0"/>
                <a:cs typeface="Times New Roman" pitchFamily="18" charset="0"/>
              </a:rPr>
              <a:t> </a:t>
            </a:r>
          </a:p>
          <a:p>
            <a:pPr marL="914400" indent="-914400">
              <a:lnSpc>
                <a:spcPct val="150000"/>
              </a:lnSpc>
            </a:pPr>
            <a:r>
              <a:rPr lang="ru-RU" sz="3600" dirty="0" smtClean="0">
                <a:ln w="50800"/>
                <a:latin typeface="Times New Roman" pitchFamily="18" charset="0"/>
                <a:cs typeface="Times New Roman" pitchFamily="18" charset="0"/>
              </a:rPr>
              <a:t>3. Плюс ко всему, подростки часто печатают в </a:t>
            </a:r>
            <a:r>
              <a:rPr lang="ru-RU" sz="3600" dirty="0" err="1" smtClean="0">
                <a:ln w="50800"/>
                <a:latin typeface="Times New Roman" pitchFamily="18" charset="0"/>
                <a:cs typeface="Times New Roman" pitchFamily="18" charset="0"/>
              </a:rPr>
              <a:t>мессенджерах</a:t>
            </a:r>
            <a:r>
              <a:rPr lang="ru-RU" sz="3600" dirty="0" smtClean="0">
                <a:ln w="50800"/>
                <a:latin typeface="Times New Roman" pitchFamily="18" charset="0"/>
                <a:cs typeface="Times New Roman" pitchFamily="18" charset="0"/>
              </a:rPr>
              <a:t> и для экономии времени всё сокращают, а потом эти слова  всплывают и в их устной речи  </a:t>
            </a:r>
            <a:endParaRPr lang="ru-RU" sz="3600" cap="none" spc="0" dirty="0" smtClean="0">
              <a:ln w="50800"/>
              <a:effectLst/>
              <a:latin typeface="Times New Roman" pitchFamily="18" charset="0"/>
              <a:cs typeface="Times New Roman" pitchFamily="18" charset="0"/>
            </a:endParaRPr>
          </a:p>
          <a:p>
            <a:pPr marL="914400" indent="-914400">
              <a:lnSpc>
                <a:spcPct val="150000"/>
              </a:lnSpc>
            </a:pPr>
            <a:r>
              <a:rPr lang="ru-RU" sz="3600" b="1" cap="none" spc="0" dirty="0" smtClean="0">
                <a:ln w="50800"/>
                <a:effectLst/>
                <a:latin typeface="Times New Roman" pitchFamily="18" charset="0"/>
                <a:cs typeface="Times New Roman" pitchFamily="18" charset="0"/>
              </a:rPr>
              <a:t>	</a:t>
            </a:r>
            <a:endParaRPr lang="ru-RU" sz="3600" b="1" cap="none" spc="0" dirty="0">
              <a:ln w="50800"/>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2E3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647" r="647"/>
          <a:stretch>
            <a:fillRect/>
          </a:stretch>
        </p:blipFill>
        <p:spPr>
          <a:xfrm>
            <a:off x="762000" y="0"/>
            <a:ext cx="16840200" cy="10029081"/>
          </a:xfrm>
          <a:prstGeom prst="rect">
            <a:avLst/>
          </a:prstGeom>
        </p:spPr>
      </p:pic>
      <p:pic>
        <p:nvPicPr>
          <p:cNvPr id="7" name="Picture 7"/>
          <p:cNvPicPr>
            <a:picLocks noChangeAspect="1"/>
          </p:cNvPicPr>
          <p:nvPr/>
        </p:nvPicPr>
        <p:blipFill>
          <a:blip r:embed="rId3" cstate="print"/>
          <a:srcRect/>
          <a:stretch>
            <a:fillRect/>
          </a:stretch>
        </p:blipFill>
        <p:spPr>
          <a:xfrm rot="20235876">
            <a:off x="16673243" y="8170779"/>
            <a:ext cx="1428757" cy="1879943"/>
          </a:xfrm>
          <a:prstGeom prst="rect">
            <a:avLst/>
          </a:prstGeom>
        </p:spPr>
      </p:pic>
      <p:pic>
        <p:nvPicPr>
          <p:cNvPr id="8" name="Picture 8"/>
          <p:cNvPicPr>
            <a:picLocks noChangeAspect="1"/>
          </p:cNvPicPr>
          <p:nvPr/>
        </p:nvPicPr>
        <p:blipFill>
          <a:blip r:embed="rId4" cstate="print"/>
          <a:srcRect/>
          <a:stretch>
            <a:fillRect/>
          </a:stretch>
        </p:blipFill>
        <p:spPr>
          <a:xfrm rot="13029684">
            <a:off x="16150577" y="248580"/>
            <a:ext cx="1209934" cy="1150950"/>
          </a:xfrm>
          <a:prstGeom prst="rect">
            <a:avLst/>
          </a:prstGeom>
        </p:spPr>
      </p:pic>
      <p:pic>
        <p:nvPicPr>
          <p:cNvPr id="9" name="Picture 9"/>
          <p:cNvPicPr>
            <a:picLocks noChangeAspect="1"/>
          </p:cNvPicPr>
          <p:nvPr/>
        </p:nvPicPr>
        <p:blipFill>
          <a:blip r:embed="rId5" cstate="print"/>
          <a:srcRect/>
          <a:stretch>
            <a:fillRect/>
          </a:stretch>
        </p:blipFill>
        <p:spPr>
          <a:xfrm rot="2498915">
            <a:off x="322333" y="7336868"/>
            <a:ext cx="1591478" cy="2353387"/>
          </a:xfrm>
          <a:prstGeom prst="rect">
            <a:avLst/>
          </a:prstGeom>
        </p:spPr>
      </p:pic>
      <p:sp>
        <p:nvSpPr>
          <p:cNvPr id="10" name="TextBox 10"/>
          <p:cNvSpPr txBox="1"/>
          <p:nvPr/>
        </p:nvSpPr>
        <p:spPr>
          <a:xfrm rot="85534">
            <a:off x="7968859" y="5160621"/>
            <a:ext cx="8267093" cy="862865"/>
          </a:xfrm>
          <a:prstGeom prst="rect">
            <a:avLst/>
          </a:prstGeom>
        </p:spPr>
        <p:txBody>
          <a:bodyPr lIns="0" tIns="0" rIns="0" bIns="0" rtlCol="0" anchor="t">
            <a:spAutoFit/>
          </a:bodyPr>
          <a:lstStyle/>
          <a:p>
            <a:pPr algn="ctr">
              <a:lnSpc>
                <a:spcPts val="7987"/>
              </a:lnSpc>
            </a:pPr>
            <a:endParaRPr lang="ru-RU" sz="3200" dirty="0" smtClean="0">
              <a:solidFill>
                <a:srgbClr val="004AAD"/>
              </a:solidFill>
              <a:latin typeface="Jingleberry"/>
            </a:endParaRPr>
          </a:p>
        </p:txBody>
      </p:sp>
      <p:sp>
        <p:nvSpPr>
          <p:cNvPr id="11" name="Прямоугольник 10"/>
          <p:cNvSpPr/>
          <p:nvPr/>
        </p:nvSpPr>
        <p:spPr>
          <a:xfrm>
            <a:off x="2971800" y="1181100"/>
            <a:ext cx="12877799"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ru-RU" sz="5400" b="1" cap="none" spc="0" dirty="0">
              <a:ln w="50800"/>
              <a:solidFill>
                <a:schemeClr val="bg1">
                  <a:shade val="50000"/>
                </a:schemeClr>
              </a:solidFill>
              <a:effectLst/>
            </a:endParaRPr>
          </a:p>
        </p:txBody>
      </p:sp>
      <p:sp>
        <p:nvSpPr>
          <p:cNvPr id="12" name="Прямоугольник 11"/>
          <p:cNvSpPr/>
          <p:nvPr/>
        </p:nvSpPr>
        <p:spPr>
          <a:xfrm>
            <a:off x="1676400" y="495300"/>
            <a:ext cx="14859000" cy="8494633"/>
          </a:xfrm>
          <a:prstGeom prst="rect">
            <a:avLst/>
          </a:prstGeom>
        </p:spPr>
        <p:txBody>
          <a:bodyPr wrap="square">
            <a:spAutoFit/>
          </a:bodyPr>
          <a:lstStyle/>
          <a:p>
            <a:pPr>
              <a:lnSpc>
                <a:spcPct val="150000"/>
              </a:lnSpc>
            </a:pPr>
            <a:r>
              <a:rPr lang="ru-RU" sz="2800" dirty="0" smtClean="0">
                <a:latin typeface="Times New Roman" pitchFamily="18" charset="0"/>
                <a:cs typeface="Times New Roman" pitchFamily="18" charset="0"/>
              </a:rPr>
              <a:t>Само слово « сленг» происходит от английского «</a:t>
            </a:r>
            <a:r>
              <a:rPr lang="en-US" sz="2800" dirty="0" smtClean="0">
                <a:latin typeface="Times New Roman" pitchFamily="18" charset="0"/>
                <a:cs typeface="Times New Roman" pitchFamily="18" charset="0"/>
              </a:rPr>
              <a:t>slang</a:t>
            </a:r>
            <a:r>
              <a:rPr lang="ru-RU" sz="2800" dirty="0" smtClean="0">
                <a:latin typeface="Times New Roman" pitchFamily="18" charset="0"/>
                <a:cs typeface="Times New Roman" pitchFamily="18" charset="0"/>
              </a:rPr>
              <a:t>» - жаргон.</a:t>
            </a:r>
          </a:p>
          <a:p>
            <a:pPr fontAlgn="base">
              <a:lnSpc>
                <a:spcPct val="150000"/>
              </a:lnSpc>
              <a:spcBef>
                <a:spcPct val="0"/>
              </a:spcBef>
              <a:spcAft>
                <a:spcPct val="0"/>
              </a:spcAft>
            </a:pPr>
            <a:r>
              <a:rPr lang="ru-RU" sz="2800" dirty="0" smtClean="0">
                <a:latin typeface="Times New Roman" pitchFamily="18" charset="0"/>
                <a:ea typeface="Calibri" pitchFamily="34" charset="0"/>
                <a:cs typeface="Times New Roman" pitchFamily="18" charset="0"/>
              </a:rPr>
              <a:t> Сленг имеет огромное значение для молодых людей. </a:t>
            </a:r>
          </a:p>
          <a:p>
            <a:pPr lvl="0" eaLnBrk="0" fontAlgn="base" hangingPunct="0">
              <a:lnSpc>
                <a:spcPct val="150000"/>
              </a:lnSpc>
              <a:spcBef>
                <a:spcPct val="0"/>
              </a:spcBef>
              <a:spcAft>
                <a:spcPct val="0"/>
              </a:spcAft>
            </a:pPr>
            <a:r>
              <a:rPr lang="ru-RU" sz="2800" dirty="0" smtClean="0">
                <a:latin typeface="Times New Roman" pitchFamily="18" charset="0"/>
                <a:ea typeface="Calibri" pitchFamily="34" charset="0"/>
                <a:cs typeface="Times New Roman" pitchFamily="18" charset="0"/>
              </a:rPr>
              <a:t> Благодаря сленгу молодёжь легко находит общий язык между собой и усваивает новые иностранные слова.</a:t>
            </a:r>
            <a:r>
              <a:rPr lang="ru-RU" sz="2800" dirty="0" smtClean="0">
                <a:latin typeface="Arial" pitchFamily="34" charset="0"/>
                <a:cs typeface="Arial" pitchFamily="34" charset="0"/>
              </a:rPr>
              <a:t> </a:t>
            </a:r>
          </a:p>
          <a:p>
            <a:pPr>
              <a:lnSpc>
                <a:spcPct val="150000"/>
              </a:lnSpc>
            </a:pPr>
            <a:r>
              <a:rPr lang="ru-RU" sz="2800" dirty="0" smtClean="0">
                <a:latin typeface="Times New Roman" pitchFamily="18" charset="0"/>
                <a:cs typeface="Times New Roman" pitchFamily="18" charset="0"/>
              </a:rPr>
              <a:t>Для молодёжной речи характерно широкое употребление сленга компьютерной тематики, познакомиться с которой молодые люди могут при общении в социальных сетях. Особенности социальной сети – использование молодёжного сленга. Среди молодёжного сленга в русском языке популярностью пользуются слова компьютерной направленности, такие как: «тролль» – «интернет-провокатор», «завис </a:t>
            </a:r>
            <a:r>
              <a:rPr lang="ru-RU" sz="2800" dirty="0" err="1" smtClean="0">
                <a:latin typeface="Times New Roman" pitchFamily="18" charset="0"/>
                <a:cs typeface="Times New Roman" pitchFamily="18" charset="0"/>
              </a:rPr>
              <a:t>комп</a:t>
            </a:r>
            <a:r>
              <a:rPr lang="ru-RU" sz="2800" dirty="0" smtClean="0">
                <a:latin typeface="Times New Roman" pitchFamily="18" charset="0"/>
                <a:cs typeface="Times New Roman" pitchFamily="18" charset="0"/>
              </a:rPr>
              <a:t>» – «плохо работает компьютер», «мотор» – «процессор компьютера», «паблик» – «группа в социальной сети». Как видно из примеров, сленговые выражения делают речь говорящего более выразительной и колоритной. Он в основном применяется в определённых возрастных и социальных группах и связан с конкретными сферами: учёбой, повседневной жизнью.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2E3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647" r="647"/>
          <a:stretch>
            <a:fillRect/>
          </a:stretch>
        </p:blipFill>
        <p:spPr>
          <a:xfrm>
            <a:off x="762000" y="0"/>
            <a:ext cx="16840200" cy="10029081"/>
          </a:xfrm>
          <a:prstGeom prst="rect">
            <a:avLst/>
          </a:prstGeom>
        </p:spPr>
      </p:pic>
      <p:pic>
        <p:nvPicPr>
          <p:cNvPr id="7" name="Picture 7"/>
          <p:cNvPicPr>
            <a:picLocks noChangeAspect="1"/>
          </p:cNvPicPr>
          <p:nvPr/>
        </p:nvPicPr>
        <p:blipFill>
          <a:blip r:embed="rId3" cstate="print"/>
          <a:srcRect/>
          <a:stretch>
            <a:fillRect/>
          </a:stretch>
        </p:blipFill>
        <p:spPr>
          <a:xfrm rot="20235876">
            <a:off x="15928770" y="7708754"/>
            <a:ext cx="1428757" cy="1879943"/>
          </a:xfrm>
          <a:prstGeom prst="rect">
            <a:avLst/>
          </a:prstGeom>
        </p:spPr>
      </p:pic>
      <p:pic>
        <p:nvPicPr>
          <p:cNvPr id="8" name="Picture 8"/>
          <p:cNvPicPr>
            <a:picLocks noChangeAspect="1"/>
          </p:cNvPicPr>
          <p:nvPr/>
        </p:nvPicPr>
        <p:blipFill>
          <a:blip r:embed="rId4" cstate="print"/>
          <a:srcRect/>
          <a:stretch>
            <a:fillRect/>
          </a:stretch>
        </p:blipFill>
        <p:spPr>
          <a:xfrm rot="13029684">
            <a:off x="16150577" y="248580"/>
            <a:ext cx="1209934" cy="1150950"/>
          </a:xfrm>
          <a:prstGeom prst="rect">
            <a:avLst/>
          </a:prstGeom>
        </p:spPr>
      </p:pic>
      <p:pic>
        <p:nvPicPr>
          <p:cNvPr id="9" name="Picture 9"/>
          <p:cNvPicPr>
            <a:picLocks noChangeAspect="1"/>
          </p:cNvPicPr>
          <p:nvPr/>
        </p:nvPicPr>
        <p:blipFill>
          <a:blip r:embed="rId5" cstate="print"/>
          <a:srcRect/>
          <a:stretch>
            <a:fillRect/>
          </a:stretch>
        </p:blipFill>
        <p:spPr>
          <a:xfrm rot="2263391">
            <a:off x="955158" y="1013958"/>
            <a:ext cx="946801" cy="1400075"/>
          </a:xfrm>
          <a:prstGeom prst="rect">
            <a:avLst/>
          </a:prstGeom>
        </p:spPr>
      </p:pic>
      <p:sp>
        <p:nvSpPr>
          <p:cNvPr id="10" name="TextBox 10"/>
          <p:cNvSpPr txBox="1"/>
          <p:nvPr/>
        </p:nvSpPr>
        <p:spPr>
          <a:xfrm rot="85534">
            <a:off x="7968859" y="5160621"/>
            <a:ext cx="8267093" cy="862865"/>
          </a:xfrm>
          <a:prstGeom prst="rect">
            <a:avLst/>
          </a:prstGeom>
        </p:spPr>
        <p:txBody>
          <a:bodyPr lIns="0" tIns="0" rIns="0" bIns="0" rtlCol="0" anchor="t">
            <a:spAutoFit/>
          </a:bodyPr>
          <a:lstStyle/>
          <a:p>
            <a:pPr algn="ctr">
              <a:lnSpc>
                <a:spcPts val="7987"/>
              </a:lnSpc>
            </a:pPr>
            <a:endParaRPr lang="ru-RU" sz="3200" dirty="0" smtClean="0">
              <a:solidFill>
                <a:srgbClr val="004AAD"/>
              </a:solidFill>
              <a:latin typeface="Jingleberry"/>
            </a:endParaRPr>
          </a:p>
        </p:txBody>
      </p:sp>
      <p:sp>
        <p:nvSpPr>
          <p:cNvPr id="11" name="Прямоугольник 10"/>
          <p:cNvSpPr/>
          <p:nvPr/>
        </p:nvSpPr>
        <p:spPr>
          <a:xfrm>
            <a:off x="2971800" y="1181100"/>
            <a:ext cx="12877799"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ru-RU" sz="5400" b="1" cap="none" spc="0" dirty="0">
              <a:ln w="50800"/>
              <a:solidFill>
                <a:schemeClr val="bg1">
                  <a:shade val="50000"/>
                </a:schemeClr>
              </a:solidFill>
              <a:effectLst/>
            </a:endParaRPr>
          </a:p>
        </p:txBody>
      </p:sp>
      <p:sp>
        <p:nvSpPr>
          <p:cNvPr id="13" name="Прямоугольник 12"/>
          <p:cNvSpPr/>
          <p:nvPr/>
        </p:nvSpPr>
        <p:spPr>
          <a:xfrm>
            <a:off x="1371600" y="647700"/>
            <a:ext cx="14448901" cy="994118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3200" dirty="0" smtClean="0">
                <a:ln w="50800"/>
                <a:latin typeface="Times New Roman" pitchFamily="18" charset="0"/>
                <a:cs typeface="Times New Roman" pitchFamily="18" charset="0"/>
              </a:rPr>
              <a:t>Молодёжный сленг для наших родителей – тёмный лес, но это не значит , </a:t>
            </a:r>
          </a:p>
          <a:p>
            <a:pPr algn="ctr"/>
            <a:r>
              <a:rPr lang="ru-RU" sz="3200" dirty="0" smtClean="0">
                <a:ln w="50800"/>
                <a:latin typeface="Times New Roman" pitchFamily="18" charset="0"/>
                <a:cs typeface="Times New Roman" pitchFamily="18" charset="0"/>
              </a:rPr>
              <a:t>что нас не возможно понять. Давайте разберём основные  словечки , </a:t>
            </a:r>
          </a:p>
          <a:p>
            <a:pPr algn="ctr"/>
            <a:r>
              <a:rPr lang="ru-RU" sz="3200" dirty="0" smtClean="0">
                <a:ln w="50800"/>
                <a:latin typeface="Times New Roman" pitchFamily="18" charset="0"/>
                <a:cs typeface="Times New Roman" pitchFamily="18" charset="0"/>
              </a:rPr>
              <a:t>чтобы донести свои мысли на правильном диалекте.</a:t>
            </a:r>
          </a:p>
          <a:p>
            <a:pPr algn="ctr"/>
            <a:r>
              <a:rPr lang="ru-RU" sz="3200" dirty="0" smtClean="0">
                <a:ln w="50800"/>
                <a:latin typeface="Times New Roman" pitchFamily="18" charset="0"/>
                <a:cs typeface="Times New Roman" pitchFamily="18" charset="0"/>
              </a:rPr>
              <a:t>Самые популярные  из них:</a:t>
            </a:r>
          </a:p>
          <a:p>
            <a:r>
              <a:rPr lang="ru-RU" sz="3200" dirty="0" smtClean="0">
                <a:ln w="50800"/>
                <a:latin typeface="Times New Roman" pitchFamily="18" charset="0"/>
                <a:cs typeface="Times New Roman" pitchFamily="18" charset="0"/>
              </a:rPr>
              <a:t>Банить – блокировать в интернете .</a:t>
            </a:r>
          </a:p>
          <a:p>
            <a:r>
              <a:rPr lang="ru-RU" sz="3200" dirty="0" err="1" smtClean="0">
                <a:ln w="50800"/>
                <a:latin typeface="Times New Roman" pitchFamily="18" charset="0"/>
                <a:cs typeface="Times New Roman" pitchFamily="18" charset="0"/>
              </a:rPr>
              <a:t>Буллинг</a:t>
            </a:r>
            <a:r>
              <a:rPr lang="ru-RU" sz="3200" dirty="0" smtClean="0">
                <a:ln w="50800"/>
                <a:latin typeface="Times New Roman" pitchFamily="18" charset="0"/>
                <a:cs typeface="Times New Roman" pitchFamily="18" charset="0"/>
              </a:rPr>
              <a:t> – травля, от английского</a:t>
            </a:r>
            <a:r>
              <a:rPr lang="en-US" sz="3200" dirty="0" smtClean="0">
                <a:ln w="50800"/>
                <a:latin typeface="Times New Roman" pitchFamily="18" charset="0"/>
                <a:cs typeface="Times New Roman" pitchFamily="18" charset="0"/>
              </a:rPr>
              <a:t> bullying – </a:t>
            </a:r>
            <a:r>
              <a:rPr lang="ru-RU" sz="3200" dirty="0" smtClean="0">
                <a:ln w="50800"/>
                <a:latin typeface="Times New Roman" pitchFamily="18" charset="0"/>
                <a:cs typeface="Times New Roman" pitchFamily="18" charset="0"/>
              </a:rPr>
              <a:t>«издевательство» </a:t>
            </a:r>
          </a:p>
          <a:p>
            <a:r>
              <a:rPr lang="ru-RU" sz="3200" cap="none" spc="0" dirty="0" err="1" smtClean="0">
                <a:ln w="50800"/>
                <a:effectLst/>
                <a:latin typeface="Times New Roman" pitchFamily="18" charset="0"/>
                <a:cs typeface="Times New Roman" pitchFamily="18" charset="0"/>
              </a:rPr>
              <a:t>Криповый</a:t>
            </a:r>
            <a:r>
              <a:rPr lang="ru-RU" sz="3200" cap="none" spc="0" dirty="0" smtClean="0">
                <a:ln w="50800"/>
                <a:effectLst/>
                <a:latin typeface="Times New Roman" pitchFamily="18" charset="0"/>
                <a:cs typeface="Times New Roman" pitchFamily="18" charset="0"/>
              </a:rPr>
              <a:t> -  пугающий, ужасный.</a:t>
            </a:r>
          </a:p>
          <a:p>
            <a:r>
              <a:rPr lang="ru-RU" sz="3200" dirty="0" smtClean="0">
                <a:ln w="50800"/>
                <a:latin typeface="Times New Roman" pitchFamily="18" charset="0"/>
                <a:cs typeface="Times New Roman" pitchFamily="18" charset="0"/>
              </a:rPr>
              <a:t>ЛП – лучшая подруга.</a:t>
            </a:r>
          </a:p>
          <a:p>
            <a:r>
              <a:rPr lang="ru-RU" sz="3200" cap="none" spc="0" dirty="0" smtClean="0">
                <a:ln w="50800"/>
                <a:effectLst/>
                <a:latin typeface="Times New Roman" pitchFamily="18" charset="0"/>
                <a:cs typeface="Times New Roman" pitchFamily="18" charset="0"/>
              </a:rPr>
              <a:t>ЛС – личные сообщения.</a:t>
            </a:r>
          </a:p>
          <a:p>
            <a:r>
              <a:rPr lang="ru-RU" sz="3200" dirty="0" err="1" smtClean="0">
                <a:ln w="50800"/>
                <a:latin typeface="Times New Roman" pitchFamily="18" charset="0"/>
                <a:cs typeface="Times New Roman" pitchFamily="18" charset="0"/>
              </a:rPr>
              <a:t>Рофл</a:t>
            </a:r>
            <a:r>
              <a:rPr lang="ru-RU" sz="3200" dirty="0" smtClean="0">
                <a:ln w="50800"/>
                <a:latin typeface="Times New Roman" pitchFamily="18" charset="0"/>
                <a:cs typeface="Times New Roman" pitchFamily="18" charset="0"/>
              </a:rPr>
              <a:t> – громко смеяться.</a:t>
            </a:r>
          </a:p>
          <a:p>
            <a:r>
              <a:rPr lang="ru-RU" sz="3200" dirty="0" err="1" smtClean="0">
                <a:ln w="50800"/>
                <a:latin typeface="Times New Roman" pitchFamily="18" charset="0"/>
                <a:cs typeface="Times New Roman" pitchFamily="18" charset="0"/>
              </a:rPr>
              <a:t>Стримить</a:t>
            </a:r>
            <a:r>
              <a:rPr lang="ru-RU" sz="3200" dirty="0" smtClean="0">
                <a:ln w="50800"/>
                <a:latin typeface="Times New Roman" pitchFamily="18" charset="0"/>
                <a:cs typeface="Times New Roman" pitchFamily="18" charset="0"/>
              </a:rPr>
              <a:t> – вести прямую трансляцию.</a:t>
            </a:r>
          </a:p>
          <a:p>
            <a:r>
              <a:rPr lang="ru-RU" sz="3200" dirty="0" err="1" smtClean="0">
                <a:ln w="50800"/>
                <a:latin typeface="Times New Roman" pitchFamily="18" charset="0"/>
                <a:cs typeface="Times New Roman" pitchFamily="18" charset="0"/>
              </a:rPr>
              <a:t>Хайп</a:t>
            </a:r>
            <a:r>
              <a:rPr lang="ru-RU" sz="3200" dirty="0" smtClean="0">
                <a:ln w="50800"/>
                <a:latin typeface="Times New Roman" pitchFamily="18" charset="0"/>
                <a:cs typeface="Times New Roman" pitchFamily="18" charset="0"/>
              </a:rPr>
              <a:t> – ажиотаж.</a:t>
            </a:r>
          </a:p>
          <a:p>
            <a:r>
              <a:rPr lang="ru-RU" sz="3200" dirty="0" err="1" smtClean="0">
                <a:ln w="50800"/>
                <a:latin typeface="Times New Roman" pitchFamily="18" charset="0"/>
                <a:cs typeface="Times New Roman" pitchFamily="18" charset="0"/>
              </a:rPr>
              <a:t>Хейтить</a:t>
            </a:r>
            <a:r>
              <a:rPr lang="ru-RU" sz="3200" dirty="0" smtClean="0">
                <a:ln w="50800"/>
                <a:latin typeface="Times New Roman" pitchFamily="18" charset="0"/>
                <a:cs typeface="Times New Roman" pitchFamily="18" charset="0"/>
              </a:rPr>
              <a:t> – открыто ненавидеть кого – то или что – то.</a:t>
            </a:r>
          </a:p>
          <a:p>
            <a:r>
              <a:rPr lang="ru-RU" sz="3200" dirty="0" err="1" smtClean="0">
                <a:ln w="50800"/>
                <a:latin typeface="Times New Roman" pitchFamily="18" charset="0"/>
                <a:cs typeface="Times New Roman" pitchFamily="18" charset="0"/>
              </a:rPr>
              <a:t>Чилить</a:t>
            </a:r>
            <a:r>
              <a:rPr lang="ru-RU" sz="3200" dirty="0" smtClean="0">
                <a:ln w="50800"/>
                <a:latin typeface="Times New Roman" pitchFamily="18" charset="0"/>
                <a:cs typeface="Times New Roman" pitchFamily="18" charset="0"/>
              </a:rPr>
              <a:t> – пассивно отдыхать.</a:t>
            </a:r>
          </a:p>
          <a:p>
            <a:r>
              <a:rPr lang="ru-RU" sz="3200" dirty="0" err="1" smtClean="0">
                <a:ln w="50800"/>
                <a:latin typeface="Times New Roman" pitchFamily="18" charset="0"/>
                <a:cs typeface="Times New Roman" pitchFamily="18" charset="0"/>
              </a:rPr>
              <a:t>Чекать</a:t>
            </a:r>
            <a:r>
              <a:rPr lang="ru-RU" sz="3200" dirty="0" smtClean="0">
                <a:ln w="50800"/>
                <a:latin typeface="Times New Roman" pitchFamily="18" charset="0"/>
                <a:cs typeface="Times New Roman" pitchFamily="18" charset="0"/>
              </a:rPr>
              <a:t> – проверять.</a:t>
            </a:r>
          </a:p>
          <a:p>
            <a:r>
              <a:rPr lang="ru-RU" sz="3200" dirty="0" err="1" smtClean="0">
                <a:ln w="50800"/>
                <a:latin typeface="Times New Roman" pitchFamily="18" charset="0"/>
                <a:cs typeface="Times New Roman" pitchFamily="18" charset="0"/>
              </a:rPr>
              <a:t>Шмот</a:t>
            </a:r>
            <a:r>
              <a:rPr lang="ru-RU" sz="3200" dirty="0" smtClean="0">
                <a:ln w="50800"/>
                <a:latin typeface="Times New Roman" pitchFamily="18" charset="0"/>
                <a:cs typeface="Times New Roman" pitchFamily="18" charset="0"/>
              </a:rPr>
              <a:t> – одежда.</a:t>
            </a:r>
          </a:p>
          <a:p>
            <a:r>
              <a:rPr lang="ru-RU" sz="3200" dirty="0" smtClean="0">
                <a:ln w="50800"/>
                <a:latin typeface="Times New Roman" pitchFamily="18" charset="0"/>
                <a:cs typeface="Times New Roman" pitchFamily="18" charset="0"/>
              </a:rPr>
              <a:t>Здесь не все слова , это лишь общее представление  о самых популярных словах. </a:t>
            </a:r>
          </a:p>
          <a:p>
            <a:pPr>
              <a:lnSpc>
                <a:spcPct val="150000"/>
              </a:lnSpc>
            </a:pPr>
            <a:endParaRPr lang="ru-RU" sz="3200" dirty="0" smtClean="0">
              <a:ln w="50800"/>
              <a:solidFill>
                <a:schemeClr val="bg1">
                  <a:shade val="50000"/>
                </a:schemeClr>
              </a:solidFill>
              <a:latin typeface="Times New Roman" pitchFamily="18" charset="0"/>
              <a:cs typeface="Times New Roman" pitchFamily="18" charset="0"/>
            </a:endParaRPr>
          </a:p>
          <a:p>
            <a:pPr>
              <a:lnSpc>
                <a:spcPct val="150000"/>
              </a:lnSpc>
            </a:pPr>
            <a:endParaRPr lang="ru-RU" sz="3200" cap="none" spc="0" dirty="0">
              <a:ln w="50800"/>
              <a:solidFill>
                <a:schemeClr val="bg1">
                  <a:shade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2E3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647" r="647"/>
          <a:stretch>
            <a:fillRect/>
          </a:stretch>
        </p:blipFill>
        <p:spPr>
          <a:xfrm>
            <a:off x="762000" y="543404"/>
            <a:ext cx="16840200" cy="9463905"/>
          </a:xfrm>
          <a:prstGeom prst="rect">
            <a:avLst/>
          </a:prstGeom>
        </p:spPr>
      </p:pic>
      <p:pic>
        <p:nvPicPr>
          <p:cNvPr id="8" name="Picture 8"/>
          <p:cNvPicPr>
            <a:picLocks noChangeAspect="1"/>
          </p:cNvPicPr>
          <p:nvPr/>
        </p:nvPicPr>
        <p:blipFill>
          <a:blip r:embed="rId3" cstate="print"/>
          <a:srcRect/>
          <a:stretch>
            <a:fillRect/>
          </a:stretch>
        </p:blipFill>
        <p:spPr>
          <a:xfrm rot="14071831">
            <a:off x="16087614" y="255795"/>
            <a:ext cx="1961554" cy="1865929"/>
          </a:xfrm>
          <a:prstGeom prst="rect">
            <a:avLst/>
          </a:prstGeom>
        </p:spPr>
      </p:pic>
      <p:pic>
        <p:nvPicPr>
          <p:cNvPr id="7" name="Picture 7"/>
          <p:cNvPicPr>
            <a:picLocks noChangeAspect="1"/>
          </p:cNvPicPr>
          <p:nvPr/>
        </p:nvPicPr>
        <p:blipFill>
          <a:blip r:embed="rId4" cstate="print"/>
          <a:srcRect/>
          <a:stretch>
            <a:fillRect/>
          </a:stretch>
        </p:blipFill>
        <p:spPr>
          <a:xfrm rot="18855005">
            <a:off x="522137" y="7963667"/>
            <a:ext cx="1600200" cy="2105526"/>
          </a:xfrm>
          <a:prstGeom prst="rect">
            <a:avLst/>
          </a:prstGeom>
        </p:spPr>
      </p:pic>
      <p:pic>
        <p:nvPicPr>
          <p:cNvPr id="9" name="Picture 9"/>
          <p:cNvPicPr>
            <a:picLocks noChangeAspect="1"/>
          </p:cNvPicPr>
          <p:nvPr/>
        </p:nvPicPr>
        <p:blipFill>
          <a:blip r:embed="rId5" cstate="print"/>
          <a:srcRect/>
          <a:stretch>
            <a:fillRect/>
          </a:stretch>
        </p:blipFill>
        <p:spPr>
          <a:xfrm rot="3558805">
            <a:off x="16140567" y="7381995"/>
            <a:ext cx="1543795" cy="2282876"/>
          </a:xfrm>
          <a:prstGeom prst="rect">
            <a:avLst/>
          </a:prstGeom>
        </p:spPr>
      </p:pic>
      <p:sp>
        <p:nvSpPr>
          <p:cNvPr id="11" name="Прямоугольник 10"/>
          <p:cNvSpPr/>
          <p:nvPr/>
        </p:nvSpPr>
        <p:spPr>
          <a:xfrm>
            <a:off x="1524000" y="1181100"/>
            <a:ext cx="14554200" cy="8630900"/>
          </a:xfrm>
          <a:prstGeom prst="rect">
            <a:avLst/>
          </a:prstGeom>
        </p:spPr>
        <p:txBody>
          <a:bodyPr wrap="square">
            <a:spAutoFit/>
          </a:bodyPr>
          <a:lstStyle/>
          <a:p>
            <a:pPr>
              <a:lnSpc>
                <a:spcPct val="150000"/>
              </a:lnSpc>
            </a:pPr>
            <a:r>
              <a:rPr lang="ru-RU" sz="3600" dirty="0" smtClean="0">
                <a:latin typeface="Times New Roman" pitchFamily="18" charset="0"/>
                <a:cs typeface="Times New Roman" pitchFamily="18" charset="0"/>
              </a:rPr>
              <a:t>В настоящее время в речи молодых людей встречаются заимствованные слова, в основном пришедшие в русский язык из английского языка. Сленг на иноязычном языке, а именно английском, является одним из самых популярных. Чаще всего среди русской молодежи можно услышать сочетание: «Респект и </a:t>
            </a:r>
            <a:r>
              <a:rPr lang="ru-RU" sz="3600" dirty="0" err="1" smtClean="0">
                <a:latin typeface="Times New Roman" pitchFamily="18" charset="0"/>
                <a:cs typeface="Times New Roman" pitchFamily="18" charset="0"/>
              </a:rPr>
              <a:t>уважуха</a:t>
            </a:r>
            <a:r>
              <a:rPr lang="ru-RU" sz="3600" dirty="0" smtClean="0">
                <a:latin typeface="Times New Roman" pitchFamily="18" charset="0"/>
                <a:cs typeface="Times New Roman" pitchFamily="18" charset="0"/>
              </a:rPr>
              <a:t>» или глагол «</a:t>
            </a:r>
            <a:r>
              <a:rPr lang="ru-RU" sz="3600" dirty="0" err="1" smtClean="0">
                <a:latin typeface="Times New Roman" pitchFamily="18" charset="0"/>
                <a:cs typeface="Times New Roman" pitchFamily="18" charset="0"/>
              </a:rPr>
              <a:t>респектую</a:t>
            </a:r>
            <a:r>
              <a:rPr lang="ru-RU" sz="3600" dirty="0" smtClean="0">
                <a:latin typeface="Times New Roman" pitchFamily="18" charset="0"/>
                <a:cs typeface="Times New Roman" pitchFamily="18" charset="0"/>
              </a:rPr>
              <a:t>», то есть уважаю  известен и употребителен в кругу молодых людей, так как даёт возможность молодым находить общий язык. Ещё одна «заслуга» сленга  в том, что он упрощает общение , но не сам язык. Общаться на нём во многом проще и быстрее, чем с использованием общелитературных выражений , норм и правил. </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2E3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29323" r="7327"/>
          <a:stretch>
            <a:fillRect/>
          </a:stretch>
        </p:blipFill>
        <p:spPr>
          <a:xfrm>
            <a:off x="838200" y="419100"/>
            <a:ext cx="17224736" cy="9867900"/>
          </a:xfrm>
          <a:prstGeom prst="rect">
            <a:avLst/>
          </a:prstGeom>
        </p:spPr>
      </p:pic>
      <p:pic>
        <p:nvPicPr>
          <p:cNvPr id="8" name="Picture 8"/>
          <p:cNvPicPr>
            <a:picLocks noChangeAspect="1"/>
          </p:cNvPicPr>
          <p:nvPr/>
        </p:nvPicPr>
        <p:blipFill>
          <a:blip r:embed="rId3" cstate="print"/>
          <a:srcRect/>
          <a:stretch>
            <a:fillRect/>
          </a:stretch>
        </p:blipFill>
        <p:spPr>
          <a:xfrm>
            <a:off x="16078200" y="495300"/>
            <a:ext cx="1742543" cy="1888936"/>
          </a:xfrm>
          <a:prstGeom prst="rect">
            <a:avLst/>
          </a:prstGeom>
        </p:spPr>
      </p:pic>
      <p:pic>
        <p:nvPicPr>
          <p:cNvPr id="11" name="Picture 11"/>
          <p:cNvPicPr>
            <a:picLocks noChangeAspect="1"/>
          </p:cNvPicPr>
          <p:nvPr/>
        </p:nvPicPr>
        <p:blipFill>
          <a:blip r:embed="rId4" cstate="print"/>
          <a:srcRect/>
          <a:stretch>
            <a:fillRect/>
          </a:stretch>
        </p:blipFill>
        <p:spPr>
          <a:xfrm rot="19695973">
            <a:off x="25104" y="725526"/>
            <a:ext cx="3030776" cy="956900"/>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3335000" y="7962900"/>
            <a:ext cx="3886200" cy="2714882"/>
          </a:xfrm>
          <a:prstGeom prst="rect">
            <a:avLst/>
          </a:prstGeom>
        </p:spPr>
      </p:pic>
      <p:sp>
        <p:nvSpPr>
          <p:cNvPr id="10" name="Прямоугольник 9"/>
          <p:cNvSpPr/>
          <p:nvPr/>
        </p:nvSpPr>
        <p:spPr>
          <a:xfrm>
            <a:off x="1447800" y="647700"/>
            <a:ext cx="15087600" cy="8707100"/>
          </a:xfrm>
          <a:prstGeom prst="rect">
            <a:avLst/>
          </a:prstGeom>
        </p:spPr>
        <p:txBody>
          <a:bodyPr wrap="square">
            <a:spAutoFit/>
          </a:bodyPr>
          <a:lstStyle/>
          <a:p>
            <a:pPr>
              <a:lnSpc>
                <a:spcPct val="150000"/>
              </a:lnSpc>
            </a:pPr>
            <a:r>
              <a:rPr lang="ru-RU" sz="3200" dirty="0" smtClean="0"/>
              <a:t> </a:t>
            </a:r>
            <a:r>
              <a:rPr lang="ru-RU" sz="3600" dirty="0" smtClean="0">
                <a:latin typeface="Times New Roman" pitchFamily="18" charset="0"/>
                <a:cs typeface="Times New Roman" pitchFamily="18" charset="0"/>
              </a:rPr>
              <a:t>В сленге происходит отражение действий, процессов, происходящих в жизни людей, их культурного уровня, моральных и нравственных качеств. Сленг придаёт речи эмоциональную окрашенность, выразительность и краткость. Молодежный сленг обогащает словарный запас человека. Но, безусловно, злоупотреблять сленгом не стоит. Само собой разумеется, нехорошо, если сленг заменяет полностью правильную речь. Нельзя пренебрегать литературным языком. Конечно, невозможно заставить молодёжь не употреблять сленг. Но старшему поколению необходимо оказывать положительное влияние, убеждать молодёжь больше употреблять в своей речи литературных слов. </a:t>
            </a:r>
            <a:endParaRPr lang="ru-RU" sz="3600" dirty="0">
              <a:latin typeface="Times New Roman" pitchFamily="18" charset="0"/>
              <a:cs typeface="Times New Roman" pitchFamily="18" charset="0"/>
            </a:endParaRPr>
          </a:p>
        </p:txBody>
      </p:sp>
      <p:pic>
        <p:nvPicPr>
          <p:cNvPr id="3" name="Picture 3"/>
          <p:cNvPicPr>
            <a:picLocks noChangeAspect="1"/>
          </p:cNvPicPr>
          <p:nvPr/>
        </p:nvPicPr>
        <p:blipFill>
          <a:blip r:embed="rId11" cstate="print"/>
          <a:srcRect/>
          <a:stretch>
            <a:fillRect/>
          </a:stretch>
        </p:blipFill>
        <p:spPr>
          <a:xfrm rot="2447272">
            <a:off x="103561" y="9161237"/>
            <a:ext cx="1296890" cy="79920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12E3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647" r="647"/>
          <a:stretch>
            <a:fillRect/>
          </a:stretch>
        </p:blipFill>
        <p:spPr>
          <a:xfrm>
            <a:off x="762000" y="543404"/>
            <a:ext cx="16840200" cy="9463905"/>
          </a:xfrm>
          <a:prstGeom prst="rect">
            <a:avLst/>
          </a:prstGeom>
        </p:spPr>
      </p:pic>
      <p:pic>
        <p:nvPicPr>
          <p:cNvPr id="8" name="Picture 8"/>
          <p:cNvPicPr>
            <a:picLocks noChangeAspect="1"/>
          </p:cNvPicPr>
          <p:nvPr/>
        </p:nvPicPr>
        <p:blipFill>
          <a:blip r:embed="rId3" cstate="print"/>
          <a:srcRect/>
          <a:stretch>
            <a:fillRect/>
          </a:stretch>
        </p:blipFill>
        <p:spPr>
          <a:xfrm rot="14071831">
            <a:off x="16087614" y="255795"/>
            <a:ext cx="1961554" cy="1865929"/>
          </a:xfrm>
          <a:prstGeom prst="rect">
            <a:avLst/>
          </a:prstGeom>
        </p:spPr>
      </p:pic>
      <p:pic>
        <p:nvPicPr>
          <p:cNvPr id="7" name="Picture 7"/>
          <p:cNvPicPr>
            <a:picLocks noChangeAspect="1"/>
          </p:cNvPicPr>
          <p:nvPr/>
        </p:nvPicPr>
        <p:blipFill>
          <a:blip r:embed="rId4" cstate="print"/>
          <a:srcRect/>
          <a:stretch>
            <a:fillRect/>
          </a:stretch>
        </p:blipFill>
        <p:spPr>
          <a:xfrm rot="18855005">
            <a:off x="522137" y="7963667"/>
            <a:ext cx="1600200" cy="2105526"/>
          </a:xfrm>
          <a:prstGeom prst="rect">
            <a:avLst/>
          </a:prstGeom>
        </p:spPr>
      </p:pic>
      <p:pic>
        <p:nvPicPr>
          <p:cNvPr id="9" name="Picture 9"/>
          <p:cNvPicPr>
            <a:picLocks noChangeAspect="1"/>
          </p:cNvPicPr>
          <p:nvPr/>
        </p:nvPicPr>
        <p:blipFill>
          <a:blip r:embed="rId5" cstate="print"/>
          <a:srcRect/>
          <a:stretch>
            <a:fillRect/>
          </a:stretch>
        </p:blipFill>
        <p:spPr>
          <a:xfrm rot="3558805">
            <a:off x="16140567" y="7381995"/>
            <a:ext cx="1543795" cy="2282876"/>
          </a:xfrm>
          <a:prstGeom prst="rect">
            <a:avLst/>
          </a:prstGeom>
        </p:spPr>
      </p:pic>
      <p:pic>
        <p:nvPicPr>
          <p:cNvPr id="12" name="Picture 5"/>
          <p:cNvPicPr>
            <a:picLocks noChangeAspect="1"/>
          </p:cNvPicPr>
          <p:nvPr/>
        </p:nvPicPr>
        <p:blipFill>
          <a:blip r:embed="rId6" cstate="print"/>
          <a:srcRect/>
          <a:stretch>
            <a:fillRect/>
          </a:stretch>
        </p:blipFill>
        <p:spPr>
          <a:xfrm rot="567749">
            <a:off x="661996" y="686730"/>
            <a:ext cx="1541855" cy="1692022"/>
          </a:xfrm>
          <a:prstGeom prst="rect">
            <a:avLst/>
          </a:prstGeom>
        </p:spPr>
      </p:pic>
      <p:sp>
        <p:nvSpPr>
          <p:cNvPr id="11" name="Прямоугольник 10"/>
          <p:cNvSpPr/>
          <p:nvPr/>
        </p:nvSpPr>
        <p:spPr>
          <a:xfrm>
            <a:off x="1981200" y="1257300"/>
            <a:ext cx="13563600" cy="871007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lvl="0"/>
            <a:r>
              <a:rPr lang="ru-RU" sz="2800" b="1" dirty="0" smtClean="0">
                <a:solidFill>
                  <a:schemeClr val="bg1"/>
                </a:solidFill>
              </a:rPr>
              <a:t>  </a:t>
            </a:r>
          </a:p>
          <a:p>
            <a:pPr lvl="0"/>
            <a:endParaRPr lang="ru-RU" sz="3600" b="1" dirty="0" smtClean="0">
              <a:solidFill>
                <a:schemeClr val="bg1"/>
              </a:solidFill>
            </a:endParaRPr>
          </a:p>
          <a:p>
            <a:pPr lvl="0"/>
            <a:r>
              <a:rPr lang="ru-RU" sz="3600" b="1" dirty="0" smtClean="0">
                <a:latin typeface="Times New Roman" pitchFamily="18" charset="0"/>
                <a:cs typeface="Times New Roman" pitchFamily="18" charset="0"/>
              </a:rPr>
              <a:t>1.</a:t>
            </a:r>
            <a:r>
              <a:rPr lang="ru-RU" sz="3600" dirty="0" smtClean="0">
                <a:latin typeface="Times New Roman" pitchFamily="18" charset="0"/>
                <a:cs typeface="Times New Roman" pitchFamily="18" charset="0"/>
              </a:rPr>
              <a:t>Как вы относитесь к молодежному сленгу?</a:t>
            </a:r>
          </a:p>
          <a:p>
            <a:r>
              <a:rPr lang="ru-RU" sz="3600" dirty="0" smtClean="0">
                <a:latin typeface="Times New Roman" pitchFamily="18" charset="0"/>
                <a:cs typeface="Times New Roman" pitchFamily="18" charset="0"/>
              </a:rPr>
              <a:t>А. крайне отрицательно</a:t>
            </a:r>
          </a:p>
          <a:p>
            <a:r>
              <a:rPr lang="ru-RU" sz="3600" dirty="0" smtClean="0">
                <a:latin typeface="Times New Roman" pitchFamily="18" charset="0"/>
                <a:cs typeface="Times New Roman" pitchFamily="18" charset="0"/>
              </a:rPr>
              <a:t>Б.  отрицательно, но мирюсь с этим</a:t>
            </a:r>
          </a:p>
          <a:p>
            <a:r>
              <a:rPr lang="ru-RU" sz="3600" dirty="0" smtClean="0">
                <a:latin typeface="Times New Roman" pitchFamily="18" charset="0"/>
                <a:cs typeface="Times New Roman" pitchFamily="18" charset="0"/>
              </a:rPr>
              <a:t>В.  Положительно</a:t>
            </a:r>
          </a:p>
          <a:p>
            <a:r>
              <a:rPr lang="ru-RU" sz="3600" dirty="0" smtClean="0">
                <a:latin typeface="Times New Roman" pitchFamily="18" charset="0"/>
                <a:cs typeface="Times New Roman" pitchFamily="18" charset="0"/>
              </a:rPr>
              <a:t>Г.   не обращаю внимания</a:t>
            </a:r>
          </a:p>
          <a:p>
            <a:pPr lvl="0"/>
            <a:r>
              <a:rPr lang="ru-RU" sz="3600" b="1" dirty="0" smtClean="0">
                <a:latin typeface="Times New Roman" pitchFamily="18" charset="0"/>
                <a:cs typeface="Times New Roman" pitchFamily="18" charset="0"/>
              </a:rPr>
              <a:t>2</a:t>
            </a:r>
            <a:r>
              <a:rPr lang="ru-RU" sz="3600" dirty="0" smtClean="0">
                <a:latin typeface="Times New Roman" pitchFamily="18" charset="0"/>
                <a:cs typeface="Times New Roman" pitchFamily="18" charset="0"/>
              </a:rPr>
              <a:t>. Чья речь для вас является эталоном?</a:t>
            </a:r>
          </a:p>
          <a:p>
            <a:r>
              <a:rPr lang="ru-RU" sz="3600" dirty="0" smtClean="0">
                <a:latin typeface="Times New Roman" pitchFamily="18" charset="0"/>
                <a:cs typeface="Times New Roman" pitchFamily="18" charset="0"/>
              </a:rPr>
              <a:t>А. друзей</a:t>
            </a:r>
          </a:p>
          <a:p>
            <a:r>
              <a:rPr lang="ru-RU" sz="3600" dirty="0" smtClean="0">
                <a:latin typeface="Times New Roman" pitchFamily="18" charset="0"/>
                <a:cs typeface="Times New Roman" pitchFamily="18" charset="0"/>
              </a:rPr>
              <a:t>Б. родителей</a:t>
            </a:r>
          </a:p>
          <a:p>
            <a:r>
              <a:rPr lang="ru-RU" sz="3600" dirty="0" smtClean="0">
                <a:latin typeface="Times New Roman" pitchFamily="18" charset="0"/>
                <a:cs typeface="Times New Roman" pitchFamily="18" charset="0"/>
              </a:rPr>
              <a:t>В. Телевидения</a:t>
            </a:r>
          </a:p>
          <a:p>
            <a:r>
              <a:rPr lang="ru-RU" sz="3600" dirty="0" smtClean="0">
                <a:latin typeface="Times New Roman" pitchFamily="18" charset="0"/>
                <a:cs typeface="Times New Roman" pitchFamily="18" charset="0"/>
              </a:rPr>
              <a:t>Г.  учителей</a:t>
            </a:r>
          </a:p>
          <a:p>
            <a:r>
              <a:rPr lang="ru-RU" sz="3600" dirty="0" smtClean="0">
                <a:latin typeface="Times New Roman" pitchFamily="18" charset="0"/>
                <a:cs typeface="Times New Roman" pitchFamily="18" charset="0"/>
              </a:rPr>
              <a:t>Д.  </a:t>
            </a:r>
            <a:r>
              <a:rPr lang="ru-RU" sz="3600" dirty="0" err="1" smtClean="0">
                <a:latin typeface="Times New Roman" pitchFamily="18" charset="0"/>
                <a:cs typeface="Times New Roman" pitchFamily="18" charset="0"/>
              </a:rPr>
              <a:t>телезвезд</a:t>
            </a:r>
            <a:endParaRPr lang="ru-RU" sz="3600" dirty="0" smtClean="0">
              <a:latin typeface="Times New Roman" pitchFamily="18" charset="0"/>
              <a:cs typeface="Times New Roman" pitchFamily="18" charset="0"/>
            </a:endParaRPr>
          </a:p>
          <a:p>
            <a:r>
              <a:rPr lang="ru-RU" sz="3600" dirty="0" smtClean="0">
                <a:latin typeface="Times New Roman" pitchFamily="18" charset="0"/>
                <a:cs typeface="Times New Roman" pitchFamily="18" charset="0"/>
              </a:rPr>
              <a:t>Е. книжная</a:t>
            </a:r>
          </a:p>
          <a:p>
            <a:r>
              <a:rPr lang="ru-RU" sz="3600" dirty="0" smtClean="0">
                <a:latin typeface="Times New Roman" pitchFamily="18" charset="0"/>
                <a:cs typeface="Times New Roman" pitchFamily="18" charset="0"/>
              </a:rPr>
              <a:t>Ж. ничья </a:t>
            </a:r>
          </a:p>
          <a:p>
            <a:pPr lvl="0"/>
            <a:endParaRPr lang="ru-RU" sz="2800" dirty="0">
              <a:latin typeface="Times New Roman" pitchFamily="18" charset="0"/>
              <a:cs typeface="Times New Roman" pitchFamily="18" charset="0"/>
            </a:endParaRPr>
          </a:p>
        </p:txBody>
      </p:sp>
      <p:sp>
        <p:nvSpPr>
          <p:cNvPr id="13" name="Прямоугольник 12"/>
          <p:cNvSpPr/>
          <p:nvPr/>
        </p:nvSpPr>
        <p:spPr>
          <a:xfrm>
            <a:off x="2057400" y="1181101"/>
            <a:ext cx="14173200" cy="646331"/>
          </a:xfrm>
          <a:prstGeom prst="rect">
            <a:avLst/>
          </a:prstGeom>
        </p:spPr>
        <p:txBody>
          <a:bodyPr wrap="square">
            <a:spAutoFit/>
          </a:bodyPr>
          <a:lstStyle/>
          <a:p>
            <a:pPr algn="ctr"/>
            <a:r>
              <a:rPr lang="ru-RU" sz="3600" dirty="0" smtClean="0">
                <a:ln w="50800"/>
                <a:latin typeface="Times New Roman" pitchFamily="18" charset="0"/>
                <a:cs typeface="Times New Roman" pitchFamily="18" charset="0"/>
              </a:rPr>
              <a:t>Мной было проведено анкетирование  среди  учеников  5 и 6 классов.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3241</TotalTime>
  <Words>1031</Words>
  <Application>Microsoft Office PowerPoint</Application>
  <PresentationFormat>Произвольный</PresentationFormat>
  <Paragraphs>104</Paragraphs>
  <Slides>19</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Arial</vt:lpstr>
      <vt:lpstr>Calibri</vt:lpstr>
      <vt:lpstr>Jingleberry</vt:lpstr>
      <vt:lpstr>Microsoft Himalaya</vt:lpstr>
      <vt:lpstr>Times New Roman</vt:lpstr>
      <vt:lpstr>Romochka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БС</dc:title>
  <cp:lastModifiedBy>Пользователь Windows</cp:lastModifiedBy>
  <cp:revision>217</cp:revision>
  <dcterms:created xsi:type="dcterms:W3CDTF">2006-08-16T00:00:00Z</dcterms:created>
  <dcterms:modified xsi:type="dcterms:W3CDTF">2021-11-30T06:21:17Z</dcterms:modified>
  <dc:identifier>DAEu-eKVyo8</dc:identifier>
</cp:coreProperties>
</file>