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3" r:id="rId19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1%8D%D0%BD%D1%8C%D1%8F%D0%BD%D1%8C" TargetMode="External"/><Relationship Id="rId2" Type="http://schemas.openxmlformats.org/officeDocument/2006/relationships/hyperlink" Target="https://ru.wikipedia.org/wiki/%D0%9A%D0%B8%D1%82%D0%B0%D0%B9%D1%81%D0%BA%D0%B8%D0%B9_%D0%BC%D0%B8%D1%8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9D%D0%BE%D0%B2%D0%B5%D0%BB%D0%BB%D0%B0" TargetMode="External"/><Relationship Id="rId4" Type="http://schemas.openxmlformats.org/officeDocument/2006/relationships/hyperlink" Target="https://ru.wikipedia.org/wiki/%D0%A2%D1%8C%D1%8B-%D0%BD%D0%BE%D0%BC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/index.php?title=%D0%A5%D1%8E%D1%8D%D0%BD_%D0%9A%D1%83%D0%B0%D0%BD%D0%B3&amp;action=edit&amp;redlink=1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1%83%D1%88%D0%BA%D0%B8%D0%BD,_%D0%90%D0%BB%D0%B5%D0%BA%D1%81%D0%B0%D0%BD%D0%B4%D1%80_%D0%A1%D0%B5%D1%80%D0%B3%D0%B5%D0%B5%D0%B2%D0%B8%D1%87" TargetMode="External"/><Relationship Id="rId2" Type="http://schemas.openxmlformats.org/officeDocument/2006/relationships/hyperlink" Target="https://ru.wikipedia.org/wiki/%D0%9D%D0%B3%D1%83%D0%B5%D0%BD_%D0%97%D1%8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s://ru.wikipedia.org/w/index.php?title=%D0%A1%D1%82%D1%80%D0%B0%D0%B4%D0%B0%D0%BD%D0%B8%D1%8F_%D0%B8%D1%81%D1%82%D0%B5%D1%80%D0%B7%D0%B0%D0%BD%D0%BD%D0%BE%D0%B9_%D0%B4%D1%83%D1%88%D0%B8&amp;action=edit&amp;redlink=1" TargetMode="External"/><Relationship Id="rId4" Type="http://schemas.openxmlformats.org/officeDocument/2006/relationships/hyperlink" Target="https://ru.wikipedia.org/wiki/%D0%A0%D1%83%D1%81%D1%81%D0%BA%D0%B0%D1%8F_%D0%BB%D0%B8%D1%82%D0%B5%D1%80%D0%B0%D1%82%D1%83%D1%80%D0%B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1%84%D0%B8%D1%86%D0%B8%D0%B0%D0%BB%D1%8C%D0%BD%D1%8B%D0%B9_%D1%8F%D0%B7%D1%8B%D0%BA" TargetMode="External"/><Relationship Id="rId2" Type="http://schemas.openxmlformats.org/officeDocument/2006/relationships/hyperlink" Target="https://ru.wikipedia.org/wiki/%D0%92%D1%8C%D0%B5%D1%82%D1%8B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https://ru.wikipedia.org/wiki/%D0%92%D1%8C%D0%B5%D1%82%D0%BD%D0%B0%D0%BC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0%BE%D0%BB%D0%BE%D1%81%D0%BE%D0%B2%D1%8B%D0%B5_%D1%81%D0%BA%D0%BB%D0%B0%D0%B4%D0%BA%D0%B8" TargetMode="External"/><Relationship Id="rId2" Type="http://schemas.openxmlformats.org/officeDocument/2006/relationships/hyperlink" Target="https://ru.wikipedia.org/wiki/%D0%A2%D0%BE%D0%BD_(%D0%BB%D0%B8%D0%BD%D0%B3%D0%B2%D0%B8%D1%81%D1%82%D0%B8%D0%BA%D0%B0)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5%D1%8E%D1%8D" TargetMode="External"/><Relationship Id="rId2" Type="http://schemas.openxmlformats.org/officeDocument/2006/relationships/hyperlink" Target="https://ru.wikipedia.org/wiki/%D0%A5%D0%B0%D0%BD%D0%BE%D0%B9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A5%D0%BE%D1%88%D0%B8%D0%BC%D0%B8%D0%B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0%BE%D0%B4%D0%BB%D0%B5%D0%B6%D0%B0%D1%89%D0%B5%D0%B5" TargetMode="External"/><Relationship Id="rId2" Type="http://schemas.openxmlformats.org/officeDocument/2006/relationships/hyperlink" Target="https://ru.wikipedia.org/wiki/%D0%A2%D0%B8%D0%BF%D0%BE%D0%BB%D0%BE%D0%B3%D0%B8%D1%8F_%D0%BF%D0%BE%D1%80%D1%8F%D0%B4%D0%BA%D0%B0_%D1%81%D0%BB%D0%BE%D0%B2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94%D0%BE%D0%BF%D0%BE%D0%BB%D0%BD%D0%B5%D0%BD%D0%B8%D0%B5_(%D0%BB%D0%B8%D0%BD%D0%B3%D0%B2%D0%B8%D1%81%D1%82%D0%B8%D0%BA%D0%B0)" TargetMode="External"/><Relationship Id="rId4" Type="http://schemas.openxmlformats.org/officeDocument/2006/relationships/hyperlink" Target="https://ru.wikipedia.org/wiki/%D0%A1%D0%BA%D0%B0%D0%B7%D1%83%D0%B5%D0%BC%D0%BE%D0%B5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D%D0%B0%D0%BB%D0%B8%D1%82%D0%B8%D0%B7%D0%BC" TargetMode="External"/><Relationship Id="rId7" Type="http://schemas.openxmlformats.org/officeDocument/2006/relationships/hyperlink" Target="https://ru.wikipedia.org/wiki/%D0%9F%D0%BE%D1%81%D0%BB%D0%B5%D0%BB%D0%BE%D0%B3" TargetMode="External"/><Relationship Id="rId2" Type="http://schemas.openxmlformats.org/officeDocument/2006/relationships/hyperlink" Target="https://ru.wikipedia.org/wiki/%D0%A1%D0%BB%D0%BE%D0%B2%D0%BE%D0%B8%D0%B7%D0%BC%D0%B5%D0%BD%D0%B5%D0%BD%D0%B8%D0%B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1%80%D0%B5%D0%B4%D0%BB%D0%BE%D0%B3" TargetMode="External"/><Relationship Id="rId5" Type="http://schemas.openxmlformats.org/officeDocument/2006/relationships/hyperlink" Target="https://ru.wikipedia.org/wiki/%D0%93%D0%BB%D0%B0%D0%B3%D0%BE%D0%BB" TargetMode="External"/><Relationship Id="rId4" Type="http://schemas.openxmlformats.org/officeDocument/2006/relationships/hyperlink" Target="https://ru.wikipedia.org/wiki/%D0%9F%D1%80%D0%B5%D0%B4%D0%B8%D0%BA%D0%B0%D1%82%D0%B8%D0%B2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0%B5%D0%B4%D1%83%D0%BF%D0%BB%D0%B8%D0%BA%D0%B0%D1%86%D0%B8%D1%8F" TargetMode="External"/><Relationship Id="rId2" Type="http://schemas.openxmlformats.org/officeDocument/2006/relationships/hyperlink" Target="https://ru.wikipedia.org/w/index.php?title=%D0%9A%D0%BE%D1%80%D0%BD%D0%B5%D1%81%D0%BB%D0%BE%D0%B6%D0%B5%D0%BD%D0%B8%D0%B5&amp;action=edit&amp;redlink=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0%D1%84%D1%84%D0%B8%D0%BA%D1%8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48680"/>
            <a:ext cx="8064895" cy="5832648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algn="ctr"/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учреждение</a:t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>
                <a:latin typeface="Times New Roman" pitchFamily="18" charset="0"/>
                <a:cs typeface="Times New Roman" pitchFamily="18" charset="0"/>
              </a:rPr>
            </a:br>
            <a:r>
              <a:rPr lang="ru-RU" sz="6400" smtClean="0">
                <a:latin typeface="Times New Roman" pitchFamily="18" charset="0"/>
                <a:cs typeface="Times New Roman" pitchFamily="18" charset="0"/>
              </a:rPr>
              <a:t>«Средняя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общеобразовательная школа </a:t>
            </a:r>
            <a:r>
              <a:rPr lang="ru-RU" sz="640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6400" smtClean="0">
                <a:latin typeface="Times New Roman" pitchFamily="18" charset="0"/>
                <a:cs typeface="Times New Roman" pitchFamily="18" charset="0"/>
              </a:rPr>
              <a:t>11»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Артёмовского городского округа Приморского края</a:t>
            </a:r>
          </a:p>
          <a:p>
            <a:pPr algn="ctr"/>
            <a:endParaRPr lang="ru-RU" sz="6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Всероссийский конкурс образовательных проектов на русском языке </a:t>
            </a:r>
          </a:p>
          <a:p>
            <a:pPr algn="ct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среди детей-мигрантов </a:t>
            </a:r>
          </a:p>
          <a:p>
            <a:pPr algn="ct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«ПО-РУССКИ РЕАЛЬНО И ВИРТУАЛЬНО»</a:t>
            </a:r>
          </a:p>
          <a:p>
            <a:pPr algn="ct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pPr algn="ct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ВЬЕТНАМСКИЙ ЯЗЫК: СЕМЕЙНОЕ ДВУЯЗЫЧИЕ</a:t>
            </a:r>
            <a:endParaRPr lang="ru-RU" sz="6400" dirty="0">
              <a:latin typeface="Times New Roman" pitchFamily="18" charset="0"/>
              <a:cs typeface="Times New Roman" pitchFamily="18" charset="0"/>
            </a:endParaRPr>
          </a:p>
          <a:p>
            <a:endParaRPr lang="ru-RU" sz="6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Выполнили:</a:t>
            </a:r>
          </a:p>
          <a:p>
            <a:pPr algn="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Нгуен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Дык </a:t>
            </a:r>
            <a:r>
              <a:rPr lang="ru-RU" sz="6400" dirty="0" err="1">
                <a:latin typeface="Times New Roman" pitchFamily="18" charset="0"/>
                <a:cs typeface="Times New Roman" pitchFamily="18" charset="0"/>
              </a:rPr>
              <a:t>Тхань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 Нам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(8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«А» класс); </a:t>
            </a:r>
          </a:p>
          <a:p>
            <a:pPr algn="ct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Землянухин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Юрий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(8 «А» класс)</a:t>
            </a:r>
          </a:p>
          <a:p>
            <a:pPr algn="ctr"/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Руководитель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: 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Выручалкина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Анна Юрьевна,</a:t>
            </a:r>
          </a:p>
          <a:p>
            <a:pPr algn="r"/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                                           учитель русского языка и литературы</a:t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sz="6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23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512511" cy="648072"/>
          </a:xfrm>
        </p:spPr>
        <p:txBody>
          <a:bodyPr/>
          <a:lstStyle/>
          <a:p>
            <a:pPr algn="ctr"/>
            <a:r>
              <a:rPr lang="ru-RU" dirty="0" smtClean="0"/>
              <a:t>ЛЕКСИКА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916832"/>
            <a:ext cx="8208912" cy="36004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В</a:t>
            </a:r>
            <a:r>
              <a:rPr lang="ru-RU" dirty="0" smtClean="0"/>
              <a:t>о </a:t>
            </a:r>
            <a:r>
              <a:rPr lang="ru-RU" dirty="0"/>
              <a:t>Вьетнаме имена людей состоят из 3 частей: фамилия, прозвище и имя</a:t>
            </a:r>
            <a:r>
              <a:rPr lang="ru-RU" dirty="0" smtClean="0"/>
              <a:t>. (</a:t>
            </a:r>
            <a:r>
              <a:rPr lang="ru-RU" dirty="0" err="1" smtClean="0"/>
              <a:t>Нгуен</a:t>
            </a:r>
            <a:r>
              <a:rPr lang="ru-RU" dirty="0" smtClean="0"/>
              <a:t> Дык </a:t>
            </a:r>
            <a:r>
              <a:rPr lang="ru-RU" dirty="0" err="1" smtClean="0"/>
              <a:t>Тхань</a:t>
            </a:r>
            <a:r>
              <a:rPr lang="ru-RU" dirty="0" smtClean="0"/>
              <a:t> Нам)</a:t>
            </a:r>
          </a:p>
          <a:p>
            <a:r>
              <a:rPr lang="ru-RU" dirty="0"/>
              <a:t>Словарная база во вьетнамском языке содержит традиционную австроазиатскую лексику, а также большое количество китайских заимствованных лексических </a:t>
            </a:r>
            <a:r>
              <a:rPr lang="ru-RU" dirty="0" smtClean="0"/>
              <a:t>единиц.</a:t>
            </a:r>
          </a:p>
          <a:p>
            <a:r>
              <a:rPr lang="ru-RU" dirty="0" smtClean="0"/>
              <a:t>В </a:t>
            </a:r>
            <a:r>
              <a:rPr lang="ru-RU" dirty="0"/>
              <a:t>роли личных местоимений нередко применяется терминология, означающая степень родства</a:t>
            </a:r>
            <a:r>
              <a:rPr lang="ru-RU" dirty="0" smtClean="0"/>
              <a:t>. (тётя, дядя.)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562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512511" cy="864096"/>
          </a:xfrm>
        </p:spPr>
        <p:txBody>
          <a:bodyPr/>
          <a:lstStyle/>
          <a:p>
            <a:pPr algn="ctr"/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412776"/>
            <a:ext cx="7992888" cy="468052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Из-за того, что Вьетнам был неоднократно завоёван Китаем, первый является частью </a:t>
            </a:r>
            <a:r>
              <a:rPr lang="ru-RU" u="sng" dirty="0" err="1">
                <a:hlinkClick r:id="rId2"/>
              </a:rPr>
              <a:t>синосферы</a:t>
            </a:r>
            <a:r>
              <a:rPr lang="ru-RU" dirty="0"/>
              <a:t>, а большинство письменных памятников, созданных до XI века, были написаны на </a:t>
            </a:r>
            <a:r>
              <a:rPr lang="ru-RU" u="sng" dirty="0">
                <a:hlinkClick r:id="rId3"/>
              </a:rPr>
              <a:t>классическом китайском языке</a:t>
            </a:r>
            <a:r>
              <a:rPr lang="ru-RU" dirty="0" smtClean="0"/>
              <a:t>.</a:t>
            </a:r>
          </a:p>
          <a:p>
            <a:r>
              <a:rPr lang="ru-RU" dirty="0"/>
              <a:t>С появлением в XIII веке системы записи вьетнамского языка китайскими иероглифами «</a:t>
            </a:r>
            <a:r>
              <a:rPr lang="ru-RU" u="sng" dirty="0" err="1">
                <a:hlinkClick r:id="rId4" tooltip="Тьы-ном"/>
              </a:rPr>
              <a:t>тьы</a:t>
            </a:r>
            <a:r>
              <a:rPr lang="ru-RU" u="sng" dirty="0">
                <a:hlinkClick r:id="rId4" tooltip="Тьы-ном"/>
              </a:rPr>
              <a:t>-ном</a:t>
            </a:r>
            <a:r>
              <a:rPr lang="ru-RU" dirty="0"/>
              <a:t>» появляются многочисленные жанры вьетнамской литературы: несколько разновидностей четверостиший и восьмистиший, ритмическая проза «фу» (</a:t>
            </a:r>
            <a:r>
              <a:rPr lang="vi-VN" i="1" dirty="0"/>
              <a:t>phú</a:t>
            </a:r>
            <a:r>
              <a:rPr lang="ru-RU" dirty="0"/>
              <a:t>), появляется повествовательная проза, заканчивается оформление жанра </a:t>
            </a:r>
            <a:r>
              <a:rPr lang="ru-RU" u="sng" dirty="0">
                <a:hlinkClick r:id="rId5" tooltip="Новелла"/>
              </a:rPr>
              <a:t>новеллы</a:t>
            </a:r>
            <a:r>
              <a:rPr lang="ru-RU" dirty="0"/>
              <a:t>.</a:t>
            </a:r>
          </a:p>
          <a:p>
            <a:r>
              <a:rPr lang="ru-RU" dirty="0"/>
              <a:t>Пример произведения в жанре «фу</a:t>
            </a:r>
            <a:r>
              <a:rPr lang="ru-RU" dirty="0" smtClean="0"/>
              <a:t>»:</a:t>
            </a:r>
          </a:p>
          <a:p>
            <a:r>
              <a:rPr lang="ru-RU" dirty="0" err="1" smtClean="0"/>
              <a:t>Đường</a:t>
            </a:r>
            <a:r>
              <a:rPr lang="ru-RU" dirty="0" smtClean="0"/>
              <a:t> </a:t>
            </a:r>
            <a:r>
              <a:rPr lang="ru-RU" dirty="0" err="1"/>
              <a:t>lên</a:t>
            </a:r>
            <a:r>
              <a:rPr lang="ru-RU" dirty="0"/>
              <a:t> </a:t>
            </a:r>
            <a:r>
              <a:rPr lang="ru-RU" dirty="0" err="1"/>
              <a:t>xứ</a:t>
            </a:r>
            <a:r>
              <a:rPr lang="ru-RU" dirty="0"/>
              <a:t> </a:t>
            </a:r>
            <a:r>
              <a:rPr lang="ru-RU" dirty="0" err="1"/>
              <a:t>Lạng</a:t>
            </a:r>
            <a:r>
              <a:rPr lang="ru-RU" dirty="0"/>
              <a:t> </a:t>
            </a:r>
            <a:r>
              <a:rPr lang="ru-RU" dirty="0" err="1"/>
              <a:t>bao</a:t>
            </a:r>
            <a:r>
              <a:rPr lang="ru-RU" dirty="0"/>
              <a:t> </a:t>
            </a:r>
            <a:r>
              <a:rPr lang="ru-RU" dirty="0" err="1"/>
              <a:t>xa</a:t>
            </a:r>
            <a:endParaRPr lang="ru-RU" dirty="0"/>
          </a:p>
          <a:p>
            <a:r>
              <a:rPr lang="ru-RU" dirty="0" err="1"/>
              <a:t>Cách</a:t>
            </a:r>
            <a:r>
              <a:rPr lang="ru-RU" dirty="0"/>
              <a:t> </a:t>
            </a:r>
            <a:r>
              <a:rPr lang="ru-RU" dirty="0" err="1"/>
              <a:t>ba</a:t>
            </a:r>
            <a:r>
              <a:rPr lang="ru-RU" dirty="0"/>
              <a:t> </a:t>
            </a:r>
            <a:r>
              <a:rPr lang="ru-RU" dirty="0" err="1"/>
              <a:t>quả</a:t>
            </a:r>
            <a:r>
              <a:rPr lang="ru-RU" dirty="0"/>
              <a:t> </a:t>
            </a:r>
            <a:r>
              <a:rPr lang="ru-RU" dirty="0" err="1"/>
              <a:t>núi</a:t>
            </a:r>
            <a:r>
              <a:rPr lang="ru-RU" dirty="0"/>
              <a:t> </a:t>
            </a:r>
            <a:r>
              <a:rPr lang="ru-RU" dirty="0" err="1"/>
              <a:t>với</a:t>
            </a:r>
            <a:r>
              <a:rPr lang="ru-RU" dirty="0"/>
              <a:t> </a:t>
            </a:r>
            <a:r>
              <a:rPr lang="ru-RU" dirty="0" err="1"/>
              <a:t>ba</a:t>
            </a:r>
            <a:r>
              <a:rPr lang="ru-RU" dirty="0"/>
              <a:t> </a:t>
            </a:r>
            <a:r>
              <a:rPr lang="ru-RU" dirty="0" err="1"/>
              <a:t>quãng</a:t>
            </a:r>
            <a:r>
              <a:rPr lang="ru-RU" dirty="0"/>
              <a:t> </a:t>
            </a:r>
            <a:r>
              <a:rPr lang="ru-RU" dirty="0" err="1"/>
              <a:t>đồng</a:t>
            </a:r>
            <a:endParaRPr lang="ru-RU" dirty="0"/>
          </a:p>
          <a:p>
            <a:r>
              <a:rPr lang="ru-RU" dirty="0" err="1"/>
              <a:t>Ai</a:t>
            </a:r>
            <a:r>
              <a:rPr lang="ru-RU" dirty="0"/>
              <a:t> </a:t>
            </a:r>
            <a:r>
              <a:rPr lang="ru-RU" dirty="0" err="1"/>
              <a:t>ơi</a:t>
            </a:r>
            <a:r>
              <a:rPr lang="ru-RU" dirty="0"/>
              <a:t> </a:t>
            </a:r>
            <a:r>
              <a:rPr lang="ru-RU" dirty="0" err="1"/>
              <a:t>đứng</a:t>
            </a:r>
            <a:r>
              <a:rPr lang="ru-RU" dirty="0"/>
              <a:t> </a:t>
            </a:r>
            <a:r>
              <a:rPr lang="ru-RU" dirty="0" err="1"/>
              <a:t>lại</a:t>
            </a:r>
            <a:r>
              <a:rPr lang="ru-RU" dirty="0"/>
              <a:t> </a:t>
            </a:r>
            <a:r>
              <a:rPr lang="ru-RU" dirty="0" err="1"/>
              <a:t>mà</a:t>
            </a:r>
            <a:r>
              <a:rPr lang="ru-RU" dirty="0"/>
              <a:t> </a:t>
            </a:r>
            <a:r>
              <a:rPr lang="ru-RU" dirty="0" err="1"/>
              <a:t>trông</a:t>
            </a:r>
            <a:endParaRPr lang="ru-RU" dirty="0"/>
          </a:p>
          <a:p>
            <a:r>
              <a:rPr lang="ru-RU" dirty="0" err="1"/>
              <a:t>Kìa</a:t>
            </a:r>
            <a:r>
              <a:rPr lang="ru-RU" dirty="0"/>
              <a:t> </a:t>
            </a:r>
            <a:r>
              <a:rPr lang="ru-RU" dirty="0" err="1"/>
              <a:t>núi</a:t>
            </a:r>
            <a:r>
              <a:rPr lang="ru-RU" dirty="0"/>
              <a:t> </a:t>
            </a:r>
            <a:r>
              <a:rPr lang="ru-RU" dirty="0" err="1"/>
              <a:t>thành</a:t>
            </a:r>
            <a:r>
              <a:rPr lang="ru-RU" dirty="0"/>
              <a:t> </a:t>
            </a:r>
            <a:r>
              <a:rPr lang="ru-RU" dirty="0" err="1"/>
              <a:t>Lạng</a:t>
            </a:r>
            <a:r>
              <a:rPr lang="ru-RU" dirty="0"/>
              <a:t>, </a:t>
            </a:r>
            <a:r>
              <a:rPr lang="ru-RU" dirty="0" err="1"/>
              <a:t>nọ</a:t>
            </a:r>
            <a:r>
              <a:rPr lang="ru-RU" dirty="0"/>
              <a:t> </a:t>
            </a:r>
            <a:r>
              <a:rPr lang="ru-RU" dirty="0" err="1"/>
              <a:t>sông</a:t>
            </a:r>
            <a:r>
              <a:rPr lang="ru-RU" dirty="0"/>
              <a:t> </a:t>
            </a:r>
            <a:r>
              <a:rPr lang="ru-RU" dirty="0" err="1"/>
              <a:t>Tam</a:t>
            </a:r>
            <a:r>
              <a:rPr lang="ru-RU" dirty="0"/>
              <a:t> </a:t>
            </a:r>
            <a:r>
              <a:rPr lang="ru-RU" dirty="0" err="1"/>
              <a:t>Cờ</a:t>
            </a:r>
            <a:endParaRPr lang="ru-RU" dirty="0"/>
          </a:p>
          <a:p>
            <a:r>
              <a:rPr lang="ru-RU" dirty="0" err="1"/>
              <a:t>Anh</a:t>
            </a:r>
            <a:r>
              <a:rPr lang="ru-RU" dirty="0"/>
              <a:t> </a:t>
            </a:r>
            <a:r>
              <a:rPr lang="ru-RU" dirty="0" err="1"/>
              <a:t>chớ</a:t>
            </a:r>
            <a:r>
              <a:rPr lang="ru-RU" dirty="0"/>
              <a:t> </a:t>
            </a:r>
            <a:r>
              <a:rPr lang="ru-RU" dirty="0" err="1"/>
              <a:t>thấy</a:t>
            </a:r>
            <a:r>
              <a:rPr lang="ru-RU" dirty="0"/>
              <a:t> </a:t>
            </a:r>
            <a:r>
              <a:rPr lang="ru-RU" dirty="0" err="1"/>
              <a:t>em</a:t>
            </a:r>
            <a:r>
              <a:rPr lang="ru-RU" dirty="0"/>
              <a:t> </a:t>
            </a:r>
            <a:r>
              <a:rPr lang="ru-RU" dirty="0" err="1"/>
              <a:t>lắm</a:t>
            </a:r>
            <a:r>
              <a:rPr lang="ru-RU" dirty="0"/>
              <a:t> </a:t>
            </a:r>
            <a:r>
              <a:rPr lang="ru-RU" dirty="0" err="1"/>
              <a:t>bạn</a:t>
            </a:r>
            <a:r>
              <a:rPr lang="ru-RU" dirty="0"/>
              <a:t> </a:t>
            </a:r>
            <a:r>
              <a:rPr lang="ru-RU" dirty="0" err="1"/>
              <a:t>mà</a:t>
            </a:r>
            <a:r>
              <a:rPr lang="ru-RU" dirty="0"/>
              <a:t> </a:t>
            </a:r>
            <a:r>
              <a:rPr lang="ru-RU" dirty="0" err="1"/>
              <a:t>ngờ</a:t>
            </a:r>
            <a:r>
              <a:rPr lang="ru-RU" dirty="0"/>
              <a:t>,</a:t>
            </a:r>
          </a:p>
          <a:p>
            <a:r>
              <a:rPr lang="ru-RU" dirty="0" err="1"/>
              <a:t>Bụng</a:t>
            </a:r>
            <a:r>
              <a:rPr lang="ru-RU" dirty="0"/>
              <a:t> </a:t>
            </a:r>
            <a:r>
              <a:rPr lang="ru-RU" dirty="0" err="1"/>
              <a:t>em</a:t>
            </a:r>
            <a:r>
              <a:rPr lang="ru-RU" dirty="0"/>
              <a:t> </a:t>
            </a:r>
            <a:r>
              <a:rPr lang="ru-RU" dirty="0" err="1"/>
              <a:t>vẫn</a:t>
            </a:r>
            <a:r>
              <a:rPr lang="ru-RU" dirty="0"/>
              <a:t> </a:t>
            </a:r>
            <a:r>
              <a:rPr lang="ru-RU" dirty="0" err="1"/>
              <a:t>trắng</a:t>
            </a:r>
            <a:r>
              <a:rPr lang="ru-RU" dirty="0"/>
              <a:t> </a:t>
            </a:r>
            <a:r>
              <a:rPr lang="ru-RU" dirty="0" err="1"/>
              <a:t>như</a:t>
            </a:r>
            <a:r>
              <a:rPr lang="ru-RU" dirty="0"/>
              <a:t> </a:t>
            </a:r>
            <a:r>
              <a:rPr lang="ru-RU" dirty="0" err="1"/>
              <a:t>tờ</a:t>
            </a:r>
            <a:r>
              <a:rPr lang="ru-RU" dirty="0"/>
              <a:t> </a:t>
            </a:r>
            <a:r>
              <a:rPr lang="ru-RU" dirty="0" err="1"/>
              <a:t>giấy</a:t>
            </a:r>
            <a:r>
              <a:rPr lang="ru-RU" dirty="0"/>
              <a:t> </a:t>
            </a:r>
            <a:r>
              <a:rPr lang="ru-RU" dirty="0" err="1"/>
              <a:t>phong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286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188640"/>
            <a:ext cx="7317432" cy="6048672"/>
          </a:xfrm>
        </p:spPr>
        <p:txBody>
          <a:bodyPr/>
          <a:lstStyle/>
          <a:p>
            <a:r>
              <a:rPr lang="ru-RU" dirty="0"/>
              <a:t>Ранним примером любовной лирики является стихотворение </a:t>
            </a:r>
            <a:r>
              <a:rPr lang="ru-RU" u="sng" dirty="0" err="1">
                <a:hlinkClick r:id="rId2" tooltip="Хюэн Куанг (страница отсутствует)"/>
              </a:rPr>
              <a:t>Хюэн</a:t>
            </a:r>
            <a:r>
              <a:rPr lang="ru-RU" u="sng" dirty="0">
                <a:hlinkClick r:id="rId2" tooltip="Хюэн Куанг (страница отсутствует)"/>
              </a:rPr>
              <a:t> </a:t>
            </a:r>
            <a:r>
              <a:rPr lang="ru-RU" u="sng" dirty="0" err="1">
                <a:hlinkClick r:id="rId2" tooltip="Хюэн Куанг (страница отсутствует)"/>
              </a:rPr>
              <a:t>Куанга</a:t>
            </a:r>
            <a:r>
              <a:rPr lang="ru-RU" dirty="0"/>
              <a:t> (</a:t>
            </a:r>
            <a:r>
              <a:rPr lang="vi-VN" i="1" dirty="0"/>
              <a:t>Huyền Quang</a:t>
            </a:r>
            <a:r>
              <a:rPr lang="ru-RU" dirty="0"/>
              <a:t>) «Вокруг меня весенним днём» (</a:t>
            </a:r>
            <a:r>
              <a:rPr lang="vi-VN" i="1" dirty="0"/>
              <a:t>Xuân nhật tức sự</a:t>
            </a:r>
            <a:r>
              <a:rPr lang="ru-RU" dirty="0"/>
              <a:t>, </a:t>
            </a:r>
            <a:r>
              <a:rPr lang="ru-RU" dirty="0" err="1"/>
              <a:t>春日即事</a:t>
            </a:r>
            <a:r>
              <a:rPr lang="ru-RU" dirty="0"/>
              <a:t>):</a:t>
            </a: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111130"/>
              </p:ext>
            </p:extLst>
          </p:nvPr>
        </p:nvGraphicFramePr>
        <p:xfrm>
          <a:off x="611560" y="1556792"/>
          <a:ext cx="7920879" cy="4464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7427"/>
                <a:gridCol w="3025221"/>
                <a:gridCol w="2088231"/>
              </a:tblGrid>
              <a:tr h="4464496">
                <a:tc>
                  <a:txBody>
                    <a:bodyPr/>
                    <a:lstStyle/>
                    <a:p>
                      <a:pPr marL="449580" marR="55308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800" dirty="0" err="1">
                          <a:effectLst/>
                        </a:rPr>
                        <a:t>二八佳人刺繡持</a:t>
                      </a:r>
                      <a:r>
                        <a:rPr lang="ru-RU" sz="2800" dirty="0">
                          <a:effectLst/>
                        </a:rPr>
                        <a:t>，</a:t>
                      </a:r>
                      <a:br>
                        <a:rPr lang="ru-RU" sz="2800" dirty="0">
                          <a:effectLst/>
                        </a:rPr>
                      </a:br>
                      <a:r>
                        <a:rPr lang="ru-RU" sz="2800" dirty="0" err="1">
                          <a:effectLst/>
                        </a:rPr>
                        <a:t>紫荊花下轉黃鸝</a:t>
                      </a:r>
                      <a:r>
                        <a:rPr lang="ru-RU" sz="2800" dirty="0">
                          <a:effectLst/>
                        </a:rPr>
                        <a:t>。</a:t>
                      </a:r>
                      <a:br>
                        <a:rPr lang="ru-RU" sz="2800" dirty="0">
                          <a:effectLst/>
                        </a:rPr>
                      </a:br>
                      <a:r>
                        <a:rPr lang="ru-RU" sz="2800" dirty="0" err="1">
                          <a:effectLst/>
                        </a:rPr>
                        <a:t>可憐無限傷春意</a:t>
                      </a:r>
                      <a:r>
                        <a:rPr lang="ru-RU" sz="2800" dirty="0">
                          <a:effectLst/>
                        </a:rPr>
                        <a:t>，</a:t>
                      </a:r>
                      <a:br>
                        <a:rPr lang="ru-RU" sz="2800" dirty="0">
                          <a:effectLst/>
                        </a:rPr>
                      </a:br>
                      <a:r>
                        <a:rPr lang="ru-RU" sz="2800" dirty="0" err="1">
                          <a:effectLst/>
                        </a:rPr>
                        <a:t>盡在停針不語時</a:t>
                      </a:r>
                      <a:r>
                        <a:rPr lang="ru-RU" sz="1300" dirty="0">
                          <a:effectLst/>
                        </a:rPr>
                        <a:t>。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8609" marR="8609" marT="8609" marB="860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 err="1">
                          <a:effectLst/>
                        </a:rPr>
                        <a:t>Nhị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bát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giai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nhân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thích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tú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trì</a:t>
                      </a:r>
                      <a:r>
                        <a:rPr lang="ru-RU" sz="2400" dirty="0">
                          <a:effectLst/>
                        </a:rPr>
                        <a:t>,</a:t>
                      </a:r>
                      <a:br>
                        <a:rPr lang="ru-RU" sz="2400" dirty="0">
                          <a:effectLst/>
                        </a:rPr>
                      </a:br>
                      <a:r>
                        <a:rPr lang="ru-RU" sz="2400" dirty="0" err="1">
                          <a:effectLst/>
                        </a:rPr>
                        <a:t>Tử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kinh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hoa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hạ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chuyển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hoàng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ly</a:t>
                      </a:r>
                      <a:r>
                        <a:rPr lang="ru-RU" sz="2400" dirty="0">
                          <a:effectLst/>
                        </a:rPr>
                        <a:t>.</a:t>
                      </a:r>
                      <a:br>
                        <a:rPr lang="ru-RU" sz="2400" dirty="0">
                          <a:effectLst/>
                        </a:rPr>
                      </a:br>
                      <a:r>
                        <a:rPr lang="ru-RU" sz="2400" dirty="0" err="1">
                          <a:effectLst/>
                        </a:rPr>
                        <a:t>Khả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liên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vô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hạn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thương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xuân</a:t>
                      </a:r>
                      <a:r>
                        <a:rPr lang="ru-RU" sz="2400" dirty="0">
                          <a:effectLst/>
                        </a:rPr>
                        <a:t> ý,</a:t>
                      </a:r>
                      <a:br>
                        <a:rPr lang="ru-RU" sz="2400" dirty="0">
                          <a:effectLst/>
                        </a:rPr>
                      </a:br>
                      <a:r>
                        <a:rPr lang="ru-RU" sz="2400" dirty="0" err="1">
                          <a:effectLst/>
                        </a:rPr>
                        <a:t>Tận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tại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đình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châm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bất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ngữ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thì</a:t>
                      </a:r>
                      <a:r>
                        <a:rPr lang="ru-RU" sz="2400" dirty="0">
                          <a:effectLst/>
                        </a:rPr>
                        <a:t>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8609" marR="8609" marT="8609" marB="860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Красавица, ей дважды по восемь, сидит, вышивает.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Книги, прекрасные цветы, шумный посвист иволги.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Как жаль смутных весенних вожделений,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Когда она умолкает, застывши с золотой иглой.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8609" marR="8609" marT="8609" marB="860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935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31520"/>
            <a:ext cx="7920880" cy="2625472"/>
          </a:xfrm>
        </p:spPr>
        <p:txBody>
          <a:bodyPr>
            <a:normAutofit fontScale="92500" lnSpcReduction="10000"/>
          </a:bodyPr>
          <a:lstStyle/>
          <a:p>
            <a:r>
              <a:rPr lang="ru-RU" u="sng" dirty="0" err="1">
                <a:hlinkClick r:id="rId2" tooltip="Нгуен Зу"/>
              </a:rPr>
              <a:t>Нгуен</a:t>
            </a:r>
            <a:r>
              <a:rPr lang="ru-RU" u="sng" dirty="0">
                <a:hlinkClick r:id="rId2" tooltip="Нгуен Зу"/>
              </a:rPr>
              <a:t> </a:t>
            </a:r>
            <a:r>
              <a:rPr lang="ru-RU" u="sng" dirty="0" err="1">
                <a:hlinkClick r:id="rId2" tooltip="Нгуен Зу"/>
              </a:rPr>
              <a:t>Зу</a:t>
            </a:r>
            <a:r>
              <a:rPr lang="ru-RU" dirty="0"/>
              <a:t> — великий вьетнамский поэт, роль которого во вьетнамской литературе сравнивают с ролью </a:t>
            </a:r>
            <a:r>
              <a:rPr lang="ru-RU" u="sng" dirty="0">
                <a:hlinkClick r:id="rId3" tooltip="Пушкин, Александр Сергеевич"/>
              </a:rPr>
              <a:t>Александра Сергеевича Пушкина</a:t>
            </a:r>
            <a:r>
              <a:rPr lang="ru-RU" dirty="0"/>
              <a:t> в </a:t>
            </a:r>
            <a:r>
              <a:rPr lang="ru-RU" u="sng" dirty="0">
                <a:hlinkClick r:id="rId4" tooltip="Русская литература"/>
              </a:rPr>
              <a:t>русской литературе</a:t>
            </a:r>
            <a:r>
              <a:rPr lang="ru-RU" dirty="0"/>
              <a:t>.</a:t>
            </a:r>
          </a:p>
          <a:p>
            <a:r>
              <a:rPr lang="ru-RU" dirty="0"/>
              <a:t>Наиболее известное его произведение — </a:t>
            </a:r>
            <a:r>
              <a:rPr lang="ru-RU" u="sng" dirty="0">
                <a:hlinkClick r:id="rId5" tooltip="Страдания истерзанной души (страница отсутствует)"/>
              </a:rPr>
              <a:t>Страдания  истерзанной души</a:t>
            </a:r>
            <a:r>
              <a:rPr lang="ru-RU" dirty="0"/>
              <a:t> (</a:t>
            </a:r>
            <a:r>
              <a:rPr lang="vi-VN" i="1" dirty="0"/>
              <a:t>Đoạn Trường Tân Thanh</a:t>
            </a:r>
            <a:r>
              <a:rPr lang="ru-RU" dirty="0"/>
              <a:t>), по сюжету молодая красавица для спасения родителей выходит замуж за нелюбимого человека. Считается аллегорией на поведение династии </a:t>
            </a:r>
            <a:r>
              <a:rPr lang="ru-RU" dirty="0" err="1"/>
              <a:t>Нгуен</a:t>
            </a:r>
            <a:r>
              <a:rPr lang="ru-RU" dirty="0"/>
              <a:t> для получения власти</a:t>
            </a:r>
          </a:p>
        </p:txBody>
      </p:sp>
      <p:pic>
        <p:nvPicPr>
          <p:cNvPr id="4" name="Рисунок 3" descr="https://upload.wikimedia.org/wikipedia/commons/thumb/d/dd/Van_hoc_trung_dai_Viet_Nam.jpg/800px-Van_hoc_trung_dai_Viet_Nam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29000"/>
            <a:ext cx="7344815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893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60648"/>
            <a:ext cx="6512511" cy="1440160"/>
          </a:xfrm>
        </p:spPr>
        <p:txBody>
          <a:bodyPr/>
          <a:lstStyle/>
          <a:p>
            <a:pPr algn="ctr"/>
            <a:r>
              <a:rPr lang="ru-RU" dirty="0" smtClean="0"/>
              <a:t>СЛОВАРИ</a:t>
            </a:r>
            <a:endParaRPr lang="ru-RU" dirty="0"/>
          </a:p>
        </p:txBody>
      </p:sp>
      <p:pic>
        <p:nvPicPr>
          <p:cNvPr id="4" name="Объект 3" descr="https://www.litres.ru/static/bookimages/11/80/04/11800446.bin.dir/11800446.cover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76872"/>
            <a:ext cx="2880320" cy="3376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img2.labirint.ru/books35/340260/bi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44824"/>
            <a:ext cx="3672408" cy="38082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1578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60648"/>
            <a:ext cx="6512511" cy="792088"/>
          </a:xfrm>
        </p:spPr>
        <p:txBody>
          <a:bodyPr/>
          <a:lstStyle/>
          <a:p>
            <a:pPr algn="ctr"/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412776"/>
            <a:ext cx="8280920" cy="496855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Трудности вьетнамских учащихся  при обучении русскому языку</a:t>
            </a:r>
          </a:p>
          <a:p>
            <a:r>
              <a:rPr lang="ru-RU" dirty="0"/>
              <a:t>Русский и вьетнамский языки относятся к разным типологическим группам, следовательно, в их системной организации наблюдаются значительные различия. Обучение иностранцев русскому языку – процесс сложный, трудоемкий и многоступенчатый. Трудности в изучении русского языка вьетнамскими учащимися связаны, прежде всего, с особенностями русского языка и отличиями от родного языка учащихся. Различия встречаются на всех уровнях языковой системы: фонетико-фонологическом, морфологическом лексическом и синтаксическом и т.д. Более того, культурные различия также приводят к многочисленным недоразумениям в русской речи вьетнамских учащихся.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0724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512511" cy="792088"/>
          </a:xfrm>
        </p:spPr>
        <p:txBody>
          <a:bodyPr/>
          <a:lstStyle/>
          <a:p>
            <a:pPr algn="ctr"/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2132856"/>
            <a:ext cx="8064896" cy="3960440"/>
          </a:xfrm>
        </p:spPr>
        <p:txBody>
          <a:bodyPr>
            <a:normAutofit/>
          </a:bodyPr>
          <a:lstStyle/>
          <a:p>
            <a:r>
              <a:rPr lang="ru-RU" dirty="0"/>
              <a:t>Одной из наиболее сложных для усвоения учащимися-вьетнамцами является грамматическая категория рода имени существительного в русском языке: мужской, женский и средний род. Во вьетнамском языке грамматически оформленная категория рода отсутствует, в отличие от русского, где категории рода играет большую роль в грамматическом оформлении речи.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45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620688"/>
            <a:ext cx="7838256" cy="1224136"/>
          </a:xfrm>
        </p:spPr>
        <p:txBody>
          <a:bodyPr/>
          <a:lstStyle/>
          <a:p>
            <a:r>
              <a:rPr lang="ru-RU" sz="4000" u="sng" dirty="0" smtClean="0"/>
              <a:t>Игра «ДОБРО </a:t>
            </a:r>
            <a:r>
              <a:rPr lang="ru-RU" sz="4000" u="sng" dirty="0"/>
              <a:t>ПОЖАЛОВАТЬ В ХАНОЙ и АРТЁМ!»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132856"/>
            <a:ext cx="8136904" cy="4392488"/>
          </a:xfrm>
        </p:spPr>
        <p:txBody>
          <a:bodyPr>
            <a:normAutofit fontScale="62500" lnSpcReduction="20000"/>
          </a:bodyPr>
          <a:lstStyle/>
          <a:p>
            <a:r>
              <a:rPr lang="ru-RU" sz="2300" b="1" u="sng" dirty="0"/>
              <a:t>ПРАВИЛА ИГРЫ «ДОБРО ПОЖАЛОВАТЬ В ХАНОЙ и АРТЁМ!»</a:t>
            </a:r>
            <a:endParaRPr lang="ru-RU" sz="2300" b="1" dirty="0"/>
          </a:p>
          <a:p>
            <a:r>
              <a:rPr lang="ru-RU" sz="2300" b="1" dirty="0"/>
              <a:t>Для игры подготовьте:  план города и карточки с вопросами (для каждой пары/группы), кубик, фишки разных цветов</a:t>
            </a:r>
          </a:p>
          <a:p>
            <a:r>
              <a:rPr lang="ru-RU" sz="2300" b="1" dirty="0"/>
              <a:t>Задача игры: Попасть в цель (город Ханой и Артём) первым!</a:t>
            </a:r>
          </a:p>
          <a:p>
            <a:r>
              <a:rPr lang="ru-RU" sz="2300" b="1" dirty="0"/>
              <a:t>Правила:</a:t>
            </a:r>
          </a:p>
          <a:p>
            <a:r>
              <a:rPr lang="ru-RU" sz="2300" b="1" dirty="0"/>
              <a:t>1. Два или три игрока могут играть на одном плане. </a:t>
            </a:r>
          </a:p>
          <a:p>
            <a:r>
              <a:rPr lang="ru-RU" sz="2300" b="1" dirty="0"/>
              <a:t>2. Каждый в группе по очереди бросает кубик. Игрок, имеющий самый большой итог, начинает игру первым. </a:t>
            </a:r>
          </a:p>
          <a:p>
            <a:r>
              <a:rPr lang="ru-RU" sz="2300" b="1" dirty="0"/>
              <a:t>3. Он ставит свою фишку на клетку № 1 и берёт верхнюю карту из колоды. Прочитает вслух приведённый вопрос и отвечает. </a:t>
            </a:r>
          </a:p>
          <a:p>
            <a:r>
              <a:rPr lang="ru-RU" sz="2300" b="1" dirty="0"/>
              <a:t>4. Если игрок отвечает правильно, то он передвинется на три клетки вперёд.</a:t>
            </a:r>
          </a:p>
          <a:p>
            <a:r>
              <a:rPr lang="ru-RU" sz="2300" b="1" dirty="0"/>
              <a:t>    Если игрок отвечает неправильно, он должен вернуться на две клетки назад. </a:t>
            </a:r>
          </a:p>
          <a:p>
            <a:r>
              <a:rPr lang="ru-RU" sz="2300" b="1" dirty="0"/>
              <a:t>5. Кто первым дойдёт до города (клетка 24), является победителем. </a:t>
            </a:r>
          </a:p>
          <a:p>
            <a:r>
              <a:rPr lang="ru-RU" sz="2300" b="1" dirty="0"/>
              <a:t> </a:t>
            </a:r>
          </a:p>
          <a:p>
            <a:r>
              <a:rPr lang="ru-RU" sz="2300" b="1" i="1" dirty="0"/>
              <a:t>ЖЕЛАЕМ НАШИМ ДРУЗЬЯМ В ГОРОДАХ АРТЁМ И ХАНОЙ</a:t>
            </a:r>
            <a:endParaRPr lang="ru-RU" sz="2300" b="1" dirty="0"/>
          </a:p>
          <a:p>
            <a:r>
              <a:rPr lang="ru-RU" sz="2300" b="1" i="1" dirty="0"/>
              <a:t> УДАЧИ !</a:t>
            </a:r>
            <a:endParaRPr lang="ru-RU" sz="23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058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1124744"/>
            <a:ext cx="4392488" cy="3240360"/>
          </a:xfrm>
        </p:spPr>
        <p:txBody>
          <a:bodyPr/>
          <a:lstStyle/>
          <a:p>
            <a:pPr algn="ctr"/>
            <a:r>
              <a:rPr lang="ru-RU" sz="4000" dirty="0" smtClean="0"/>
              <a:t>СПАСИБО </a:t>
            </a:r>
            <a:br>
              <a:rPr lang="ru-RU" sz="4000" dirty="0" smtClean="0"/>
            </a:br>
            <a:r>
              <a:rPr lang="ru-RU" sz="4000" dirty="0" smtClean="0"/>
              <a:t>ЗА</a:t>
            </a:r>
            <a:br>
              <a:rPr lang="ru-RU" sz="4000" dirty="0" smtClean="0"/>
            </a:br>
            <a:r>
              <a:rPr lang="ru-RU" sz="4000" dirty="0" smtClean="0"/>
              <a:t> ВНИМАНИЕ!</a:t>
            </a:r>
            <a:endParaRPr lang="ru-RU" sz="4000" dirty="0"/>
          </a:p>
        </p:txBody>
      </p:sp>
      <p:pic>
        <p:nvPicPr>
          <p:cNvPr id="1026" name="Picture 2" descr="C:\Users\Учитель\Desktop\галерея с телефона\3 фото\роза 111111111 3160 - копия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63" b="6477"/>
          <a:stretch/>
        </p:blipFill>
        <p:spPr bwMode="auto">
          <a:xfrm>
            <a:off x="4788024" y="908720"/>
            <a:ext cx="3816424" cy="502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855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869160"/>
            <a:ext cx="6512511" cy="646008"/>
          </a:xfrm>
        </p:spPr>
        <p:txBody>
          <a:bodyPr/>
          <a:lstStyle/>
          <a:p>
            <a:r>
              <a:rPr lang="ru-RU" sz="2800" dirty="0" err="1">
                <a:effectLst/>
              </a:rPr>
              <a:t>Д.С.Лихачев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476672"/>
            <a:ext cx="8352928" cy="439248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«Самая большая ценность народа – это язык, - язык, на котором 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</a:t>
            </a:r>
          </a:p>
          <a:p>
            <a:pPr algn="just"/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пишет,</a:t>
            </a:r>
          </a:p>
          <a:p>
            <a:pPr algn="just"/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говорит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думает.</a:t>
            </a:r>
          </a:p>
          <a:p>
            <a:pPr algn="just"/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Думает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   Это   надо   понять   досконально,   во   всей   многозначности   и многозначительности этого факта. Ведь это значит, что вся сознательная жизнь человека проходит через родной ему язык. Эмоции, ощущения – только окрашивают то, что мы думаем, или подталкивают мысль в каком-то   отношении,   но   мысли   наши   все формулируются языком. Вернейший способ узнать человека – его умственное развитие, его моральный облик, его характер – прислушаться к тому, как он говорит».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70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208912" cy="5505792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Проблема адаптации мигрантов актуальна для школ  города Артёма и Приморского края, так как с каждым годом растет количество обучающихся, для которых русский язык не является родным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Цель</a:t>
            </a:r>
            <a:r>
              <a:rPr lang="ru-RU" dirty="0">
                <a:solidFill>
                  <a:schemeClr val="tx1"/>
                </a:solidFill>
              </a:rPr>
              <a:t>  работы: познакомить с историей вьетнамского языка, с лексическими, морфологическими, синтаксическими нормами языка. </a:t>
            </a:r>
          </a:p>
          <a:p>
            <a:r>
              <a:rPr lang="ru-RU" dirty="0">
                <a:solidFill>
                  <a:schemeClr val="tx1"/>
                </a:solidFill>
              </a:rPr>
              <a:t>Для достижения поставленной цели были выдвинуты следующие </a:t>
            </a:r>
            <a:r>
              <a:rPr lang="ru-RU" b="1" dirty="0">
                <a:solidFill>
                  <a:schemeClr val="tx1"/>
                </a:solidFill>
              </a:rPr>
              <a:t>задачи</a:t>
            </a:r>
            <a:r>
              <a:rPr lang="ru-RU" dirty="0">
                <a:solidFill>
                  <a:schemeClr val="tx1"/>
                </a:solidFill>
              </a:rPr>
              <a:t>: изучить вопрос  об истории вьетнамского языка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формирование современного литературного вьетнамского </a:t>
            </a:r>
            <a:r>
              <a:rPr lang="ru-RU" dirty="0" smtClean="0">
                <a:solidFill>
                  <a:schemeClr val="tx1"/>
                </a:solidFill>
              </a:rPr>
              <a:t>языка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− </a:t>
            </a:r>
            <a:r>
              <a:rPr lang="ru-RU" b="1" dirty="0">
                <a:solidFill>
                  <a:schemeClr val="tx1"/>
                </a:solidFill>
              </a:rPr>
              <a:t>объект исследования</a:t>
            </a:r>
            <a:r>
              <a:rPr lang="ru-RU" dirty="0">
                <a:solidFill>
                  <a:schemeClr val="tx1"/>
                </a:solidFill>
              </a:rPr>
              <a:t> — вьетнамский язык,</a:t>
            </a:r>
          </a:p>
          <a:p>
            <a:r>
              <a:rPr lang="ru-RU" dirty="0">
                <a:solidFill>
                  <a:schemeClr val="tx1"/>
                </a:solidFill>
              </a:rPr>
              <a:t>− </a:t>
            </a:r>
            <a:r>
              <a:rPr lang="ru-RU" b="1" dirty="0">
                <a:solidFill>
                  <a:schemeClr val="tx1"/>
                </a:solidFill>
              </a:rPr>
              <a:t>предмет исследования</a:t>
            </a:r>
            <a:r>
              <a:rPr lang="ru-RU" dirty="0">
                <a:solidFill>
                  <a:schemeClr val="tx1"/>
                </a:solidFill>
              </a:rPr>
              <a:t> — происхождение вьетнамского языка.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Рабочая гипотеза</a:t>
            </a:r>
            <a:r>
              <a:rPr lang="ru-RU" dirty="0">
                <a:solidFill>
                  <a:schemeClr val="tx1"/>
                </a:solidFill>
              </a:rPr>
              <a:t>:  установить причину сложного усвоения  слов, составления предложений  вьетнамскими  учащихся  при обучении русскому языку</a:t>
            </a:r>
          </a:p>
          <a:p>
            <a:r>
              <a:rPr lang="ru-RU" b="1" dirty="0">
                <a:solidFill>
                  <a:schemeClr val="tx1"/>
                </a:solidFill>
              </a:rPr>
              <a:t>Методы исследования</a:t>
            </a:r>
            <a:r>
              <a:rPr lang="ru-RU" dirty="0">
                <a:solidFill>
                  <a:schemeClr val="tx1"/>
                </a:solidFill>
              </a:rPr>
              <a:t>: описание, классификация, сравнение, обобщение, анализ.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659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88640"/>
            <a:ext cx="8496944" cy="3744416"/>
          </a:xfrm>
        </p:spPr>
        <p:txBody>
          <a:bodyPr>
            <a:normAutofit lnSpcReduction="10000"/>
          </a:bodyPr>
          <a:lstStyle/>
          <a:p>
            <a:r>
              <a:rPr lang="ru-RU" b="1" dirty="0" err="1"/>
              <a:t>Вьетна́мский</a:t>
            </a:r>
            <a:r>
              <a:rPr lang="ru-RU" b="1" dirty="0"/>
              <a:t> </a:t>
            </a:r>
            <a:r>
              <a:rPr lang="ru-RU" b="1" dirty="0" err="1"/>
              <a:t>язы́к</a:t>
            </a:r>
            <a:r>
              <a:rPr lang="ru-RU" dirty="0"/>
              <a:t> (</a:t>
            </a:r>
            <a:r>
              <a:rPr lang="ru-RU" b="1" dirty="0" err="1"/>
              <a:t>вьетн</a:t>
            </a:r>
            <a:r>
              <a:rPr lang="ru-RU" b="1" dirty="0"/>
              <a:t>.</a:t>
            </a:r>
            <a:r>
              <a:rPr lang="ru-RU" dirty="0"/>
              <a:t> </a:t>
            </a:r>
            <a:r>
              <a:rPr lang="ru-RU" i="1" dirty="0" err="1"/>
              <a:t>tiếng</a:t>
            </a:r>
            <a:r>
              <a:rPr lang="ru-RU" i="1" dirty="0"/>
              <a:t> </a:t>
            </a:r>
            <a:r>
              <a:rPr lang="ru-RU" i="1" dirty="0" err="1"/>
              <a:t>Việt</a:t>
            </a:r>
            <a:r>
              <a:rPr lang="ru-RU" dirty="0"/>
              <a:t>, </a:t>
            </a:r>
            <a:r>
              <a:rPr lang="ru-RU" dirty="0" err="1"/>
              <a:t>тьенг</a:t>
            </a:r>
            <a:r>
              <a:rPr lang="ru-RU" dirty="0"/>
              <a:t> вьет)— язык </a:t>
            </a:r>
            <a:r>
              <a:rPr lang="ru-RU" u="sng" dirty="0">
                <a:hlinkClick r:id="rId2"/>
              </a:rPr>
              <a:t>современных </a:t>
            </a:r>
            <a:r>
              <a:rPr lang="ru-RU" u="sng" dirty="0" err="1">
                <a:hlinkClick r:id="rId2"/>
              </a:rPr>
              <a:t>вьетов</a:t>
            </a:r>
            <a:r>
              <a:rPr lang="ru-RU" dirty="0"/>
              <a:t>.  </a:t>
            </a:r>
            <a:r>
              <a:rPr lang="ru-RU" u="sng" dirty="0">
                <a:hlinkClick r:id="rId3"/>
              </a:rPr>
              <a:t>Официальный язык</a:t>
            </a:r>
            <a:r>
              <a:rPr lang="ru-RU" dirty="0"/>
              <a:t> </a:t>
            </a:r>
            <a:r>
              <a:rPr lang="ru-RU" u="sng" dirty="0">
                <a:hlinkClick r:id="rId4"/>
              </a:rPr>
              <a:t>Вьетнама</a:t>
            </a:r>
            <a:r>
              <a:rPr lang="ru-RU" dirty="0"/>
              <a:t>, где является языком межнационального общения и образования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В современном вьетнамском алфавите 29 букв:</a:t>
            </a:r>
          </a:p>
          <a:p>
            <a:r>
              <a:rPr lang="ru-RU" dirty="0"/>
              <a:t>Основное отличие от латинских букв заключается в добавлении в гласные диакритических знаков вверху и внизу буквы. Это сделано из-за необходимости правильно обозначить каждый из шести тонов. То есть в зависимости от интонации (тона), с которой произнесено слово, оно может иметь до шести значений.</a:t>
            </a:r>
          </a:p>
        </p:txBody>
      </p:sp>
      <p:pic>
        <p:nvPicPr>
          <p:cNvPr id="4" name="Рисунок 3" descr="https://vietmagazin.org/image/cache/data/blog/Letters-500x300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05064"/>
            <a:ext cx="7776863" cy="25694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0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4664"/>
            <a:ext cx="6512511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ТОНЫ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484784"/>
            <a:ext cx="7389440" cy="1872208"/>
          </a:xfrm>
        </p:spPr>
        <p:txBody>
          <a:bodyPr/>
          <a:lstStyle/>
          <a:p>
            <a:r>
              <a:rPr lang="ru-RU" dirty="0"/>
              <a:t>Во вьетнамском языке существует несколько </a:t>
            </a:r>
            <a:r>
              <a:rPr lang="ru-RU" u="sng" dirty="0">
                <a:hlinkClick r:id="rId2"/>
              </a:rPr>
              <a:t>тонов</a:t>
            </a:r>
            <a:r>
              <a:rPr lang="ru-RU" dirty="0"/>
              <a:t>, разнящихся высотой, долготой, контуром, интенсивностью и фонацией (вибрируют ли </a:t>
            </a:r>
            <a:r>
              <a:rPr lang="ru-RU" u="sng" dirty="0">
                <a:hlinkClick r:id="rId3"/>
              </a:rPr>
              <a:t>голосовые связки</a:t>
            </a:r>
            <a:r>
              <a:rPr lang="ru-RU" dirty="0"/>
              <a:t> при произнесении).</a:t>
            </a:r>
          </a:p>
          <a:p>
            <a:endParaRPr lang="ru-RU" dirty="0"/>
          </a:p>
        </p:txBody>
      </p:sp>
      <p:pic>
        <p:nvPicPr>
          <p:cNvPr id="4" name="Рисунок 3" descr="Вьетнамский язык, тоны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73016"/>
            <a:ext cx="7560839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208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512511" cy="648072"/>
          </a:xfrm>
        </p:spPr>
        <p:txBody>
          <a:bodyPr/>
          <a:lstStyle/>
          <a:p>
            <a:pPr algn="ctr"/>
            <a:r>
              <a:rPr lang="ru-RU" dirty="0" smtClean="0"/>
              <a:t>ДИАЛЕКТЫ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395536" y="1916832"/>
            <a:ext cx="8208912" cy="3888432"/>
          </a:xfrm>
        </p:spPr>
        <p:txBody>
          <a:bodyPr>
            <a:normAutofit/>
          </a:bodyPr>
          <a:lstStyle/>
          <a:p>
            <a:r>
              <a:rPr lang="ru-RU" dirty="0"/>
              <a:t> Для вьетнамского языка характерно наличие множества говоров и диалектов, в зависимости от географии проживания носителей (южные, северные, центральные). Официальным и наиболее распространённым является северный ханойский диалект. Грамматические различия между диалектами связаны, в основном, с фонетическими особенностями (характером звучания). </a:t>
            </a:r>
          </a:p>
          <a:p>
            <a:pPr lvl="0"/>
            <a:r>
              <a:rPr lang="ru-RU" dirty="0"/>
              <a:t>северные (центр — г. </a:t>
            </a:r>
            <a:r>
              <a:rPr lang="ru-RU" dirty="0">
                <a:hlinkClick r:id="rId2" tooltip="Ханой"/>
              </a:rPr>
              <a:t>Ханой</a:t>
            </a:r>
            <a:r>
              <a:rPr lang="ru-RU" dirty="0"/>
              <a:t>),</a:t>
            </a:r>
          </a:p>
          <a:p>
            <a:pPr lvl="0"/>
            <a:r>
              <a:rPr lang="ru-RU" dirty="0"/>
              <a:t>центральные (г. </a:t>
            </a:r>
            <a:r>
              <a:rPr lang="ru-RU" dirty="0" err="1">
                <a:hlinkClick r:id="rId3" tooltip="Хюэ"/>
              </a:rPr>
              <a:t>Хюэ</a:t>
            </a:r>
            <a:r>
              <a:rPr lang="ru-RU" dirty="0"/>
              <a:t>)</a:t>
            </a:r>
          </a:p>
          <a:p>
            <a:pPr lvl="0"/>
            <a:r>
              <a:rPr lang="ru-RU" dirty="0"/>
              <a:t>южные (г. </a:t>
            </a:r>
            <a:r>
              <a:rPr lang="ru-RU" dirty="0">
                <a:hlinkClick r:id="rId4" tooltip="Хошимин"/>
              </a:rPr>
              <a:t>Хошимин</a:t>
            </a:r>
            <a:r>
              <a:rPr lang="ru-RU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68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620688"/>
            <a:ext cx="6512511" cy="576064"/>
          </a:xfrm>
        </p:spPr>
        <p:txBody>
          <a:bodyPr/>
          <a:lstStyle/>
          <a:p>
            <a:pPr algn="ctr"/>
            <a:r>
              <a:rPr lang="ru-RU" dirty="0" smtClean="0"/>
              <a:t>СИНТАКСИС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916832"/>
            <a:ext cx="8280920" cy="3816424"/>
          </a:xfrm>
        </p:spPr>
        <p:txBody>
          <a:bodyPr/>
          <a:lstStyle/>
          <a:p>
            <a:r>
              <a:rPr lang="ru-RU" u="sng" dirty="0">
                <a:hlinkClick r:id="rId2"/>
              </a:rPr>
              <a:t>Порядок слов</a:t>
            </a:r>
            <a:r>
              <a:rPr lang="ru-RU" dirty="0"/>
              <a:t> в простом предложении «</a:t>
            </a:r>
            <a:r>
              <a:rPr lang="ru-RU" u="sng" dirty="0">
                <a:hlinkClick r:id="rId3"/>
              </a:rPr>
              <a:t>подлежащее</a:t>
            </a:r>
            <a:r>
              <a:rPr lang="ru-RU" dirty="0"/>
              <a:t> + </a:t>
            </a:r>
            <a:r>
              <a:rPr lang="ru-RU" u="sng" dirty="0">
                <a:hlinkClick r:id="rId4"/>
              </a:rPr>
              <a:t>сказуемое</a:t>
            </a:r>
            <a:r>
              <a:rPr lang="ru-RU" dirty="0"/>
              <a:t> + </a:t>
            </a:r>
            <a:r>
              <a:rPr lang="ru-RU" u="sng" dirty="0">
                <a:hlinkClick r:id="rId5"/>
              </a:rPr>
              <a:t>дополнение</a:t>
            </a:r>
            <a:r>
              <a:rPr lang="ru-RU" dirty="0"/>
              <a:t>». </a:t>
            </a:r>
            <a:endParaRPr lang="ru-RU" dirty="0" smtClean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 smtClean="0"/>
              <a:t>Я иду в магазин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00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60648"/>
            <a:ext cx="6512511" cy="576064"/>
          </a:xfrm>
        </p:spPr>
        <p:txBody>
          <a:bodyPr/>
          <a:lstStyle/>
          <a:p>
            <a:pPr algn="ctr"/>
            <a:r>
              <a:rPr lang="ru-RU" dirty="0" smtClean="0"/>
              <a:t>МОРФОЛОГИЯ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772816"/>
            <a:ext cx="7992888" cy="4248472"/>
          </a:xfrm>
        </p:spPr>
        <p:txBody>
          <a:bodyPr>
            <a:normAutofit/>
          </a:bodyPr>
          <a:lstStyle/>
          <a:p>
            <a:r>
              <a:rPr lang="ru-RU" dirty="0"/>
              <a:t>Вьетнамский язык характеризуется отсутствием </a:t>
            </a:r>
            <a:r>
              <a:rPr lang="ru-RU" u="sng" dirty="0">
                <a:hlinkClick r:id="rId2"/>
              </a:rPr>
              <a:t>словоизменения</a:t>
            </a:r>
            <a:r>
              <a:rPr lang="ru-RU" dirty="0"/>
              <a:t> и наличием </a:t>
            </a:r>
            <a:r>
              <a:rPr lang="ru-RU" u="sng" dirty="0">
                <a:hlinkClick r:id="rId3"/>
              </a:rPr>
              <a:t>аналитических форм</a:t>
            </a:r>
            <a:r>
              <a:rPr lang="ru-RU" dirty="0"/>
              <a:t>. Знаменательные части речи делятся на имена и </a:t>
            </a:r>
            <a:r>
              <a:rPr lang="ru-RU" u="sng" dirty="0" err="1">
                <a:hlinkClick r:id="rId4"/>
              </a:rPr>
              <a:t>предикативы</a:t>
            </a:r>
            <a:r>
              <a:rPr lang="ru-RU" dirty="0"/>
              <a:t>, включающие </a:t>
            </a:r>
            <a:r>
              <a:rPr lang="ru-RU" u="sng" dirty="0">
                <a:hlinkClick r:id="rId5"/>
              </a:rPr>
              <a:t>глаголы</a:t>
            </a:r>
            <a:r>
              <a:rPr lang="ru-RU" dirty="0"/>
              <a:t> и прилагательные. </a:t>
            </a:r>
            <a:r>
              <a:rPr lang="ru-RU" dirty="0" smtClean="0"/>
              <a:t>Именные </a:t>
            </a:r>
            <a:r>
              <a:rPr lang="ru-RU" dirty="0"/>
              <a:t>и глагольные грамматические категории выражаются с помощью служебных слов. В качестве личных местоимений часто используются термины родства. Имеются </a:t>
            </a:r>
            <a:r>
              <a:rPr lang="ru-RU" u="sng" dirty="0">
                <a:hlinkClick r:id="rId6"/>
              </a:rPr>
              <a:t>предлоги</a:t>
            </a:r>
            <a:r>
              <a:rPr lang="ru-RU" dirty="0"/>
              <a:t>, </a:t>
            </a:r>
            <a:r>
              <a:rPr lang="ru-RU" u="sng" dirty="0">
                <a:hlinkClick r:id="rId7"/>
              </a:rPr>
              <a:t>послелоги</a:t>
            </a:r>
            <a:r>
              <a:rPr lang="ru-RU" dirty="0"/>
              <a:t> отсутствуют.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95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476672"/>
            <a:ext cx="7478216" cy="864096"/>
          </a:xfrm>
        </p:spPr>
        <p:txBody>
          <a:bodyPr/>
          <a:lstStyle/>
          <a:p>
            <a:r>
              <a:rPr lang="ru-RU" dirty="0" smtClean="0"/>
              <a:t>СЛОВООБРАЗОВАНИЕ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060848"/>
            <a:ext cx="8208912" cy="3384376"/>
          </a:xfrm>
        </p:spPr>
        <p:txBody>
          <a:bodyPr/>
          <a:lstStyle/>
          <a:p>
            <a:r>
              <a:rPr lang="ru-RU" dirty="0"/>
              <a:t>Основной способ словообразования — </a:t>
            </a:r>
            <a:r>
              <a:rPr lang="ru-RU" u="sng" dirty="0" err="1">
                <a:hlinkClick r:id="rId2"/>
              </a:rPr>
              <a:t>корнесложение</a:t>
            </a:r>
            <a:r>
              <a:rPr lang="ru-RU" dirty="0"/>
              <a:t>, используются также </a:t>
            </a:r>
            <a:r>
              <a:rPr lang="ru-RU" u="sng" dirty="0">
                <a:hlinkClick r:id="rId3"/>
              </a:rPr>
              <a:t>редупликация</a:t>
            </a:r>
            <a:r>
              <a:rPr lang="ru-RU" dirty="0"/>
              <a:t>, </a:t>
            </a:r>
            <a:r>
              <a:rPr lang="ru-RU" u="sng" dirty="0">
                <a:hlinkClick r:id="rId4"/>
              </a:rPr>
              <a:t>аффиксы</a:t>
            </a:r>
            <a:r>
              <a:rPr lang="ru-RU" dirty="0"/>
              <a:t> китайского происхождения. </a:t>
            </a:r>
            <a:endParaRPr lang="ru-RU" dirty="0" smtClean="0"/>
          </a:p>
          <a:p>
            <a:r>
              <a:rPr lang="ru-RU" dirty="0" smtClean="0"/>
              <a:t>Холодильник – холодный шкаф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3446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73</TotalTime>
  <Words>457</Words>
  <Application>Microsoft Office PowerPoint</Application>
  <PresentationFormat>Экран (4:3)</PresentationFormat>
  <Paragraphs>95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Д.С.Лихачев </vt:lpstr>
      <vt:lpstr>Презентация PowerPoint</vt:lpstr>
      <vt:lpstr>Презентация PowerPoint</vt:lpstr>
      <vt:lpstr>ТОНЫ</vt:lpstr>
      <vt:lpstr>ДИАЛЕКТЫ</vt:lpstr>
      <vt:lpstr>СИНТАКСИС</vt:lpstr>
      <vt:lpstr>МОРФОЛОГИЯ</vt:lpstr>
      <vt:lpstr>СЛОВООБРАЗОВАНИЕ</vt:lpstr>
      <vt:lpstr>ЛЕКСИКА</vt:lpstr>
      <vt:lpstr>ЛИТЕРАТУРА</vt:lpstr>
      <vt:lpstr>Презентация PowerPoint</vt:lpstr>
      <vt:lpstr>Презентация PowerPoint</vt:lpstr>
      <vt:lpstr>СЛОВАРИ</vt:lpstr>
      <vt:lpstr>ЗАКЛЮЧЕНИЕ</vt:lpstr>
      <vt:lpstr>ЗАКЛЮЧЕНИЕ</vt:lpstr>
      <vt:lpstr>Игра «ДОБРО ПОЖАЛОВАТЬ В ХАНОЙ и АРТЁМ!» </vt:lpstr>
      <vt:lpstr>СПАСИБО 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12</cp:revision>
  <cp:lastPrinted>2020-03-12T03:05:33Z</cp:lastPrinted>
  <dcterms:created xsi:type="dcterms:W3CDTF">2020-03-11T12:11:53Z</dcterms:created>
  <dcterms:modified xsi:type="dcterms:W3CDTF">2021-11-23T10:03:07Z</dcterms:modified>
</cp:coreProperties>
</file>