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8" r:id="rId2"/>
    <p:sldId id="257" r:id="rId3"/>
    <p:sldId id="258" r:id="rId4"/>
    <p:sldId id="259" r:id="rId5"/>
    <p:sldId id="260" r:id="rId6"/>
    <p:sldId id="261" r:id="rId7"/>
    <p:sldId id="262" r:id="rId8"/>
    <p:sldId id="266" r:id="rId9"/>
    <p:sldId id="267" r:id="rId10"/>
    <p:sldId id="263" r:id="rId11"/>
    <p:sldId id="264"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30" autoAdjust="0"/>
    <p:restoredTop sz="94660"/>
  </p:normalViewPr>
  <p:slideViewPr>
    <p:cSldViewPr>
      <p:cViewPr varScale="1">
        <p:scale>
          <a:sx n="86" d="100"/>
          <a:sy n="86" d="100"/>
        </p:scale>
        <p:origin x="-150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4F82BF3-3FA1-47B9-B087-45ABA11F6EAE}" type="doc">
      <dgm:prSet loTypeId="urn:microsoft.com/office/officeart/2005/8/layout/hierarchy3" loCatId="hierarchy" qsTypeId="urn:microsoft.com/office/officeart/2005/8/quickstyle/simple2" qsCatId="simple" csTypeId="urn:microsoft.com/office/officeart/2005/8/colors/accent2_3" csCatId="accent2" phldr="1"/>
      <dgm:spPr/>
      <dgm:t>
        <a:bodyPr/>
        <a:lstStyle/>
        <a:p>
          <a:endParaRPr lang="ru-RU"/>
        </a:p>
      </dgm:t>
    </dgm:pt>
    <dgm:pt modelId="{F4F10AFD-2445-47BA-959D-350806D25618}">
      <dgm:prSet phldrT="[Текст]"/>
      <dgm:spPr/>
      <dgm:t>
        <a:bodyPr/>
        <a:lstStyle/>
        <a:p>
          <a:r>
            <a:rPr lang="ru-RU" dirty="0" smtClean="0"/>
            <a:t>Бессоюзие</a:t>
          </a:r>
          <a:endParaRPr lang="ru-RU" dirty="0"/>
        </a:p>
      </dgm:t>
    </dgm:pt>
    <dgm:pt modelId="{E063B514-EC9F-46FF-9F0E-770611F4654B}" type="parTrans" cxnId="{AD9410C8-F363-421C-AFBC-171E9C74E387}">
      <dgm:prSet/>
      <dgm:spPr/>
      <dgm:t>
        <a:bodyPr/>
        <a:lstStyle/>
        <a:p>
          <a:endParaRPr lang="ru-RU"/>
        </a:p>
      </dgm:t>
    </dgm:pt>
    <dgm:pt modelId="{93CAAB8E-3194-41F7-9109-E6661DC46022}" type="sibTrans" cxnId="{AD9410C8-F363-421C-AFBC-171E9C74E387}">
      <dgm:prSet/>
      <dgm:spPr/>
      <dgm:t>
        <a:bodyPr/>
        <a:lstStyle/>
        <a:p>
          <a:endParaRPr lang="ru-RU"/>
        </a:p>
      </dgm:t>
    </dgm:pt>
    <dgm:pt modelId="{5C755070-FE5F-47B4-AED5-86CC19E26396}">
      <dgm:prSet phldrT="[Текст]" custT="1"/>
      <dgm:spPr/>
      <dgm:t>
        <a:bodyPr/>
        <a:lstStyle/>
        <a:p>
          <a:r>
            <a:rPr lang="ru-RU" sz="1600" b="0" i="0" dirty="0" smtClean="0"/>
            <a:t>стилистическая фигура, построение, при котором в простом предложении однородные члены или простые предложения в сложном связываются без помощи союзов</a:t>
          </a:r>
          <a:endParaRPr lang="ru-RU" sz="1600" dirty="0"/>
        </a:p>
      </dgm:t>
    </dgm:pt>
    <dgm:pt modelId="{02519814-3B81-4D0E-A4AA-FA0F99C010EE}" type="parTrans" cxnId="{80331641-57A7-48F1-9BE3-0D3E687B7EFC}">
      <dgm:prSet/>
      <dgm:spPr/>
      <dgm:t>
        <a:bodyPr/>
        <a:lstStyle/>
        <a:p>
          <a:endParaRPr lang="ru-RU"/>
        </a:p>
      </dgm:t>
    </dgm:pt>
    <dgm:pt modelId="{62467E0D-7C9D-404E-AD37-8008BAEF6145}" type="sibTrans" cxnId="{80331641-57A7-48F1-9BE3-0D3E687B7EFC}">
      <dgm:prSet/>
      <dgm:spPr/>
      <dgm:t>
        <a:bodyPr/>
        <a:lstStyle/>
        <a:p>
          <a:endParaRPr lang="ru-RU"/>
        </a:p>
      </dgm:t>
    </dgm:pt>
    <dgm:pt modelId="{00814864-10F9-4DA9-9D56-60209EBEFF84}">
      <dgm:prSet phldrT="[Текст]" custT="1"/>
      <dgm:spPr/>
      <dgm:t>
        <a:bodyPr/>
        <a:lstStyle/>
        <a:p>
          <a:r>
            <a:rPr lang="ru-RU" sz="1600" b="0" i="0" dirty="0" smtClean="0"/>
            <a:t>Бессоюзие придает художественной речи стремительность, компактность, динамичность – вплоть до торопливой скороговорки, перечня предметов, явлений</a:t>
          </a:r>
          <a:endParaRPr lang="ru-RU" sz="1600" dirty="0"/>
        </a:p>
      </dgm:t>
    </dgm:pt>
    <dgm:pt modelId="{AF0F72C1-5597-461D-976F-01552665C0E6}" type="parTrans" cxnId="{5314E94F-26C8-456A-AFE6-F53F45BACF15}">
      <dgm:prSet/>
      <dgm:spPr/>
      <dgm:t>
        <a:bodyPr/>
        <a:lstStyle/>
        <a:p>
          <a:endParaRPr lang="ru-RU"/>
        </a:p>
      </dgm:t>
    </dgm:pt>
    <dgm:pt modelId="{465B6DBA-315E-4D00-A81B-5F9478EA9D10}" type="sibTrans" cxnId="{5314E94F-26C8-456A-AFE6-F53F45BACF15}">
      <dgm:prSet/>
      <dgm:spPr/>
      <dgm:t>
        <a:bodyPr/>
        <a:lstStyle/>
        <a:p>
          <a:endParaRPr lang="ru-RU"/>
        </a:p>
      </dgm:t>
    </dgm:pt>
    <dgm:pt modelId="{B85695AA-62B3-4F31-8121-B3CB4215F0FA}">
      <dgm:prSet phldrT="[Текст]"/>
      <dgm:spPr/>
      <dgm:t>
        <a:bodyPr/>
        <a:lstStyle/>
        <a:p>
          <a:r>
            <a:rPr lang="ru-RU" dirty="0" smtClean="0"/>
            <a:t>Многосоюзие</a:t>
          </a:r>
          <a:endParaRPr lang="ru-RU" dirty="0"/>
        </a:p>
      </dgm:t>
    </dgm:pt>
    <dgm:pt modelId="{A083D92D-EDF0-49E1-B1E6-488725AE89E9}" type="parTrans" cxnId="{C03DD927-175D-4133-9BBA-930BB3496A96}">
      <dgm:prSet/>
      <dgm:spPr/>
      <dgm:t>
        <a:bodyPr/>
        <a:lstStyle/>
        <a:p>
          <a:endParaRPr lang="ru-RU"/>
        </a:p>
      </dgm:t>
    </dgm:pt>
    <dgm:pt modelId="{4AA6AA9B-23CF-44A0-ABDA-5D6B11A88495}" type="sibTrans" cxnId="{C03DD927-175D-4133-9BBA-930BB3496A96}">
      <dgm:prSet/>
      <dgm:spPr/>
      <dgm:t>
        <a:bodyPr/>
        <a:lstStyle/>
        <a:p>
          <a:endParaRPr lang="ru-RU"/>
        </a:p>
      </dgm:t>
    </dgm:pt>
    <dgm:pt modelId="{C2CA401B-430E-40C5-9163-773CEDD2D2EA}">
      <dgm:prSet phldrT="[Текст]" custT="1"/>
      <dgm:spPr/>
      <dgm:t>
        <a:bodyPr/>
        <a:lstStyle/>
        <a:p>
          <a:r>
            <a:rPr lang="ru-RU" sz="1600" b="0" i="0" dirty="0" smtClean="0"/>
            <a:t>стилистическая фигура, намеренное увеличение количества союзов в предложении для связи однородных членов или простых предложений в составе сложного</a:t>
          </a:r>
          <a:endParaRPr lang="ru-RU" sz="1600" dirty="0"/>
        </a:p>
      </dgm:t>
    </dgm:pt>
    <dgm:pt modelId="{45AA46BC-68B2-4DEB-A430-D5DDBDE33E44}" type="parTrans" cxnId="{3A1A676E-E309-48D9-BC26-55F6AE3E6BA2}">
      <dgm:prSet/>
      <dgm:spPr/>
      <dgm:t>
        <a:bodyPr/>
        <a:lstStyle/>
        <a:p>
          <a:endParaRPr lang="ru-RU"/>
        </a:p>
      </dgm:t>
    </dgm:pt>
    <dgm:pt modelId="{D187FAA8-28A8-4770-AD56-916BEC44AC0E}" type="sibTrans" cxnId="{3A1A676E-E309-48D9-BC26-55F6AE3E6BA2}">
      <dgm:prSet/>
      <dgm:spPr/>
      <dgm:t>
        <a:bodyPr/>
        <a:lstStyle/>
        <a:p>
          <a:endParaRPr lang="ru-RU"/>
        </a:p>
      </dgm:t>
    </dgm:pt>
    <dgm:pt modelId="{A8D98650-6210-46F3-9C5A-0255F1B1E7C3}">
      <dgm:prSet phldrT="[Текст]" custT="1"/>
      <dgm:spPr/>
      <dgm:t>
        <a:bodyPr/>
        <a:lstStyle/>
        <a:p>
          <a:r>
            <a:rPr lang="ru-RU" sz="1600" b="0" i="0" dirty="0" smtClean="0"/>
            <a:t>Благодаря многосоюзию подчеркивается роль каждого элемента (однородного члена, простого предложения), создается единство перечисления, усиливается выразительность речи</a:t>
          </a:r>
          <a:endParaRPr lang="ru-RU" sz="1600" dirty="0"/>
        </a:p>
      </dgm:t>
    </dgm:pt>
    <dgm:pt modelId="{F7F52BDF-A637-4D19-9D54-A2FE1A5C50AC}" type="parTrans" cxnId="{316EF04D-2610-490B-87C0-1F1D6FFA474C}">
      <dgm:prSet/>
      <dgm:spPr/>
      <dgm:t>
        <a:bodyPr/>
        <a:lstStyle/>
        <a:p>
          <a:endParaRPr lang="ru-RU"/>
        </a:p>
      </dgm:t>
    </dgm:pt>
    <dgm:pt modelId="{08A3E4C2-FABF-4DCB-8770-83FFE9D4B488}" type="sibTrans" cxnId="{316EF04D-2610-490B-87C0-1F1D6FFA474C}">
      <dgm:prSet/>
      <dgm:spPr/>
      <dgm:t>
        <a:bodyPr/>
        <a:lstStyle/>
        <a:p>
          <a:endParaRPr lang="ru-RU"/>
        </a:p>
      </dgm:t>
    </dgm:pt>
    <dgm:pt modelId="{96607AAE-96BE-45EE-9D57-9859FE5ADD93}" type="pres">
      <dgm:prSet presAssocID="{E4F82BF3-3FA1-47B9-B087-45ABA11F6EAE}" presName="diagram" presStyleCnt="0">
        <dgm:presLayoutVars>
          <dgm:chPref val="1"/>
          <dgm:dir/>
          <dgm:animOne val="branch"/>
          <dgm:animLvl val="lvl"/>
          <dgm:resizeHandles/>
        </dgm:presLayoutVars>
      </dgm:prSet>
      <dgm:spPr/>
      <dgm:t>
        <a:bodyPr/>
        <a:lstStyle/>
        <a:p>
          <a:endParaRPr lang="ru-RU"/>
        </a:p>
      </dgm:t>
    </dgm:pt>
    <dgm:pt modelId="{A20A801A-62A0-4921-AFDB-620CEAB751AC}" type="pres">
      <dgm:prSet presAssocID="{F4F10AFD-2445-47BA-959D-350806D25618}" presName="root" presStyleCnt="0"/>
      <dgm:spPr/>
    </dgm:pt>
    <dgm:pt modelId="{E1C8F20C-F2A1-494F-87E4-2DB4B359A182}" type="pres">
      <dgm:prSet presAssocID="{F4F10AFD-2445-47BA-959D-350806D25618}" presName="rootComposite" presStyleCnt="0"/>
      <dgm:spPr/>
    </dgm:pt>
    <dgm:pt modelId="{8A18422D-6BD7-4038-BB3C-92511546ACC5}" type="pres">
      <dgm:prSet presAssocID="{F4F10AFD-2445-47BA-959D-350806D25618}" presName="rootText" presStyleLbl="node1" presStyleIdx="0" presStyleCnt="2" custScaleX="122843"/>
      <dgm:spPr/>
      <dgm:t>
        <a:bodyPr/>
        <a:lstStyle/>
        <a:p>
          <a:endParaRPr lang="ru-RU"/>
        </a:p>
      </dgm:t>
    </dgm:pt>
    <dgm:pt modelId="{D1571392-3C35-45B8-AB74-7D9E7533F4CE}" type="pres">
      <dgm:prSet presAssocID="{F4F10AFD-2445-47BA-959D-350806D25618}" presName="rootConnector" presStyleLbl="node1" presStyleIdx="0" presStyleCnt="2"/>
      <dgm:spPr/>
      <dgm:t>
        <a:bodyPr/>
        <a:lstStyle/>
        <a:p>
          <a:endParaRPr lang="ru-RU"/>
        </a:p>
      </dgm:t>
    </dgm:pt>
    <dgm:pt modelId="{535DB9C5-48EF-4074-8354-34C612E5265C}" type="pres">
      <dgm:prSet presAssocID="{F4F10AFD-2445-47BA-959D-350806D25618}" presName="childShape" presStyleCnt="0"/>
      <dgm:spPr/>
    </dgm:pt>
    <dgm:pt modelId="{292A5EFA-1701-4A6C-BAC4-FE7C79F96EA7}" type="pres">
      <dgm:prSet presAssocID="{02519814-3B81-4D0E-A4AA-FA0F99C010EE}" presName="Name13" presStyleLbl="parChTrans1D2" presStyleIdx="0" presStyleCnt="4"/>
      <dgm:spPr/>
      <dgm:t>
        <a:bodyPr/>
        <a:lstStyle/>
        <a:p>
          <a:endParaRPr lang="ru-RU"/>
        </a:p>
      </dgm:t>
    </dgm:pt>
    <dgm:pt modelId="{FB1F00FA-361C-4010-AE2D-E372F9F79667}" type="pres">
      <dgm:prSet presAssocID="{5C755070-FE5F-47B4-AED5-86CC19E26396}" presName="childText" presStyleLbl="bgAcc1" presStyleIdx="0" presStyleCnt="4" custScaleX="143967" custScaleY="112266">
        <dgm:presLayoutVars>
          <dgm:bulletEnabled val="1"/>
        </dgm:presLayoutVars>
      </dgm:prSet>
      <dgm:spPr/>
      <dgm:t>
        <a:bodyPr/>
        <a:lstStyle/>
        <a:p>
          <a:endParaRPr lang="ru-RU"/>
        </a:p>
      </dgm:t>
    </dgm:pt>
    <dgm:pt modelId="{B0A42657-B0A3-42C2-A8FE-8B24667B0548}" type="pres">
      <dgm:prSet presAssocID="{AF0F72C1-5597-461D-976F-01552665C0E6}" presName="Name13" presStyleLbl="parChTrans1D2" presStyleIdx="1" presStyleCnt="4"/>
      <dgm:spPr/>
      <dgm:t>
        <a:bodyPr/>
        <a:lstStyle/>
        <a:p>
          <a:endParaRPr lang="ru-RU"/>
        </a:p>
      </dgm:t>
    </dgm:pt>
    <dgm:pt modelId="{ECBE9551-519A-4FC0-AC08-A75D71221CF5}" type="pres">
      <dgm:prSet presAssocID="{00814864-10F9-4DA9-9D56-60209EBEFF84}" presName="childText" presStyleLbl="bgAcc1" presStyleIdx="1" presStyleCnt="4" custScaleX="155772" custScaleY="140215">
        <dgm:presLayoutVars>
          <dgm:bulletEnabled val="1"/>
        </dgm:presLayoutVars>
      </dgm:prSet>
      <dgm:spPr/>
      <dgm:t>
        <a:bodyPr/>
        <a:lstStyle/>
        <a:p>
          <a:endParaRPr lang="ru-RU"/>
        </a:p>
      </dgm:t>
    </dgm:pt>
    <dgm:pt modelId="{624BCBF8-8959-4314-A07A-C90712C2F01D}" type="pres">
      <dgm:prSet presAssocID="{B85695AA-62B3-4F31-8121-B3CB4215F0FA}" presName="root" presStyleCnt="0"/>
      <dgm:spPr/>
    </dgm:pt>
    <dgm:pt modelId="{64357517-D03F-4500-ACD9-57E4F2CC149A}" type="pres">
      <dgm:prSet presAssocID="{B85695AA-62B3-4F31-8121-B3CB4215F0FA}" presName="rootComposite" presStyleCnt="0"/>
      <dgm:spPr/>
    </dgm:pt>
    <dgm:pt modelId="{890151B6-CD4C-4A54-A26C-4384861819CE}" type="pres">
      <dgm:prSet presAssocID="{B85695AA-62B3-4F31-8121-B3CB4215F0FA}" presName="rootText" presStyleLbl="node1" presStyleIdx="1" presStyleCnt="2" custScaleX="121202"/>
      <dgm:spPr/>
      <dgm:t>
        <a:bodyPr/>
        <a:lstStyle/>
        <a:p>
          <a:endParaRPr lang="ru-RU"/>
        </a:p>
      </dgm:t>
    </dgm:pt>
    <dgm:pt modelId="{686CB1F4-A5F9-4BE6-B99C-CAEE8B316994}" type="pres">
      <dgm:prSet presAssocID="{B85695AA-62B3-4F31-8121-B3CB4215F0FA}" presName="rootConnector" presStyleLbl="node1" presStyleIdx="1" presStyleCnt="2"/>
      <dgm:spPr/>
      <dgm:t>
        <a:bodyPr/>
        <a:lstStyle/>
        <a:p>
          <a:endParaRPr lang="ru-RU"/>
        </a:p>
      </dgm:t>
    </dgm:pt>
    <dgm:pt modelId="{60EC464E-6DB5-4057-9CD1-E77C4EC2C9CB}" type="pres">
      <dgm:prSet presAssocID="{B85695AA-62B3-4F31-8121-B3CB4215F0FA}" presName="childShape" presStyleCnt="0"/>
      <dgm:spPr/>
    </dgm:pt>
    <dgm:pt modelId="{721E3698-A896-41F4-A3AD-B4E0F44F7F55}" type="pres">
      <dgm:prSet presAssocID="{45AA46BC-68B2-4DEB-A430-D5DDBDE33E44}" presName="Name13" presStyleLbl="parChTrans1D2" presStyleIdx="2" presStyleCnt="4"/>
      <dgm:spPr/>
      <dgm:t>
        <a:bodyPr/>
        <a:lstStyle/>
        <a:p>
          <a:endParaRPr lang="ru-RU"/>
        </a:p>
      </dgm:t>
    </dgm:pt>
    <dgm:pt modelId="{4EA02CA2-C9DC-487A-9797-CAB3226BEE79}" type="pres">
      <dgm:prSet presAssocID="{C2CA401B-430E-40C5-9163-773CEDD2D2EA}" presName="childText" presStyleLbl="bgAcc1" presStyleIdx="2" presStyleCnt="4" custScaleX="147107" custScaleY="122335">
        <dgm:presLayoutVars>
          <dgm:bulletEnabled val="1"/>
        </dgm:presLayoutVars>
      </dgm:prSet>
      <dgm:spPr/>
      <dgm:t>
        <a:bodyPr/>
        <a:lstStyle/>
        <a:p>
          <a:endParaRPr lang="ru-RU"/>
        </a:p>
      </dgm:t>
    </dgm:pt>
    <dgm:pt modelId="{A9C50F24-55E6-4BA8-99A3-61C8A51CC09A}" type="pres">
      <dgm:prSet presAssocID="{F7F52BDF-A637-4D19-9D54-A2FE1A5C50AC}" presName="Name13" presStyleLbl="parChTrans1D2" presStyleIdx="3" presStyleCnt="4"/>
      <dgm:spPr/>
      <dgm:t>
        <a:bodyPr/>
        <a:lstStyle/>
        <a:p>
          <a:endParaRPr lang="ru-RU"/>
        </a:p>
      </dgm:t>
    </dgm:pt>
    <dgm:pt modelId="{F857DB06-1E77-439A-8F43-9674C7B16CFA}" type="pres">
      <dgm:prSet presAssocID="{A8D98650-6210-46F3-9C5A-0255F1B1E7C3}" presName="childText" presStyleLbl="bgAcc1" presStyleIdx="3" presStyleCnt="4" custScaleX="147777" custScaleY="143894">
        <dgm:presLayoutVars>
          <dgm:bulletEnabled val="1"/>
        </dgm:presLayoutVars>
      </dgm:prSet>
      <dgm:spPr/>
      <dgm:t>
        <a:bodyPr/>
        <a:lstStyle/>
        <a:p>
          <a:endParaRPr lang="ru-RU"/>
        </a:p>
      </dgm:t>
    </dgm:pt>
  </dgm:ptLst>
  <dgm:cxnLst>
    <dgm:cxn modelId="{D6C84BDF-D21E-4B48-84FB-D6A3D803802D}" type="presOf" srcId="{F4F10AFD-2445-47BA-959D-350806D25618}" destId="{8A18422D-6BD7-4038-BB3C-92511546ACC5}" srcOrd="0" destOrd="0" presId="urn:microsoft.com/office/officeart/2005/8/layout/hierarchy3"/>
    <dgm:cxn modelId="{62D01472-4979-41B6-A1A7-29492BB046BE}" type="presOf" srcId="{F4F10AFD-2445-47BA-959D-350806D25618}" destId="{D1571392-3C35-45B8-AB74-7D9E7533F4CE}" srcOrd="1" destOrd="0" presId="urn:microsoft.com/office/officeart/2005/8/layout/hierarchy3"/>
    <dgm:cxn modelId="{96BD776F-00D4-4179-8546-F9F4A8FC0C62}" type="presOf" srcId="{C2CA401B-430E-40C5-9163-773CEDD2D2EA}" destId="{4EA02CA2-C9DC-487A-9797-CAB3226BEE79}" srcOrd="0" destOrd="0" presId="urn:microsoft.com/office/officeart/2005/8/layout/hierarchy3"/>
    <dgm:cxn modelId="{AD9410C8-F363-421C-AFBC-171E9C74E387}" srcId="{E4F82BF3-3FA1-47B9-B087-45ABA11F6EAE}" destId="{F4F10AFD-2445-47BA-959D-350806D25618}" srcOrd="0" destOrd="0" parTransId="{E063B514-EC9F-46FF-9F0E-770611F4654B}" sibTransId="{93CAAB8E-3194-41F7-9109-E6661DC46022}"/>
    <dgm:cxn modelId="{43DA59C2-7A6D-4251-AFDE-E2E46F10E463}" type="presOf" srcId="{B85695AA-62B3-4F31-8121-B3CB4215F0FA}" destId="{686CB1F4-A5F9-4BE6-B99C-CAEE8B316994}" srcOrd="1" destOrd="0" presId="urn:microsoft.com/office/officeart/2005/8/layout/hierarchy3"/>
    <dgm:cxn modelId="{80331641-57A7-48F1-9BE3-0D3E687B7EFC}" srcId="{F4F10AFD-2445-47BA-959D-350806D25618}" destId="{5C755070-FE5F-47B4-AED5-86CC19E26396}" srcOrd="0" destOrd="0" parTransId="{02519814-3B81-4D0E-A4AA-FA0F99C010EE}" sibTransId="{62467E0D-7C9D-404E-AD37-8008BAEF6145}"/>
    <dgm:cxn modelId="{860A67E1-DD91-4D79-AE8D-EA6FE4B42D7D}" type="presOf" srcId="{45AA46BC-68B2-4DEB-A430-D5DDBDE33E44}" destId="{721E3698-A896-41F4-A3AD-B4E0F44F7F55}" srcOrd="0" destOrd="0" presId="urn:microsoft.com/office/officeart/2005/8/layout/hierarchy3"/>
    <dgm:cxn modelId="{FB49127C-3E19-4B97-AC58-C8D914D55D8F}" type="presOf" srcId="{A8D98650-6210-46F3-9C5A-0255F1B1E7C3}" destId="{F857DB06-1E77-439A-8F43-9674C7B16CFA}" srcOrd="0" destOrd="0" presId="urn:microsoft.com/office/officeart/2005/8/layout/hierarchy3"/>
    <dgm:cxn modelId="{1B06FDE4-224B-48D5-BAF7-702375EE8104}" type="presOf" srcId="{02519814-3B81-4D0E-A4AA-FA0F99C010EE}" destId="{292A5EFA-1701-4A6C-BAC4-FE7C79F96EA7}" srcOrd="0" destOrd="0" presId="urn:microsoft.com/office/officeart/2005/8/layout/hierarchy3"/>
    <dgm:cxn modelId="{1E8C8240-DD12-4885-B173-25F6A264F503}" type="presOf" srcId="{AF0F72C1-5597-461D-976F-01552665C0E6}" destId="{B0A42657-B0A3-42C2-A8FE-8B24667B0548}" srcOrd="0" destOrd="0" presId="urn:microsoft.com/office/officeart/2005/8/layout/hierarchy3"/>
    <dgm:cxn modelId="{C03DD927-175D-4133-9BBA-930BB3496A96}" srcId="{E4F82BF3-3FA1-47B9-B087-45ABA11F6EAE}" destId="{B85695AA-62B3-4F31-8121-B3CB4215F0FA}" srcOrd="1" destOrd="0" parTransId="{A083D92D-EDF0-49E1-B1E6-488725AE89E9}" sibTransId="{4AA6AA9B-23CF-44A0-ABDA-5D6B11A88495}"/>
    <dgm:cxn modelId="{766CC29F-4CB4-4AFC-A30B-1675E9F97FCB}" type="presOf" srcId="{00814864-10F9-4DA9-9D56-60209EBEFF84}" destId="{ECBE9551-519A-4FC0-AC08-A75D71221CF5}" srcOrd="0" destOrd="0" presId="urn:microsoft.com/office/officeart/2005/8/layout/hierarchy3"/>
    <dgm:cxn modelId="{97D42FD8-7F45-4E0A-A9A9-72201CFE348A}" type="presOf" srcId="{5C755070-FE5F-47B4-AED5-86CC19E26396}" destId="{FB1F00FA-361C-4010-AE2D-E372F9F79667}" srcOrd="0" destOrd="0" presId="urn:microsoft.com/office/officeart/2005/8/layout/hierarchy3"/>
    <dgm:cxn modelId="{8ADE504F-4F06-4B7D-A910-C3D352FA9BAA}" type="presOf" srcId="{B85695AA-62B3-4F31-8121-B3CB4215F0FA}" destId="{890151B6-CD4C-4A54-A26C-4384861819CE}" srcOrd="0" destOrd="0" presId="urn:microsoft.com/office/officeart/2005/8/layout/hierarchy3"/>
    <dgm:cxn modelId="{316EF04D-2610-490B-87C0-1F1D6FFA474C}" srcId="{B85695AA-62B3-4F31-8121-B3CB4215F0FA}" destId="{A8D98650-6210-46F3-9C5A-0255F1B1E7C3}" srcOrd="1" destOrd="0" parTransId="{F7F52BDF-A637-4D19-9D54-A2FE1A5C50AC}" sibTransId="{08A3E4C2-FABF-4DCB-8770-83FFE9D4B488}"/>
    <dgm:cxn modelId="{2874691C-9275-4672-9D72-97E2F5C139C8}" type="presOf" srcId="{F7F52BDF-A637-4D19-9D54-A2FE1A5C50AC}" destId="{A9C50F24-55E6-4BA8-99A3-61C8A51CC09A}" srcOrd="0" destOrd="0" presId="urn:microsoft.com/office/officeart/2005/8/layout/hierarchy3"/>
    <dgm:cxn modelId="{3A1A676E-E309-48D9-BC26-55F6AE3E6BA2}" srcId="{B85695AA-62B3-4F31-8121-B3CB4215F0FA}" destId="{C2CA401B-430E-40C5-9163-773CEDD2D2EA}" srcOrd="0" destOrd="0" parTransId="{45AA46BC-68B2-4DEB-A430-D5DDBDE33E44}" sibTransId="{D187FAA8-28A8-4770-AD56-916BEC44AC0E}"/>
    <dgm:cxn modelId="{5314E94F-26C8-456A-AFE6-F53F45BACF15}" srcId="{F4F10AFD-2445-47BA-959D-350806D25618}" destId="{00814864-10F9-4DA9-9D56-60209EBEFF84}" srcOrd="1" destOrd="0" parTransId="{AF0F72C1-5597-461D-976F-01552665C0E6}" sibTransId="{465B6DBA-315E-4D00-A81B-5F9478EA9D10}"/>
    <dgm:cxn modelId="{B0F9102C-C947-42B0-B92A-6446ECC29949}" type="presOf" srcId="{E4F82BF3-3FA1-47B9-B087-45ABA11F6EAE}" destId="{96607AAE-96BE-45EE-9D57-9859FE5ADD93}" srcOrd="0" destOrd="0" presId="urn:microsoft.com/office/officeart/2005/8/layout/hierarchy3"/>
    <dgm:cxn modelId="{984721F7-0F22-4ABC-A71C-32DA95272DDD}" type="presParOf" srcId="{96607AAE-96BE-45EE-9D57-9859FE5ADD93}" destId="{A20A801A-62A0-4921-AFDB-620CEAB751AC}" srcOrd="0" destOrd="0" presId="urn:microsoft.com/office/officeart/2005/8/layout/hierarchy3"/>
    <dgm:cxn modelId="{6207CB54-6F30-4043-9B22-86F9C681EA9D}" type="presParOf" srcId="{A20A801A-62A0-4921-AFDB-620CEAB751AC}" destId="{E1C8F20C-F2A1-494F-87E4-2DB4B359A182}" srcOrd="0" destOrd="0" presId="urn:microsoft.com/office/officeart/2005/8/layout/hierarchy3"/>
    <dgm:cxn modelId="{BC6C5838-9860-4F89-9235-C31C5BBAC7EA}" type="presParOf" srcId="{E1C8F20C-F2A1-494F-87E4-2DB4B359A182}" destId="{8A18422D-6BD7-4038-BB3C-92511546ACC5}" srcOrd="0" destOrd="0" presId="urn:microsoft.com/office/officeart/2005/8/layout/hierarchy3"/>
    <dgm:cxn modelId="{7B41171E-99C0-418B-9F99-DCA3B0E560DB}" type="presParOf" srcId="{E1C8F20C-F2A1-494F-87E4-2DB4B359A182}" destId="{D1571392-3C35-45B8-AB74-7D9E7533F4CE}" srcOrd="1" destOrd="0" presId="urn:microsoft.com/office/officeart/2005/8/layout/hierarchy3"/>
    <dgm:cxn modelId="{C2A6E73E-B8CD-43CF-960A-5DED42631C60}" type="presParOf" srcId="{A20A801A-62A0-4921-AFDB-620CEAB751AC}" destId="{535DB9C5-48EF-4074-8354-34C612E5265C}" srcOrd="1" destOrd="0" presId="urn:microsoft.com/office/officeart/2005/8/layout/hierarchy3"/>
    <dgm:cxn modelId="{4B06B9B1-38D3-4CD8-81CA-D29A99A821C0}" type="presParOf" srcId="{535DB9C5-48EF-4074-8354-34C612E5265C}" destId="{292A5EFA-1701-4A6C-BAC4-FE7C79F96EA7}" srcOrd="0" destOrd="0" presId="urn:microsoft.com/office/officeart/2005/8/layout/hierarchy3"/>
    <dgm:cxn modelId="{9B8A5FB4-F14A-4233-8949-9FCFB9568366}" type="presParOf" srcId="{535DB9C5-48EF-4074-8354-34C612E5265C}" destId="{FB1F00FA-361C-4010-AE2D-E372F9F79667}" srcOrd="1" destOrd="0" presId="urn:microsoft.com/office/officeart/2005/8/layout/hierarchy3"/>
    <dgm:cxn modelId="{47514FD1-A291-401F-9C94-A2D0B3E55214}" type="presParOf" srcId="{535DB9C5-48EF-4074-8354-34C612E5265C}" destId="{B0A42657-B0A3-42C2-A8FE-8B24667B0548}" srcOrd="2" destOrd="0" presId="urn:microsoft.com/office/officeart/2005/8/layout/hierarchy3"/>
    <dgm:cxn modelId="{7DFC9CE8-2158-4115-896E-5A06C3B3C7A3}" type="presParOf" srcId="{535DB9C5-48EF-4074-8354-34C612E5265C}" destId="{ECBE9551-519A-4FC0-AC08-A75D71221CF5}" srcOrd="3" destOrd="0" presId="urn:microsoft.com/office/officeart/2005/8/layout/hierarchy3"/>
    <dgm:cxn modelId="{8827B941-0671-4BD2-959B-D16EC952BD5C}" type="presParOf" srcId="{96607AAE-96BE-45EE-9D57-9859FE5ADD93}" destId="{624BCBF8-8959-4314-A07A-C90712C2F01D}" srcOrd="1" destOrd="0" presId="urn:microsoft.com/office/officeart/2005/8/layout/hierarchy3"/>
    <dgm:cxn modelId="{37D13133-B76D-4A17-A07D-9E642FCAEF21}" type="presParOf" srcId="{624BCBF8-8959-4314-A07A-C90712C2F01D}" destId="{64357517-D03F-4500-ACD9-57E4F2CC149A}" srcOrd="0" destOrd="0" presId="urn:microsoft.com/office/officeart/2005/8/layout/hierarchy3"/>
    <dgm:cxn modelId="{982DE963-6FAC-4AFC-BAA9-799EFAA09574}" type="presParOf" srcId="{64357517-D03F-4500-ACD9-57E4F2CC149A}" destId="{890151B6-CD4C-4A54-A26C-4384861819CE}" srcOrd="0" destOrd="0" presId="urn:microsoft.com/office/officeart/2005/8/layout/hierarchy3"/>
    <dgm:cxn modelId="{816A6494-9E5B-4B46-82F9-7000F044C416}" type="presParOf" srcId="{64357517-D03F-4500-ACD9-57E4F2CC149A}" destId="{686CB1F4-A5F9-4BE6-B99C-CAEE8B316994}" srcOrd="1" destOrd="0" presId="urn:microsoft.com/office/officeart/2005/8/layout/hierarchy3"/>
    <dgm:cxn modelId="{45C4DDEF-24B1-486E-A8C4-F074A258C3CD}" type="presParOf" srcId="{624BCBF8-8959-4314-A07A-C90712C2F01D}" destId="{60EC464E-6DB5-4057-9CD1-E77C4EC2C9CB}" srcOrd="1" destOrd="0" presId="urn:microsoft.com/office/officeart/2005/8/layout/hierarchy3"/>
    <dgm:cxn modelId="{178BEAC6-68E2-487C-B00C-57A0CB520D62}" type="presParOf" srcId="{60EC464E-6DB5-4057-9CD1-E77C4EC2C9CB}" destId="{721E3698-A896-41F4-A3AD-B4E0F44F7F55}" srcOrd="0" destOrd="0" presId="urn:microsoft.com/office/officeart/2005/8/layout/hierarchy3"/>
    <dgm:cxn modelId="{A3006832-70AA-4B00-A7FE-96997F055022}" type="presParOf" srcId="{60EC464E-6DB5-4057-9CD1-E77C4EC2C9CB}" destId="{4EA02CA2-C9DC-487A-9797-CAB3226BEE79}" srcOrd="1" destOrd="0" presId="urn:microsoft.com/office/officeart/2005/8/layout/hierarchy3"/>
    <dgm:cxn modelId="{33331999-23D4-43B5-B99F-F6168BFBD3C7}" type="presParOf" srcId="{60EC464E-6DB5-4057-9CD1-E77C4EC2C9CB}" destId="{A9C50F24-55E6-4BA8-99A3-61C8A51CC09A}" srcOrd="2" destOrd="0" presId="urn:microsoft.com/office/officeart/2005/8/layout/hierarchy3"/>
    <dgm:cxn modelId="{7FE4498A-7C8D-436E-B5FA-D91D31C2D1A3}" type="presParOf" srcId="{60EC464E-6DB5-4057-9CD1-E77C4EC2C9CB}" destId="{F857DB06-1E77-439A-8F43-9674C7B16CFA}" srcOrd="3" destOrd="0" presId="urn:microsoft.com/office/officeart/2005/8/layout/hierarchy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A18422D-6BD7-4038-BB3C-92511546ACC5}">
      <dsp:nvSpPr>
        <dsp:cNvPr id="0" name=""/>
        <dsp:cNvSpPr/>
      </dsp:nvSpPr>
      <dsp:spPr>
        <a:xfrm>
          <a:off x="457314" y="2031"/>
          <a:ext cx="3185394" cy="1296530"/>
        </a:xfrm>
        <a:prstGeom prst="roundRect">
          <a:avLst>
            <a:gd name="adj" fmla="val 10000"/>
          </a:avLst>
        </a:prstGeom>
        <a:solidFill>
          <a:schemeClr val="accent2">
            <a:shade val="80000"/>
            <a:hueOff val="0"/>
            <a:satOff val="0"/>
            <a:lumOff val="0"/>
            <a:alphaOff val="0"/>
          </a:schemeClr>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45720" rIns="68580" bIns="45720" numCol="1" spcCol="1270" anchor="ctr" anchorCtr="0">
          <a:noAutofit/>
        </a:bodyPr>
        <a:lstStyle/>
        <a:p>
          <a:pPr lvl="0" algn="ctr" defTabSz="1600200">
            <a:lnSpc>
              <a:spcPct val="90000"/>
            </a:lnSpc>
            <a:spcBef>
              <a:spcPct val="0"/>
            </a:spcBef>
            <a:spcAft>
              <a:spcPct val="35000"/>
            </a:spcAft>
          </a:pPr>
          <a:r>
            <a:rPr lang="ru-RU" sz="3600" kern="1200" dirty="0" smtClean="0"/>
            <a:t>Бессоюзие</a:t>
          </a:r>
          <a:endParaRPr lang="ru-RU" sz="3600" kern="1200" dirty="0"/>
        </a:p>
      </dsp:txBody>
      <dsp:txXfrm>
        <a:off x="457314" y="2031"/>
        <a:ext cx="3185394" cy="1296530"/>
      </dsp:txXfrm>
    </dsp:sp>
    <dsp:sp modelId="{292A5EFA-1701-4A6C-BAC4-FE7C79F96EA7}">
      <dsp:nvSpPr>
        <dsp:cNvPr id="0" name=""/>
        <dsp:cNvSpPr/>
      </dsp:nvSpPr>
      <dsp:spPr>
        <a:xfrm>
          <a:off x="775854" y="1298562"/>
          <a:ext cx="318539" cy="1051914"/>
        </a:xfrm>
        <a:custGeom>
          <a:avLst/>
          <a:gdLst/>
          <a:ahLst/>
          <a:cxnLst/>
          <a:rect l="0" t="0" r="0" b="0"/>
          <a:pathLst>
            <a:path>
              <a:moveTo>
                <a:pt x="0" y="0"/>
              </a:moveTo>
              <a:lnTo>
                <a:pt x="0" y="1051914"/>
              </a:lnTo>
              <a:lnTo>
                <a:pt x="318539" y="1051914"/>
              </a:lnTo>
            </a:path>
          </a:pathLst>
        </a:custGeom>
        <a:noFill/>
        <a:ln w="19050" cap="flat" cmpd="sng" algn="ctr">
          <a:solidFill>
            <a:schemeClr val="accent2">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B1F00FA-361C-4010-AE2D-E372F9F79667}">
      <dsp:nvSpPr>
        <dsp:cNvPr id="0" name=""/>
        <dsp:cNvSpPr/>
      </dsp:nvSpPr>
      <dsp:spPr>
        <a:xfrm>
          <a:off x="1094393" y="1622694"/>
          <a:ext cx="2986522" cy="1455563"/>
        </a:xfrm>
        <a:prstGeom prst="roundRect">
          <a:avLst>
            <a:gd name="adj" fmla="val 10000"/>
          </a:avLst>
        </a:prstGeom>
        <a:solidFill>
          <a:schemeClr val="lt1">
            <a:alpha val="90000"/>
            <a:hueOff val="0"/>
            <a:satOff val="0"/>
            <a:lumOff val="0"/>
            <a:alphaOff val="0"/>
          </a:schemeClr>
        </a:solidFill>
        <a:ln w="1905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ru-RU" sz="1600" b="0" i="0" kern="1200" dirty="0" smtClean="0"/>
            <a:t>стилистическая фигура, построение, при котором в простом предложении однородные члены или простые предложения в сложном связываются без помощи союзов</a:t>
          </a:r>
          <a:endParaRPr lang="ru-RU" sz="1600" kern="1200" dirty="0"/>
        </a:p>
      </dsp:txBody>
      <dsp:txXfrm>
        <a:off x="1094393" y="1622694"/>
        <a:ext cx="2986522" cy="1455563"/>
      </dsp:txXfrm>
    </dsp:sp>
    <dsp:sp modelId="{B0A42657-B0A3-42C2-A8FE-8B24667B0548}">
      <dsp:nvSpPr>
        <dsp:cNvPr id="0" name=""/>
        <dsp:cNvSpPr/>
      </dsp:nvSpPr>
      <dsp:spPr>
        <a:xfrm>
          <a:off x="775854" y="1298562"/>
          <a:ext cx="318539" cy="3012793"/>
        </a:xfrm>
        <a:custGeom>
          <a:avLst/>
          <a:gdLst/>
          <a:ahLst/>
          <a:cxnLst/>
          <a:rect l="0" t="0" r="0" b="0"/>
          <a:pathLst>
            <a:path>
              <a:moveTo>
                <a:pt x="0" y="0"/>
              </a:moveTo>
              <a:lnTo>
                <a:pt x="0" y="3012793"/>
              </a:lnTo>
              <a:lnTo>
                <a:pt x="318539" y="3012793"/>
              </a:lnTo>
            </a:path>
          </a:pathLst>
        </a:custGeom>
        <a:noFill/>
        <a:ln w="19050" cap="flat" cmpd="sng" algn="ctr">
          <a:solidFill>
            <a:schemeClr val="accent2">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CBE9551-519A-4FC0-AC08-A75D71221CF5}">
      <dsp:nvSpPr>
        <dsp:cNvPr id="0" name=""/>
        <dsp:cNvSpPr/>
      </dsp:nvSpPr>
      <dsp:spPr>
        <a:xfrm>
          <a:off x="1094393" y="3402390"/>
          <a:ext cx="3231411" cy="1817930"/>
        </a:xfrm>
        <a:prstGeom prst="roundRect">
          <a:avLst>
            <a:gd name="adj" fmla="val 10000"/>
          </a:avLst>
        </a:prstGeom>
        <a:solidFill>
          <a:schemeClr val="lt1">
            <a:alpha val="90000"/>
            <a:hueOff val="0"/>
            <a:satOff val="0"/>
            <a:lumOff val="0"/>
            <a:alphaOff val="0"/>
          </a:schemeClr>
        </a:solidFill>
        <a:ln w="19050" cap="flat" cmpd="sng" algn="ctr">
          <a:solidFill>
            <a:schemeClr val="accent2">
              <a:shade val="80000"/>
              <a:hueOff val="29595"/>
              <a:satOff val="-6502"/>
              <a:lumOff val="1036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ru-RU" sz="1600" b="0" i="0" kern="1200" dirty="0" smtClean="0"/>
            <a:t>Бессоюзие придает художественной речи стремительность, компактность, динамичность – вплоть до торопливой скороговорки, перечня предметов, явлений</a:t>
          </a:r>
          <a:endParaRPr lang="ru-RU" sz="1600" kern="1200" dirty="0"/>
        </a:p>
      </dsp:txBody>
      <dsp:txXfrm>
        <a:off x="1094393" y="3402390"/>
        <a:ext cx="3231411" cy="1817930"/>
      </dsp:txXfrm>
    </dsp:sp>
    <dsp:sp modelId="{890151B6-CD4C-4A54-A26C-4384861819CE}">
      <dsp:nvSpPr>
        <dsp:cNvPr id="0" name=""/>
        <dsp:cNvSpPr/>
      </dsp:nvSpPr>
      <dsp:spPr>
        <a:xfrm>
          <a:off x="4345501" y="2031"/>
          <a:ext cx="3142842" cy="1296530"/>
        </a:xfrm>
        <a:prstGeom prst="roundRect">
          <a:avLst>
            <a:gd name="adj" fmla="val 10000"/>
          </a:avLst>
        </a:prstGeom>
        <a:solidFill>
          <a:schemeClr val="accent2">
            <a:shade val="80000"/>
            <a:hueOff val="88784"/>
            <a:satOff val="-19505"/>
            <a:lumOff val="31104"/>
            <a:alphaOff val="0"/>
          </a:schemeClr>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45720" rIns="68580" bIns="45720" numCol="1" spcCol="1270" anchor="ctr" anchorCtr="0">
          <a:noAutofit/>
        </a:bodyPr>
        <a:lstStyle/>
        <a:p>
          <a:pPr lvl="0" algn="ctr" defTabSz="1600200">
            <a:lnSpc>
              <a:spcPct val="90000"/>
            </a:lnSpc>
            <a:spcBef>
              <a:spcPct val="0"/>
            </a:spcBef>
            <a:spcAft>
              <a:spcPct val="35000"/>
            </a:spcAft>
          </a:pPr>
          <a:r>
            <a:rPr lang="ru-RU" sz="3600" kern="1200" dirty="0" smtClean="0"/>
            <a:t>Многосоюзие</a:t>
          </a:r>
          <a:endParaRPr lang="ru-RU" sz="3600" kern="1200" dirty="0"/>
        </a:p>
      </dsp:txBody>
      <dsp:txXfrm>
        <a:off x="4345501" y="2031"/>
        <a:ext cx="3142842" cy="1296530"/>
      </dsp:txXfrm>
    </dsp:sp>
    <dsp:sp modelId="{721E3698-A896-41F4-A3AD-B4E0F44F7F55}">
      <dsp:nvSpPr>
        <dsp:cNvPr id="0" name=""/>
        <dsp:cNvSpPr/>
      </dsp:nvSpPr>
      <dsp:spPr>
        <a:xfrm>
          <a:off x="4659786" y="1298562"/>
          <a:ext cx="314284" cy="1117188"/>
        </a:xfrm>
        <a:custGeom>
          <a:avLst/>
          <a:gdLst/>
          <a:ahLst/>
          <a:cxnLst/>
          <a:rect l="0" t="0" r="0" b="0"/>
          <a:pathLst>
            <a:path>
              <a:moveTo>
                <a:pt x="0" y="0"/>
              </a:moveTo>
              <a:lnTo>
                <a:pt x="0" y="1117188"/>
              </a:lnTo>
              <a:lnTo>
                <a:pt x="314284" y="1117188"/>
              </a:lnTo>
            </a:path>
          </a:pathLst>
        </a:custGeom>
        <a:noFill/>
        <a:ln w="19050" cap="flat" cmpd="sng" algn="ctr">
          <a:solidFill>
            <a:schemeClr val="accent2">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EA02CA2-C9DC-487A-9797-CAB3226BEE79}">
      <dsp:nvSpPr>
        <dsp:cNvPr id="0" name=""/>
        <dsp:cNvSpPr/>
      </dsp:nvSpPr>
      <dsp:spPr>
        <a:xfrm>
          <a:off x="4974070" y="1622694"/>
          <a:ext cx="3051660" cy="1586110"/>
        </a:xfrm>
        <a:prstGeom prst="roundRect">
          <a:avLst>
            <a:gd name="adj" fmla="val 10000"/>
          </a:avLst>
        </a:prstGeom>
        <a:solidFill>
          <a:schemeClr val="lt1">
            <a:alpha val="90000"/>
            <a:hueOff val="0"/>
            <a:satOff val="0"/>
            <a:lumOff val="0"/>
            <a:alphaOff val="0"/>
          </a:schemeClr>
        </a:solidFill>
        <a:ln w="19050" cap="flat" cmpd="sng" algn="ctr">
          <a:solidFill>
            <a:schemeClr val="accent2">
              <a:shade val="80000"/>
              <a:hueOff val="59189"/>
              <a:satOff val="-13003"/>
              <a:lumOff val="2073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ru-RU" sz="1600" b="0" i="0" kern="1200" dirty="0" smtClean="0"/>
            <a:t>стилистическая фигура, намеренное увеличение количества союзов в предложении для связи однородных членов или простых предложений в составе сложного</a:t>
          </a:r>
          <a:endParaRPr lang="ru-RU" sz="1600" kern="1200" dirty="0"/>
        </a:p>
      </dsp:txBody>
      <dsp:txXfrm>
        <a:off x="4974070" y="1622694"/>
        <a:ext cx="3051660" cy="1586110"/>
      </dsp:txXfrm>
    </dsp:sp>
    <dsp:sp modelId="{A9C50F24-55E6-4BA8-99A3-61C8A51CC09A}">
      <dsp:nvSpPr>
        <dsp:cNvPr id="0" name=""/>
        <dsp:cNvSpPr/>
      </dsp:nvSpPr>
      <dsp:spPr>
        <a:xfrm>
          <a:off x="4659786" y="1298562"/>
          <a:ext cx="314284" cy="3167191"/>
        </a:xfrm>
        <a:custGeom>
          <a:avLst/>
          <a:gdLst/>
          <a:ahLst/>
          <a:cxnLst/>
          <a:rect l="0" t="0" r="0" b="0"/>
          <a:pathLst>
            <a:path>
              <a:moveTo>
                <a:pt x="0" y="0"/>
              </a:moveTo>
              <a:lnTo>
                <a:pt x="0" y="3167191"/>
              </a:lnTo>
              <a:lnTo>
                <a:pt x="314284" y="3167191"/>
              </a:lnTo>
            </a:path>
          </a:pathLst>
        </a:custGeom>
        <a:noFill/>
        <a:ln w="19050" cap="flat" cmpd="sng" algn="ctr">
          <a:solidFill>
            <a:schemeClr val="accent2">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857DB06-1E77-439A-8F43-9674C7B16CFA}">
      <dsp:nvSpPr>
        <dsp:cNvPr id="0" name=""/>
        <dsp:cNvSpPr/>
      </dsp:nvSpPr>
      <dsp:spPr>
        <a:xfrm>
          <a:off x="4974070" y="3532938"/>
          <a:ext cx="3065558" cy="1865629"/>
        </a:xfrm>
        <a:prstGeom prst="roundRect">
          <a:avLst>
            <a:gd name="adj" fmla="val 10000"/>
          </a:avLst>
        </a:prstGeom>
        <a:solidFill>
          <a:schemeClr val="lt1">
            <a:alpha val="90000"/>
            <a:hueOff val="0"/>
            <a:satOff val="0"/>
            <a:lumOff val="0"/>
            <a:alphaOff val="0"/>
          </a:schemeClr>
        </a:solidFill>
        <a:ln w="19050" cap="flat" cmpd="sng" algn="ctr">
          <a:solidFill>
            <a:schemeClr val="accent2">
              <a:shade val="80000"/>
              <a:hueOff val="88784"/>
              <a:satOff val="-19505"/>
              <a:lumOff val="3110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ru-RU" sz="1600" b="0" i="0" kern="1200" dirty="0" smtClean="0"/>
            <a:t>Благодаря многосоюзию подчеркивается роль каждого элемента (однородного члена, простого предложения), создается единство перечисления, усиливается выразительность речи</a:t>
          </a:r>
          <a:endParaRPr lang="ru-RU" sz="1600" kern="1200" dirty="0"/>
        </a:p>
      </dsp:txBody>
      <dsp:txXfrm>
        <a:off x="4974070" y="3532938"/>
        <a:ext cx="3065558" cy="186562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3" name="Прямоугольник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Прямоугольник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Прямоугольник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Прямоугольник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Прямоугольник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Скругленный прямоугольник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Скругленный прямоугольник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Прямоугольник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6705600" y="4206240"/>
            <a:ext cx="960120" cy="457200"/>
          </a:xfrm>
        </p:spPr>
        <p:txBody>
          <a:bodyPr/>
          <a:lstStyle/>
          <a:p>
            <a:fld id="{B4C71EC6-210F-42DE-9C53-41977AD35B3D}" type="datetimeFigureOut">
              <a:rPr lang="ru-RU" smtClean="0"/>
              <a:pPr/>
              <a:t>30.11.2021</a:t>
            </a:fld>
            <a:endParaRPr lang="ru-RU"/>
          </a:p>
        </p:txBody>
      </p:sp>
      <p:sp>
        <p:nvSpPr>
          <p:cNvPr id="17" name="Нижний колонтитул 16"/>
          <p:cNvSpPr>
            <a:spLocks noGrp="1"/>
          </p:cNvSpPr>
          <p:nvPr>
            <p:ph type="ftr" sz="quarter" idx="11"/>
          </p:nvPr>
        </p:nvSpPr>
        <p:spPr>
          <a:xfrm>
            <a:off x="5410200" y="4205288"/>
            <a:ext cx="1295400" cy="457200"/>
          </a:xfrm>
        </p:spPr>
        <p:txBody>
          <a:bodyPr/>
          <a:lstStyle/>
          <a:p>
            <a:endParaRPr lang="ru-RU"/>
          </a:p>
        </p:txBody>
      </p:sp>
      <p:sp>
        <p:nvSpPr>
          <p:cNvPr id="29" name="Номер слайда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B19B0651-EE4F-4900-A07F-96A6BFA9D0F0}"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30.11.2021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1143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143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30.11.2021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30.11.2021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pPr/>
              <a:t>30.11.2021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pPr/>
              <a:t>30.11.2021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143000"/>
            <a:ext cx="8382000" cy="1069848"/>
          </a:xfrm>
        </p:spPr>
        <p:txBody>
          <a:bodyPr anchor="ctr"/>
          <a:lstStyle>
            <a:lvl1pPr>
              <a:defRPr sz="4000" b="0" i="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Объект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Дата 25"/>
          <p:cNvSpPr>
            <a:spLocks noGrp="1"/>
          </p:cNvSpPr>
          <p:nvPr>
            <p:ph type="dt" sz="half" idx="10"/>
          </p:nvPr>
        </p:nvSpPr>
        <p:spPr/>
        <p:txBody>
          <a:bodyPr rtlCol="0"/>
          <a:lstStyle/>
          <a:p>
            <a:fld id="{B4C71EC6-210F-42DE-9C53-41977AD35B3D}" type="datetimeFigureOut">
              <a:rPr lang="ru-RU" smtClean="0"/>
              <a:pPr/>
              <a:t>30.11.2021</a:t>
            </a:fld>
            <a:endParaRPr lang="ru-RU"/>
          </a:p>
        </p:txBody>
      </p:sp>
      <p:sp>
        <p:nvSpPr>
          <p:cNvPr id="27" name="Номер слайда 26"/>
          <p:cNvSpPr>
            <a:spLocks noGrp="1"/>
          </p:cNvSpPr>
          <p:nvPr>
            <p:ph type="sldNum" sz="quarter" idx="11"/>
          </p:nvPr>
        </p:nvSpPr>
        <p:spPr/>
        <p:txBody>
          <a:bodyPr rtlCol="0"/>
          <a:lstStyle/>
          <a:p>
            <a:fld id="{B19B0651-EE4F-4900-A07F-96A6BFA9D0F0}" type="slidenum">
              <a:rPr lang="ru-RU" smtClean="0"/>
              <a:pPr/>
              <a:t>‹#›</a:t>
            </a:fld>
            <a:endParaRPr lang="ru-RU"/>
          </a:p>
        </p:txBody>
      </p:sp>
      <p:sp>
        <p:nvSpPr>
          <p:cNvPr id="28" name="Нижний колонтитул 27"/>
          <p:cNvSpPr>
            <a:spLocks noGrp="1"/>
          </p:cNvSpPr>
          <p:nvPr>
            <p:ph type="ftr" sz="quarter" idx="12"/>
          </p:nvPr>
        </p:nvSpPr>
        <p:spPr/>
        <p:txBody>
          <a:bodyPr rtlCol="0"/>
          <a:lstStyle/>
          <a:p>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ru-RU" smtClean="0"/>
              <a:t>Образец заголовка</a:t>
            </a:r>
            <a:endParaRPr kumimoji="0" lang="en-US"/>
          </a:p>
        </p:txBody>
      </p:sp>
      <p:sp>
        <p:nvSpPr>
          <p:cNvPr id="3" name="Дата 2"/>
          <p:cNvSpPr>
            <a:spLocks noGrp="1"/>
          </p:cNvSpPr>
          <p:nvPr>
            <p:ph type="dt" sz="half" idx="10"/>
          </p:nvPr>
        </p:nvSpPr>
        <p:spPr>
          <a:xfrm>
            <a:off x="6583680" y="612648"/>
            <a:ext cx="957264" cy="457200"/>
          </a:xfrm>
        </p:spPr>
        <p:txBody>
          <a:bodyPr/>
          <a:lstStyle/>
          <a:p>
            <a:fld id="{B4C71EC6-210F-42DE-9C53-41977AD35B3D}" type="datetimeFigureOut">
              <a:rPr lang="ru-RU" smtClean="0"/>
              <a:pPr/>
              <a:t>30.11.2021</a:t>
            </a:fld>
            <a:endParaRPr lang="ru-RU"/>
          </a:p>
        </p:txBody>
      </p:sp>
      <p:sp>
        <p:nvSpPr>
          <p:cNvPr id="4" name="Нижний колонтитул 3"/>
          <p:cNvSpPr>
            <a:spLocks noGrp="1"/>
          </p:cNvSpPr>
          <p:nvPr>
            <p:ph type="ftr" sz="quarter" idx="11"/>
          </p:nvPr>
        </p:nvSpPr>
        <p:spPr>
          <a:xfrm>
            <a:off x="5257800" y="612648"/>
            <a:ext cx="1325880" cy="457200"/>
          </a:xfrm>
        </p:spPr>
        <p:txBody>
          <a:bodyPr/>
          <a:lstStyle/>
          <a:p>
            <a:endParaRPr lang="ru-RU"/>
          </a:p>
        </p:txBody>
      </p:sp>
      <p:sp>
        <p:nvSpPr>
          <p:cNvPr id="5" name="Номер слайда 4"/>
          <p:cNvSpPr>
            <a:spLocks noGrp="1"/>
          </p:cNvSpPr>
          <p:nvPr>
            <p:ph type="sldNum" sz="quarter" idx="12"/>
          </p:nvPr>
        </p:nvSpPr>
        <p:spPr>
          <a:xfrm>
            <a:off x="8174736" y="2272"/>
            <a:ext cx="762000" cy="365760"/>
          </a:xfrm>
        </p:spPr>
        <p:txBody>
          <a:bodyPr/>
          <a:lstStyle/>
          <a:p>
            <a:fld id="{B19B0651-EE4F-4900-A07F-96A6BFA9D0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pPr/>
              <a:t>30.11.2021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3496" y="1101970"/>
            <a:ext cx="3383280" cy="877824"/>
          </a:xfrm>
        </p:spPr>
        <p:txBody>
          <a:bodyPr anchor="b"/>
          <a:lstStyle>
            <a:lvl1pPr algn="l">
              <a:buNone/>
              <a:defRPr sz="1800" b="1"/>
            </a:lvl1pPr>
          </a:lstStyle>
          <a:p>
            <a:r>
              <a:rPr kumimoji="0" lang="ru-RU" smtClean="0"/>
              <a:t>Образец заголовка</a:t>
            </a:r>
            <a:endParaRPr kumimoji="0" lang="en-US"/>
          </a:p>
        </p:txBody>
      </p:sp>
      <p:sp>
        <p:nvSpPr>
          <p:cNvPr id="3" name="Текст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Объект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pPr/>
              <a:t>30.11.2021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30.11.2021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Прямоугольник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Прямоугольник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Прямоугольник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Прямоугольник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Скругленный прямоугольник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Скругленный прямоугольник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Прямоугольник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Прямоугольник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Прямоугольник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Прямоугольник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Прямоугольник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Прямоугольник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Заголовок 21"/>
          <p:cNvSpPr>
            <a:spLocks noGrp="1"/>
          </p:cNvSpPr>
          <p:nvPr>
            <p:ph type="title"/>
          </p:nvPr>
        </p:nvSpPr>
        <p:spPr>
          <a:xfrm>
            <a:off x="457200" y="1143000"/>
            <a:ext cx="8229600" cy="10668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B4C71EC6-210F-42DE-9C53-41977AD35B3D}" type="datetimeFigureOut">
              <a:rPr lang="ru-RU" smtClean="0"/>
              <a:pPr/>
              <a:t>30.11.2021</a:t>
            </a:fld>
            <a:endParaRPr lang="ru-RU"/>
          </a:p>
        </p:txBody>
      </p:sp>
      <p:sp>
        <p:nvSpPr>
          <p:cNvPr id="3" name="Нижний колонтитул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ru-RU"/>
          </a:p>
        </p:txBody>
      </p:sp>
      <p:sp>
        <p:nvSpPr>
          <p:cNvPr id="23" name="Номер слайда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B19B0651-EE4F-4900-A07F-96A6BFA9D0F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hyperlink" Target="https://fileskachat.com/file/12921_c4346b27ad9625524dc6e3e852ddf6b7.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357158" y="1214422"/>
            <a:ext cx="8329642" cy="5360114"/>
          </a:xfrm>
        </p:spPr>
        <p:txBody>
          <a:bodyPr>
            <a:normAutofit fontScale="85000" lnSpcReduction="10000"/>
          </a:bodyPr>
          <a:lstStyle/>
          <a:p>
            <a:pPr algn="ctr">
              <a:buNone/>
            </a:pPr>
            <a:r>
              <a:rPr lang="ru-RU" dirty="0" smtClean="0">
                <a:latin typeface="Arial Narrow" pitchFamily="34" charset="0"/>
              </a:rPr>
              <a:t>Всероссийский конкурс образовательных проектов на русском языке среди детей-мигрантов «По-русски реально и виртуально»</a:t>
            </a:r>
          </a:p>
          <a:p>
            <a:pPr algn="ctr">
              <a:buNone/>
            </a:pPr>
            <a:endParaRPr lang="ru-RU" b="1" dirty="0" smtClean="0">
              <a:latin typeface="Arial Narrow" pitchFamily="34" charset="0"/>
            </a:endParaRPr>
          </a:p>
          <a:p>
            <a:pPr algn="ctr">
              <a:buNone/>
            </a:pPr>
            <a:r>
              <a:rPr lang="ru-RU" b="1" dirty="0" smtClean="0">
                <a:latin typeface="Arial Narrow" pitchFamily="34" charset="0"/>
              </a:rPr>
              <a:t>Проектная </a:t>
            </a:r>
            <a:r>
              <a:rPr lang="ru-RU" b="1" dirty="0" smtClean="0">
                <a:latin typeface="Arial Narrow" pitchFamily="34" charset="0"/>
              </a:rPr>
              <a:t>работа</a:t>
            </a:r>
            <a:endParaRPr lang="ru-RU" dirty="0" smtClean="0">
              <a:latin typeface="Arial Narrow" pitchFamily="34" charset="0"/>
            </a:endParaRPr>
          </a:p>
          <a:p>
            <a:pPr algn="ctr">
              <a:buNone/>
            </a:pPr>
            <a:r>
              <a:rPr lang="ru-RU" b="1" dirty="0" smtClean="0">
                <a:latin typeface="Arial Narrow" pitchFamily="34" charset="0"/>
              </a:rPr>
              <a:t>Родные или неродные (об однородных членах  предложения)</a:t>
            </a:r>
            <a:endParaRPr lang="ru-RU" dirty="0" smtClean="0">
              <a:latin typeface="Arial Narrow" pitchFamily="34" charset="0"/>
            </a:endParaRPr>
          </a:p>
          <a:p>
            <a:pPr algn="ctr">
              <a:buNone/>
            </a:pPr>
            <a:r>
              <a:rPr lang="ru-RU" b="1" dirty="0" smtClean="0">
                <a:latin typeface="Arial Narrow" pitchFamily="34" charset="0"/>
              </a:rPr>
              <a:t>Номинация:</a:t>
            </a:r>
            <a:r>
              <a:rPr lang="ru-RU" i="1" dirty="0" smtClean="0">
                <a:latin typeface="Arial Narrow" pitchFamily="34" charset="0"/>
              </a:rPr>
              <a:t>  Классный русский </a:t>
            </a:r>
            <a:endParaRPr lang="ru-RU" dirty="0" smtClean="0">
              <a:latin typeface="Arial Narrow" pitchFamily="34" charset="0"/>
            </a:endParaRPr>
          </a:p>
          <a:p>
            <a:pPr algn="ctr">
              <a:buNone/>
            </a:pPr>
            <a:endParaRPr lang="ru-RU" b="1" dirty="0" smtClean="0">
              <a:latin typeface="Arial Narrow" pitchFamily="34" charset="0"/>
            </a:endParaRPr>
          </a:p>
          <a:p>
            <a:pPr algn="ctr">
              <a:buNone/>
            </a:pPr>
            <a:r>
              <a:rPr lang="ru-RU" b="1" dirty="0" smtClean="0">
                <a:latin typeface="Arial Narrow" pitchFamily="34" charset="0"/>
              </a:rPr>
              <a:t>Автор </a:t>
            </a:r>
            <a:r>
              <a:rPr lang="ru-RU" b="1" dirty="0" smtClean="0">
                <a:latin typeface="Arial Narrow" pitchFamily="34" charset="0"/>
              </a:rPr>
              <a:t>работы:</a:t>
            </a:r>
            <a:r>
              <a:rPr lang="ru-RU" dirty="0" smtClean="0">
                <a:latin typeface="Arial Narrow" pitchFamily="34" charset="0"/>
              </a:rPr>
              <a:t> </a:t>
            </a:r>
            <a:r>
              <a:rPr lang="ru-RU" dirty="0" err="1" smtClean="0">
                <a:latin typeface="Arial Narrow" pitchFamily="34" charset="0"/>
              </a:rPr>
              <a:t>Мухсумзода</a:t>
            </a:r>
            <a:r>
              <a:rPr lang="ru-RU" dirty="0" smtClean="0">
                <a:latin typeface="Arial Narrow" pitchFamily="34" charset="0"/>
              </a:rPr>
              <a:t>  </a:t>
            </a:r>
            <a:r>
              <a:rPr lang="ru-RU" dirty="0" err="1" smtClean="0">
                <a:latin typeface="Arial Narrow" pitchFamily="34" charset="0"/>
              </a:rPr>
              <a:t>Мехрангез</a:t>
            </a:r>
            <a:r>
              <a:rPr lang="ru-RU" dirty="0" smtClean="0">
                <a:latin typeface="Arial Narrow" pitchFamily="34" charset="0"/>
              </a:rPr>
              <a:t> </a:t>
            </a:r>
            <a:r>
              <a:rPr lang="ru-RU" dirty="0" err="1" smtClean="0">
                <a:latin typeface="Arial Narrow" pitchFamily="34" charset="0"/>
              </a:rPr>
              <a:t>Бахтиёровна</a:t>
            </a:r>
            <a:r>
              <a:rPr lang="ru-RU" dirty="0" smtClean="0">
                <a:latin typeface="Arial Narrow" pitchFamily="34" charset="0"/>
              </a:rPr>
              <a:t>, обучающаяся 5 </a:t>
            </a:r>
            <a:r>
              <a:rPr lang="ru-RU" dirty="0" err="1" smtClean="0">
                <a:latin typeface="Arial Narrow" pitchFamily="34" charset="0"/>
              </a:rPr>
              <a:t>кл</a:t>
            </a:r>
            <a:r>
              <a:rPr lang="ru-RU" dirty="0" smtClean="0">
                <a:latin typeface="Arial Narrow" pitchFamily="34" charset="0"/>
              </a:rPr>
              <a:t>. ГБОУ г. Москвы «Школа № 922»</a:t>
            </a:r>
          </a:p>
          <a:p>
            <a:pPr algn="ctr">
              <a:buNone/>
            </a:pPr>
            <a:r>
              <a:rPr lang="ru-RU" b="1" dirty="0" smtClean="0">
                <a:latin typeface="Arial Narrow" pitchFamily="34" charset="0"/>
              </a:rPr>
              <a:t>Руководитель работы: </a:t>
            </a:r>
            <a:r>
              <a:rPr lang="ru-RU" dirty="0" smtClean="0">
                <a:latin typeface="Arial Narrow" pitchFamily="34" charset="0"/>
              </a:rPr>
              <a:t>Суркова Оксана Михайловна, учитель русского языка и литературы </a:t>
            </a:r>
          </a:p>
          <a:p>
            <a:pPr algn="ctr">
              <a:buNone/>
            </a:pPr>
            <a:r>
              <a:rPr lang="ru-RU" dirty="0" smtClean="0">
                <a:latin typeface="Arial Narrow" pitchFamily="34" charset="0"/>
              </a:rPr>
              <a:t>ГБОУ г. Москвы «Школа № 922»</a:t>
            </a:r>
          </a:p>
          <a:p>
            <a:pPr algn="ctr"/>
            <a:endParaRPr lang="ru-RU" dirty="0" smtClean="0">
              <a:latin typeface="Arial Narrow" pitchFamily="34" charset="0"/>
            </a:endParaRPr>
          </a:p>
          <a:p>
            <a:pPr algn="ctr">
              <a:buNone/>
            </a:pPr>
            <a:r>
              <a:rPr lang="ru-RU" dirty="0" smtClean="0">
                <a:latin typeface="Arial Narrow" pitchFamily="34" charset="0"/>
              </a:rPr>
              <a:t>Саранск 2021</a:t>
            </a:r>
          </a:p>
          <a:p>
            <a:pPr algn="ctr"/>
            <a:endParaRPr lang="ru-RU" dirty="0" smtClean="0">
              <a:latin typeface="Arial Narrow" pitchFamily="34" charset="0"/>
            </a:endParaRPr>
          </a:p>
          <a:p>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404664"/>
            <a:ext cx="8856984" cy="792088"/>
          </a:xfrm>
        </p:spPr>
        <p:txBody>
          <a:bodyPr>
            <a:noAutofit/>
          </a:bodyPr>
          <a:lstStyle/>
          <a:p>
            <a:r>
              <a:rPr lang="ru-RU" sz="2000" dirty="0" smtClean="0">
                <a:solidFill>
                  <a:srgbClr val="FF0000"/>
                </a:solidFill>
              </a:rPr>
              <a:t>ПРОВЕРЬ СЕБЯ</a:t>
            </a:r>
            <a:r>
              <a:rPr lang="ru-RU" sz="2000" dirty="0"/>
              <a:t> </a:t>
            </a:r>
            <a:r>
              <a:rPr lang="ru-RU" sz="2000" dirty="0" smtClean="0"/>
              <a:t>№ 1. Укажите </a:t>
            </a:r>
            <a:r>
              <a:rPr lang="ru-RU" sz="2000" dirty="0"/>
              <a:t>ошибки </a:t>
            </a:r>
            <a:r>
              <a:rPr lang="ru-RU" sz="2000" dirty="0" smtClean="0"/>
              <a:t/>
            </a:r>
            <a:br>
              <a:rPr lang="ru-RU" sz="2000" dirty="0" smtClean="0"/>
            </a:br>
            <a:r>
              <a:rPr lang="ru-RU" sz="2000" dirty="0" smtClean="0"/>
              <a:t>в </a:t>
            </a:r>
            <a:r>
              <a:rPr lang="ru-RU" sz="2000" dirty="0"/>
              <a:t>сочетании </a:t>
            </a:r>
            <a:r>
              <a:rPr lang="ru-RU" sz="2000" dirty="0" smtClean="0"/>
              <a:t>однородных </a:t>
            </a:r>
            <a:r>
              <a:rPr lang="ru-RU" sz="2000" dirty="0"/>
              <a:t>ч</a:t>
            </a:r>
            <a:r>
              <a:rPr lang="ru-RU" sz="2000" dirty="0" smtClean="0"/>
              <a:t>ленов </a:t>
            </a:r>
            <a:r>
              <a:rPr lang="ru-RU" sz="2000" dirty="0"/>
              <a:t>предложения </a:t>
            </a:r>
            <a:r>
              <a:rPr lang="ru-RU" sz="2000" dirty="0" smtClean="0"/>
              <a:t>и отредактируйте </a:t>
            </a:r>
            <a:r>
              <a:rPr lang="ru-RU" sz="2000" dirty="0"/>
              <a:t>фразы.</a:t>
            </a:r>
          </a:p>
        </p:txBody>
      </p:sp>
      <p:sp>
        <p:nvSpPr>
          <p:cNvPr id="3" name="Объект 2"/>
          <p:cNvSpPr>
            <a:spLocks noGrp="1"/>
          </p:cNvSpPr>
          <p:nvPr>
            <p:ph idx="1"/>
          </p:nvPr>
        </p:nvSpPr>
        <p:spPr>
          <a:xfrm>
            <a:off x="179512" y="1340768"/>
            <a:ext cx="8712968" cy="5400600"/>
          </a:xfrm>
        </p:spPr>
        <p:txBody>
          <a:bodyPr>
            <a:noAutofit/>
          </a:bodyPr>
          <a:lstStyle/>
          <a:p>
            <a:pPr marL="109728" indent="0">
              <a:buNone/>
            </a:pPr>
            <a:r>
              <a:rPr lang="ru-RU" sz="2000" i="1" dirty="0" smtClean="0"/>
              <a:t>	1</a:t>
            </a:r>
            <a:r>
              <a:rPr lang="ru-RU" sz="2000" i="1" dirty="0"/>
              <a:t>. В охотничьих угодьях ведется подготовка охотников для истребления волков и лиц, ответственных за проведение этого мероприятия. 2. Условия кредитования и валютных операций освещаются в специальных выпусках газеты, лекциях и брошюрах, докладах и журналах. 3. Необходимо обратить внимание не только на знания стажеров, но и их практические навыки. 4. Огромное помещение цирка будет универсальным: в нем можно будет проводить не только цирковые представления, но и устраивать большие концерты, спортивные соревнования, собрания, демонстрировать кинофильмы. 5. Наши выпускники должны быть профессионалами высокого класса, знающими не только свою узкую специальность, но и обладающими хорошими знаниями основополагающих отраслей науки. 6. За короткий срок в городе-спутнике построены не только новые школа, больница, а также драматический театр и библиотека. 7. Статистические данные приведены в ряде газетных публикаций: статья, корреспонденция, очерк, заметка. </a:t>
            </a:r>
          </a:p>
        </p:txBody>
      </p:sp>
    </p:spTree>
    <p:extLst>
      <p:ext uri="{BB962C8B-B14F-4D97-AF65-F5344CB8AC3E}">
        <p14:creationId xmlns="" xmlns:p14="http://schemas.microsoft.com/office/powerpoint/2010/main" val="27198396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340768"/>
            <a:ext cx="8784976" cy="5256584"/>
          </a:xfrm>
        </p:spPr>
        <p:txBody>
          <a:bodyPr>
            <a:normAutofit lnSpcReduction="10000"/>
          </a:bodyPr>
          <a:lstStyle/>
          <a:p>
            <a:pPr marL="109728" indent="0">
              <a:buNone/>
            </a:pPr>
            <a:r>
              <a:rPr lang="ru-RU" sz="2000" i="1" dirty="0"/>
              <a:t>8. В этой стране средства производства: земля, ее недра, фабрики и заводы, шахты и рудники, железнодорожный, водный и воздушный транспорт, банки, средства связи - принадлежат государству. 9. На некоторых стройках принят в эксплуатацию ряд зданий без подъездных путей, ведущих к этим зданиям и которые позволяли бы машинам подъезжать к ним от ближайшей магистрали. 10. Выступавшие в прениях, не возражая против основных положений доклада, однако считают его неполным. 11. Сборная панель из кирпича может поспорить с железобетонной и по прочности, и по морозостойкости, и другим показателям. 12. Созданы благоприятные условия не только для опубликования научных работ, но и внедрения их в практику. 13. Мы не должны бояться трудностей, смело идти вперед, преодолевая все и всяческие трудности. 14. Эти сведения получены как из официальных, так и неофициальных источников. 15. Выступавшие в прениях, не возражая против основных положений доклада, однако считают его неполным. </a:t>
            </a:r>
          </a:p>
        </p:txBody>
      </p:sp>
      <p:sp>
        <p:nvSpPr>
          <p:cNvPr id="5" name="Заголовок 1"/>
          <p:cNvSpPr>
            <a:spLocks noGrp="1"/>
          </p:cNvSpPr>
          <p:nvPr>
            <p:ph type="title"/>
          </p:nvPr>
        </p:nvSpPr>
        <p:spPr>
          <a:xfrm>
            <a:off x="179512" y="404664"/>
            <a:ext cx="8856984" cy="792088"/>
          </a:xfrm>
        </p:spPr>
        <p:txBody>
          <a:bodyPr>
            <a:noAutofit/>
          </a:bodyPr>
          <a:lstStyle/>
          <a:p>
            <a:r>
              <a:rPr lang="ru-RU" sz="2000" dirty="0" smtClean="0">
                <a:solidFill>
                  <a:srgbClr val="FF0000"/>
                </a:solidFill>
              </a:rPr>
              <a:t>ПРОВЕРЬ СЕБЯ</a:t>
            </a:r>
            <a:r>
              <a:rPr lang="ru-RU" sz="2000" dirty="0"/>
              <a:t> </a:t>
            </a:r>
            <a:r>
              <a:rPr lang="ru-RU" sz="2000" dirty="0" smtClean="0"/>
              <a:t>№ 1. Укажите </a:t>
            </a:r>
            <a:r>
              <a:rPr lang="ru-RU" sz="2000" dirty="0"/>
              <a:t>ошибки </a:t>
            </a:r>
            <a:r>
              <a:rPr lang="ru-RU" sz="2000" dirty="0" smtClean="0"/>
              <a:t/>
            </a:r>
            <a:br>
              <a:rPr lang="ru-RU" sz="2000" dirty="0" smtClean="0"/>
            </a:br>
            <a:r>
              <a:rPr lang="ru-RU" sz="2000" dirty="0" smtClean="0"/>
              <a:t>в </a:t>
            </a:r>
            <a:r>
              <a:rPr lang="ru-RU" sz="2000" dirty="0"/>
              <a:t>сочетании </a:t>
            </a:r>
            <a:r>
              <a:rPr lang="ru-RU" sz="2000" dirty="0" smtClean="0"/>
              <a:t>однородных </a:t>
            </a:r>
            <a:r>
              <a:rPr lang="ru-RU" sz="2000" dirty="0"/>
              <a:t>ч</a:t>
            </a:r>
            <a:r>
              <a:rPr lang="ru-RU" sz="2000" dirty="0" smtClean="0"/>
              <a:t>ленов </a:t>
            </a:r>
            <a:r>
              <a:rPr lang="ru-RU" sz="2000" dirty="0"/>
              <a:t>предложения </a:t>
            </a:r>
            <a:r>
              <a:rPr lang="ru-RU" sz="2000" dirty="0" smtClean="0"/>
              <a:t>и отредактируйте </a:t>
            </a:r>
            <a:r>
              <a:rPr lang="ru-RU" sz="2000" dirty="0"/>
              <a:t>фразы.</a:t>
            </a:r>
          </a:p>
        </p:txBody>
      </p:sp>
    </p:spTree>
    <p:extLst>
      <p:ext uri="{BB962C8B-B14F-4D97-AF65-F5344CB8AC3E}">
        <p14:creationId xmlns="" xmlns:p14="http://schemas.microsoft.com/office/powerpoint/2010/main" val="25322527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60648"/>
            <a:ext cx="8532440" cy="1440160"/>
          </a:xfrm>
        </p:spPr>
        <p:txBody>
          <a:bodyPr>
            <a:normAutofit fontScale="90000"/>
          </a:bodyPr>
          <a:lstStyle/>
          <a:p>
            <a:r>
              <a:rPr lang="ru-RU" dirty="0" smtClean="0"/>
              <a:t>Что принято называть </a:t>
            </a:r>
            <a:br>
              <a:rPr lang="ru-RU" dirty="0" smtClean="0"/>
            </a:br>
            <a:r>
              <a:rPr lang="ru-RU" dirty="0" smtClean="0"/>
              <a:t>«однородные члены предложения»?</a:t>
            </a:r>
            <a:endParaRPr lang="ru-RU" dirty="0"/>
          </a:p>
        </p:txBody>
      </p:sp>
      <p:sp>
        <p:nvSpPr>
          <p:cNvPr id="3" name="Объект 2"/>
          <p:cNvSpPr>
            <a:spLocks noGrp="1"/>
          </p:cNvSpPr>
          <p:nvPr>
            <p:ph idx="1"/>
          </p:nvPr>
        </p:nvSpPr>
        <p:spPr>
          <a:xfrm>
            <a:off x="755576" y="2249424"/>
            <a:ext cx="7931224" cy="4131904"/>
          </a:xfrm>
        </p:spPr>
        <p:txBody>
          <a:bodyPr>
            <a:normAutofit fontScale="92500" lnSpcReduction="20000"/>
          </a:bodyPr>
          <a:lstStyle/>
          <a:p>
            <a:pPr marL="109728" indent="0">
              <a:buNone/>
            </a:pPr>
            <a:r>
              <a:rPr lang="ru-RU" b="1" dirty="0" smtClean="0"/>
              <a:t>	Однородные </a:t>
            </a:r>
            <a:r>
              <a:rPr lang="ru-RU" b="1" dirty="0"/>
              <a:t>члены предложения</a:t>
            </a:r>
            <a:r>
              <a:rPr lang="ru-RU" dirty="0"/>
              <a:t> – это члены предложения, которые выполняют </a:t>
            </a:r>
            <a:r>
              <a:rPr lang="ru-RU" dirty="0">
                <a:solidFill>
                  <a:srgbClr val="FF0000"/>
                </a:solidFill>
              </a:rPr>
              <a:t>одну и ту же синтаксическую функцию.</a:t>
            </a:r>
            <a:r>
              <a:rPr lang="ru-RU" dirty="0"/>
              <a:t> В предложении они </a:t>
            </a:r>
            <a:r>
              <a:rPr lang="ru-RU" dirty="0">
                <a:solidFill>
                  <a:srgbClr val="FF0000"/>
                </a:solidFill>
              </a:rPr>
              <a:t>относятся к одному слову </a:t>
            </a:r>
            <a:r>
              <a:rPr lang="ru-RU" dirty="0"/>
              <a:t>и </a:t>
            </a:r>
            <a:r>
              <a:rPr lang="ru-RU" dirty="0">
                <a:solidFill>
                  <a:srgbClr val="FF0000"/>
                </a:solidFill>
              </a:rPr>
              <a:t>отвечают на один и тот же вопрос</a:t>
            </a:r>
            <a:r>
              <a:rPr lang="ru-RU" dirty="0"/>
              <a:t>. Однородные члены предложения могут быть представлены </a:t>
            </a:r>
            <a:r>
              <a:rPr lang="ru-RU" dirty="0">
                <a:solidFill>
                  <a:srgbClr val="FF0000"/>
                </a:solidFill>
              </a:rPr>
              <a:t>любой самостоятельной частью речи </a:t>
            </a:r>
            <a:r>
              <a:rPr lang="ru-RU" dirty="0"/>
              <a:t>(существительным, глаголом, прилагательным и т. д.) и указывать на предмет, признак, действие или </a:t>
            </a:r>
            <a:r>
              <a:rPr lang="ru-RU" dirty="0" smtClean="0"/>
              <a:t>обстоятельство.</a:t>
            </a:r>
          </a:p>
          <a:p>
            <a:pPr marL="109728" indent="0">
              <a:buNone/>
            </a:pPr>
            <a:r>
              <a:rPr lang="ru-RU" dirty="0"/>
              <a:t>	</a:t>
            </a:r>
            <a:br>
              <a:rPr lang="ru-RU" dirty="0"/>
            </a:br>
            <a:endParaRPr lang="ru-RU" dirty="0"/>
          </a:p>
        </p:txBody>
      </p:sp>
    </p:spTree>
    <p:extLst>
      <p:ext uri="{BB962C8B-B14F-4D97-AF65-F5344CB8AC3E}">
        <p14:creationId xmlns="" xmlns:p14="http://schemas.microsoft.com/office/powerpoint/2010/main" val="3114502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692696"/>
            <a:ext cx="8686800" cy="1008112"/>
          </a:xfrm>
        </p:spPr>
        <p:txBody>
          <a:bodyPr>
            <a:normAutofit fontScale="90000"/>
          </a:bodyPr>
          <a:lstStyle/>
          <a:p>
            <a:r>
              <a:rPr lang="ru-RU" sz="2200" dirty="0" smtClean="0"/>
              <a:t>№1 . Охарактеризуйте стилистические </a:t>
            </a:r>
            <a:br>
              <a:rPr lang="ru-RU" sz="2200" dirty="0" smtClean="0"/>
            </a:br>
            <a:r>
              <a:rPr lang="ru-RU" sz="2200" dirty="0" smtClean="0"/>
              <a:t>функции однородных членов предложения в приведенных отрывках из художественных и публицистических произведений.</a:t>
            </a:r>
            <a:br>
              <a:rPr lang="ru-RU" sz="2200" dirty="0" smtClean="0"/>
            </a:br>
            <a:endParaRPr lang="ru-RU" dirty="0"/>
          </a:p>
        </p:txBody>
      </p:sp>
      <p:sp>
        <p:nvSpPr>
          <p:cNvPr id="3" name="Объект 2"/>
          <p:cNvSpPr>
            <a:spLocks noGrp="1"/>
          </p:cNvSpPr>
          <p:nvPr>
            <p:ph idx="1"/>
          </p:nvPr>
        </p:nvSpPr>
        <p:spPr>
          <a:xfrm>
            <a:off x="395536" y="1988840"/>
            <a:ext cx="8291264" cy="4585696"/>
          </a:xfrm>
        </p:spPr>
        <p:txBody>
          <a:bodyPr numCol="2">
            <a:normAutofit fontScale="92500" lnSpcReduction="10000"/>
          </a:bodyPr>
          <a:lstStyle/>
          <a:p>
            <a:pPr marL="109728" indent="0">
              <a:buNone/>
            </a:pPr>
            <a:r>
              <a:rPr lang="ru-RU" i="1" dirty="0" smtClean="0"/>
              <a:t>Это </a:t>
            </a:r>
            <a:r>
              <a:rPr lang="ru-RU" i="1" dirty="0"/>
              <a:t>утро, радость эта</a:t>
            </a:r>
            <a:r>
              <a:rPr lang="ru-RU" i="1" dirty="0" smtClean="0"/>
              <a:t>,</a:t>
            </a:r>
          </a:p>
          <a:p>
            <a:pPr marL="109728" indent="0">
              <a:buNone/>
            </a:pPr>
            <a:r>
              <a:rPr lang="ru-RU" i="1" dirty="0" smtClean="0"/>
              <a:t>Эта </a:t>
            </a:r>
            <a:r>
              <a:rPr lang="ru-RU" i="1" dirty="0"/>
              <a:t>мощь и дня и света,</a:t>
            </a:r>
          </a:p>
          <a:p>
            <a:pPr marL="109728" indent="0">
              <a:buNone/>
            </a:pPr>
            <a:r>
              <a:rPr lang="ru-RU" i="1" dirty="0" smtClean="0"/>
              <a:t>Этот </a:t>
            </a:r>
            <a:r>
              <a:rPr lang="ru-RU" i="1" dirty="0"/>
              <a:t>синий свод,</a:t>
            </a:r>
          </a:p>
          <a:p>
            <a:pPr marL="109728" indent="0">
              <a:buNone/>
            </a:pPr>
            <a:r>
              <a:rPr lang="ru-RU" i="1" dirty="0" smtClean="0"/>
              <a:t>Этот </a:t>
            </a:r>
            <a:r>
              <a:rPr lang="ru-RU" i="1" dirty="0"/>
              <a:t>крик и вереницы,</a:t>
            </a:r>
          </a:p>
          <a:p>
            <a:pPr marL="109728" indent="0">
              <a:buNone/>
            </a:pPr>
            <a:r>
              <a:rPr lang="ru-RU" i="1" dirty="0" smtClean="0"/>
              <a:t>Эти </a:t>
            </a:r>
            <a:r>
              <a:rPr lang="ru-RU" i="1" dirty="0"/>
              <a:t>стаи, эти птицы,</a:t>
            </a:r>
          </a:p>
          <a:p>
            <a:pPr marL="109728" indent="0">
              <a:buNone/>
            </a:pPr>
            <a:r>
              <a:rPr lang="ru-RU" i="1" dirty="0" smtClean="0"/>
              <a:t>Этот </a:t>
            </a:r>
            <a:r>
              <a:rPr lang="ru-RU" i="1" dirty="0"/>
              <a:t>говор вод,</a:t>
            </a:r>
          </a:p>
          <a:p>
            <a:pPr marL="109728" indent="0">
              <a:buNone/>
            </a:pPr>
            <a:r>
              <a:rPr lang="ru-RU" i="1" dirty="0" smtClean="0"/>
              <a:t>Эти </a:t>
            </a:r>
            <a:r>
              <a:rPr lang="ru-RU" i="1" dirty="0"/>
              <a:t>ивы и березы,</a:t>
            </a:r>
          </a:p>
          <a:p>
            <a:pPr marL="109728" indent="0">
              <a:buNone/>
            </a:pPr>
            <a:r>
              <a:rPr lang="ru-RU" i="1" dirty="0" smtClean="0"/>
              <a:t>Эти </a:t>
            </a:r>
            <a:r>
              <a:rPr lang="ru-RU" i="1" dirty="0"/>
              <a:t>капли - эти слезы,</a:t>
            </a:r>
          </a:p>
          <a:p>
            <a:pPr marL="109728" indent="0">
              <a:buNone/>
            </a:pPr>
            <a:r>
              <a:rPr lang="ru-RU" i="1" dirty="0" smtClean="0"/>
              <a:t>Этот </a:t>
            </a:r>
            <a:r>
              <a:rPr lang="ru-RU" i="1" dirty="0"/>
              <a:t>пух - не лист,</a:t>
            </a:r>
          </a:p>
          <a:p>
            <a:pPr marL="109728" indent="0">
              <a:buNone/>
            </a:pPr>
            <a:r>
              <a:rPr lang="ru-RU" i="1" dirty="0" smtClean="0"/>
              <a:t>Эти </a:t>
            </a:r>
            <a:r>
              <a:rPr lang="ru-RU" i="1" dirty="0"/>
              <a:t>горы, эти долы,</a:t>
            </a:r>
          </a:p>
          <a:p>
            <a:pPr marL="109728" indent="0">
              <a:buNone/>
            </a:pPr>
            <a:r>
              <a:rPr lang="ru-RU" i="1" dirty="0" smtClean="0"/>
              <a:t>Эти </a:t>
            </a:r>
            <a:r>
              <a:rPr lang="ru-RU" i="1" dirty="0"/>
              <a:t>мошки, эти пчелы,</a:t>
            </a:r>
          </a:p>
          <a:p>
            <a:pPr marL="109728" indent="0">
              <a:buNone/>
            </a:pPr>
            <a:r>
              <a:rPr lang="ru-RU" i="1" dirty="0" smtClean="0"/>
              <a:t>Этот </a:t>
            </a:r>
            <a:r>
              <a:rPr lang="ru-RU" i="1" dirty="0"/>
              <a:t>зык и свист,</a:t>
            </a:r>
          </a:p>
          <a:p>
            <a:pPr marL="109728" indent="0">
              <a:buNone/>
            </a:pPr>
            <a:r>
              <a:rPr lang="ru-RU" i="1" dirty="0" smtClean="0"/>
              <a:t>Эти </a:t>
            </a:r>
            <a:r>
              <a:rPr lang="ru-RU" i="1" dirty="0"/>
              <a:t>зори без затменья,</a:t>
            </a:r>
          </a:p>
          <a:p>
            <a:pPr marL="109728" indent="0">
              <a:buNone/>
            </a:pPr>
            <a:r>
              <a:rPr lang="ru-RU" i="1" dirty="0" smtClean="0"/>
              <a:t>Этот </a:t>
            </a:r>
            <a:r>
              <a:rPr lang="ru-RU" i="1" dirty="0"/>
              <a:t>вздох ночной селенья,</a:t>
            </a:r>
          </a:p>
          <a:p>
            <a:pPr marL="109728" indent="0">
              <a:buNone/>
            </a:pPr>
            <a:r>
              <a:rPr lang="ru-RU" i="1" dirty="0" smtClean="0"/>
              <a:t>Эта </a:t>
            </a:r>
            <a:r>
              <a:rPr lang="ru-RU" i="1" dirty="0"/>
              <a:t>ночь без сна,</a:t>
            </a:r>
          </a:p>
          <a:p>
            <a:pPr marL="109728" indent="0">
              <a:buNone/>
            </a:pPr>
            <a:r>
              <a:rPr lang="ru-RU" i="1" dirty="0" smtClean="0"/>
              <a:t>Эта </a:t>
            </a:r>
            <a:r>
              <a:rPr lang="ru-RU" i="1" dirty="0"/>
              <a:t>мгла и жар постели,</a:t>
            </a:r>
          </a:p>
          <a:p>
            <a:pPr marL="109728" indent="0">
              <a:buNone/>
            </a:pPr>
            <a:r>
              <a:rPr lang="ru-RU" i="1" dirty="0" smtClean="0"/>
              <a:t>Эта </a:t>
            </a:r>
            <a:r>
              <a:rPr lang="ru-RU" i="1" dirty="0"/>
              <a:t>дробь и эти трели,</a:t>
            </a:r>
          </a:p>
          <a:p>
            <a:pPr marL="109728" indent="0">
              <a:buNone/>
            </a:pPr>
            <a:r>
              <a:rPr lang="ru-RU" i="1" dirty="0" smtClean="0"/>
              <a:t>Это </a:t>
            </a:r>
            <a:r>
              <a:rPr lang="ru-RU" i="1" dirty="0"/>
              <a:t>все </a:t>
            </a:r>
            <a:r>
              <a:rPr lang="ru-RU" i="1" dirty="0" smtClean="0"/>
              <a:t>– весна.</a:t>
            </a:r>
            <a:endParaRPr lang="ru-RU" i="1" dirty="0"/>
          </a:p>
          <a:p>
            <a:pPr marL="109728" indent="0">
              <a:buNone/>
            </a:pPr>
            <a:r>
              <a:rPr lang="ru-RU" i="1" dirty="0"/>
              <a:t> </a:t>
            </a:r>
          </a:p>
          <a:p>
            <a:pPr marL="109728" indent="0">
              <a:buNone/>
            </a:pPr>
            <a:r>
              <a:rPr lang="ru-RU" i="1" dirty="0"/>
              <a:t>           </a:t>
            </a:r>
            <a:r>
              <a:rPr lang="ru-RU" i="1" dirty="0" smtClean="0"/>
              <a:t>                     (А. Фет)</a:t>
            </a:r>
            <a:endParaRPr lang="ru-RU" i="1" dirty="0"/>
          </a:p>
        </p:txBody>
      </p:sp>
    </p:spTree>
    <p:extLst>
      <p:ext uri="{BB962C8B-B14F-4D97-AF65-F5344CB8AC3E}">
        <p14:creationId xmlns="" xmlns:p14="http://schemas.microsoft.com/office/powerpoint/2010/main" val="26825111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974" y="620688"/>
            <a:ext cx="8229600" cy="1066800"/>
          </a:xfrm>
        </p:spPr>
        <p:txBody>
          <a:bodyPr>
            <a:normAutofit fontScale="90000"/>
          </a:bodyPr>
          <a:lstStyle/>
          <a:p>
            <a:r>
              <a:rPr lang="ru-RU" sz="2000" dirty="0">
                <a:solidFill>
                  <a:srgbClr val="424456"/>
                </a:solidFill>
              </a:rPr>
              <a:t>№1 . Охарактеризуйте стилистические </a:t>
            </a:r>
            <a:r>
              <a:rPr lang="ru-RU" sz="2000" dirty="0" smtClean="0">
                <a:solidFill>
                  <a:srgbClr val="424456"/>
                </a:solidFill>
              </a:rPr>
              <a:t>функции </a:t>
            </a:r>
            <a:br>
              <a:rPr lang="ru-RU" sz="2000" dirty="0" smtClean="0">
                <a:solidFill>
                  <a:srgbClr val="424456"/>
                </a:solidFill>
              </a:rPr>
            </a:br>
            <a:r>
              <a:rPr lang="ru-RU" sz="2000" dirty="0" smtClean="0">
                <a:solidFill>
                  <a:srgbClr val="424456"/>
                </a:solidFill>
              </a:rPr>
              <a:t>однородных </a:t>
            </a:r>
            <a:r>
              <a:rPr lang="ru-RU" sz="2000" dirty="0">
                <a:solidFill>
                  <a:srgbClr val="424456"/>
                </a:solidFill>
              </a:rPr>
              <a:t>членов предложения в приведенных отрывках из художественных и публицистических произведений.</a:t>
            </a:r>
            <a:br>
              <a:rPr lang="ru-RU" sz="2000" dirty="0">
                <a:solidFill>
                  <a:srgbClr val="424456"/>
                </a:solidFill>
              </a:rPr>
            </a:br>
            <a:endParaRPr lang="ru-RU" dirty="0"/>
          </a:p>
        </p:txBody>
      </p:sp>
      <p:sp>
        <p:nvSpPr>
          <p:cNvPr id="3" name="Объект 2"/>
          <p:cNvSpPr>
            <a:spLocks noGrp="1"/>
          </p:cNvSpPr>
          <p:nvPr>
            <p:ph idx="1"/>
          </p:nvPr>
        </p:nvSpPr>
        <p:spPr>
          <a:xfrm>
            <a:off x="107504" y="1700808"/>
            <a:ext cx="8579296" cy="4873728"/>
          </a:xfrm>
        </p:spPr>
        <p:txBody>
          <a:bodyPr>
            <a:normAutofit fontScale="70000" lnSpcReduction="20000"/>
          </a:bodyPr>
          <a:lstStyle/>
          <a:p>
            <a:pPr marL="109728" indent="0" algn="just">
              <a:buNone/>
            </a:pPr>
            <a:r>
              <a:rPr lang="ru-RU" dirty="0" smtClean="0"/>
              <a:t>	</a:t>
            </a:r>
            <a:r>
              <a:rPr lang="ru-RU" i="1" dirty="0" smtClean="0"/>
              <a:t>1. Бросившись </a:t>
            </a:r>
            <a:r>
              <a:rPr lang="ru-RU" i="1" dirty="0"/>
              <a:t>к Сабурову, Масленников схватил его, приподнял с места, обнял, расцеловал, схватил за руки, отодвинул от себя, посмотрел, опять придвинул к себе, поцеловал и посадил обратно - все в одну минуту (Сим.). 3. В городе зажигается добрая сотня ярких солнц. Красочная реклама вежливо умоляет, убедительно настаивает, нахально требует поверить в то, что нет в мире лучших часов, чем «</a:t>
            </a:r>
            <a:r>
              <a:rPr lang="ru-RU" i="1" dirty="0" err="1"/>
              <a:t>Эника</a:t>
            </a:r>
            <a:r>
              <a:rPr lang="ru-RU" i="1" dirty="0"/>
              <a:t>»… 4. …Ты один мне поддержка и опора, о великий, могучий, правдивый и свободный русский язык! (Т.) </a:t>
            </a:r>
            <a:r>
              <a:rPr lang="ru-RU" i="1" dirty="0" smtClean="0"/>
              <a:t>5. Я </a:t>
            </a:r>
            <a:r>
              <a:rPr lang="ru-RU" i="1" dirty="0"/>
              <a:t>и писал, и за пирожками бегал, и перья чинил (Ч.). </a:t>
            </a:r>
            <a:r>
              <a:rPr lang="ru-RU" i="1" dirty="0" smtClean="0"/>
              <a:t>6. </a:t>
            </a:r>
            <a:r>
              <a:rPr lang="ru-RU" i="1" dirty="0"/>
              <a:t>Надя, теща, длинный нос судебного пристава, подсудимый, </a:t>
            </a:r>
            <a:r>
              <a:rPr lang="ru-RU" i="1" dirty="0" err="1"/>
              <a:t>Глаша</a:t>
            </a:r>
            <a:r>
              <a:rPr lang="ru-RU" i="1" dirty="0"/>
              <a:t> - все это прыгает, вертится и уходит далеко, далеко, далеко (Ч.). </a:t>
            </a:r>
            <a:r>
              <a:rPr lang="ru-RU" i="1" dirty="0" smtClean="0"/>
              <a:t>7. </a:t>
            </a:r>
            <a:r>
              <a:rPr lang="ru-RU" i="1" dirty="0"/>
              <a:t>Они сошлись: волна и камень, стихи и проза, лед и пламень не столь различны меж собой (П.). 8</a:t>
            </a:r>
            <a:r>
              <a:rPr lang="ru-RU" i="1" dirty="0" smtClean="0"/>
              <a:t>. </a:t>
            </a:r>
            <a:r>
              <a:rPr lang="ru-RU" i="1" dirty="0"/>
              <a:t>Агафья Федосеевна носила на голове чепец, три бородавки на носу и кофейный капот с желтенькими цветами (Г.). 9</a:t>
            </a:r>
            <a:r>
              <a:rPr lang="ru-RU" i="1" dirty="0" smtClean="0"/>
              <a:t>. </a:t>
            </a:r>
            <a:r>
              <a:rPr lang="ru-RU" i="1" dirty="0"/>
              <a:t>Чухонец, красная фуражка, дама с белыми зубами, запах жареного мяса, мигающие пятна заняли его (больного) сознание, и уже он не знал, где он, и не слышал встревоженных голосов (Ч.). </a:t>
            </a:r>
          </a:p>
        </p:txBody>
      </p:sp>
    </p:spTree>
    <p:extLst>
      <p:ext uri="{BB962C8B-B14F-4D97-AF65-F5344CB8AC3E}">
        <p14:creationId xmlns="" xmlns:p14="http://schemas.microsoft.com/office/powerpoint/2010/main" val="27569296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04664"/>
            <a:ext cx="9144000" cy="1224136"/>
          </a:xfrm>
        </p:spPr>
        <p:txBody>
          <a:bodyPr>
            <a:noAutofit/>
          </a:bodyPr>
          <a:lstStyle/>
          <a:p>
            <a:r>
              <a:rPr lang="ru-RU" sz="1800" dirty="0" smtClean="0"/>
              <a:t>№ 2. </a:t>
            </a:r>
            <a:r>
              <a:rPr lang="ru-RU" sz="1800" dirty="0"/>
              <a:t>Измените способы соединения однородных </a:t>
            </a:r>
            <a:r>
              <a:rPr lang="ru-RU" sz="1800" dirty="0" smtClean="0"/>
              <a:t/>
            </a:r>
            <a:br>
              <a:rPr lang="ru-RU" sz="1800" dirty="0" smtClean="0"/>
            </a:br>
            <a:r>
              <a:rPr lang="ru-RU" sz="1800" dirty="0" smtClean="0"/>
              <a:t>членов </a:t>
            </a:r>
            <a:r>
              <a:rPr lang="ru-RU" sz="1800" dirty="0"/>
              <a:t>предложения, используя повторяющиеся союзы, </a:t>
            </a:r>
            <a:r>
              <a:rPr lang="ru-RU" sz="1800" dirty="0" smtClean="0"/>
              <a:t>попарное объединение членов </a:t>
            </a:r>
            <a:r>
              <a:rPr lang="ru-RU" sz="1800" dirty="0"/>
              <a:t>предложения, союзы противительные, сопоставительные, разделительные. Укажите смысловые и экспрессивные оттенки полученных предложений.</a:t>
            </a:r>
          </a:p>
        </p:txBody>
      </p:sp>
      <p:sp>
        <p:nvSpPr>
          <p:cNvPr id="3" name="Объект 2"/>
          <p:cNvSpPr>
            <a:spLocks noGrp="1"/>
          </p:cNvSpPr>
          <p:nvPr>
            <p:ph idx="1"/>
          </p:nvPr>
        </p:nvSpPr>
        <p:spPr>
          <a:xfrm>
            <a:off x="107504" y="1772816"/>
            <a:ext cx="8784976" cy="4824536"/>
          </a:xfrm>
        </p:spPr>
        <p:txBody>
          <a:bodyPr>
            <a:normAutofit fontScale="77500" lnSpcReduction="20000"/>
          </a:bodyPr>
          <a:lstStyle/>
          <a:p>
            <a:pPr marL="109728" indent="0" algn="just">
              <a:buNone/>
            </a:pPr>
            <a:r>
              <a:rPr lang="ru-RU" i="1" dirty="0" smtClean="0"/>
              <a:t>	1</a:t>
            </a:r>
            <a:r>
              <a:rPr lang="ru-RU" i="1" dirty="0"/>
              <a:t>. Вы вытаскиваете из конверта листок бумаги - и тотчас же чужая жизнь окликает вас, зовет, обращается к вашему опыту, взывает к вашему разуму, к вашему сердцу. 2. Через многие ночи, дни, месяцы гляжу я вперед и там, за горами горя, вижу нашу победу. Мы добудем ее. Через потоки крови, слез, через муки, страдания, через грязь и ужас войны мы придем к ней. 3. У берегов вода струилась по переметным пескам, стояла глухими, глубокими омутами. 4. Молнии вспыхивали, трепетали, как крыло умирающей птицы. 5. Окна открыты настежь во всех квартирах и в учреждениях - такая жара. 6. Мы отличали вражеские самолеты по их виду, по звуку. 7. Самолет летел невысоко, почти бесшумно. 8. Вы можете идти медленно, не бежать? 9. Его речь необычайно разнообразна, богата оттенками - злыми, добрыми, ироническими, сочувствующими, просящими, угрожающими, повелительными, задабривающими. 10. Вы меня не удивили, вы меня разочаровали.</a:t>
            </a:r>
          </a:p>
        </p:txBody>
      </p:sp>
    </p:spTree>
    <p:extLst>
      <p:ext uri="{BB962C8B-B14F-4D97-AF65-F5344CB8AC3E}">
        <p14:creationId xmlns="" xmlns:p14="http://schemas.microsoft.com/office/powerpoint/2010/main" val="26415228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76672"/>
            <a:ext cx="5364088" cy="720080"/>
          </a:xfrm>
        </p:spPr>
        <p:txBody>
          <a:bodyPr/>
          <a:lstStyle/>
          <a:p>
            <a:r>
              <a:rPr lang="ru-RU" dirty="0" smtClean="0"/>
              <a:t>Выводы:</a:t>
            </a:r>
            <a:endParaRPr lang="ru-RU" dirty="0"/>
          </a:p>
        </p:txBody>
      </p:sp>
      <p:sp>
        <p:nvSpPr>
          <p:cNvPr id="3" name="Объект 2"/>
          <p:cNvSpPr>
            <a:spLocks noGrp="1"/>
          </p:cNvSpPr>
          <p:nvPr>
            <p:ph idx="1"/>
          </p:nvPr>
        </p:nvSpPr>
        <p:spPr>
          <a:xfrm>
            <a:off x="251520" y="1340768"/>
            <a:ext cx="8568952" cy="4464496"/>
          </a:xfrm>
        </p:spPr>
        <p:txBody>
          <a:bodyPr>
            <a:normAutofit fontScale="77500" lnSpcReduction="20000"/>
          </a:bodyPr>
          <a:lstStyle/>
          <a:p>
            <a:r>
              <a:rPr lang="ru-RU" dirty="0"/>
              <a:t>Однородные члены предложения широко используются во всех речевых стилях, и стилистические функции однородных членов предложения многообразны.</a:t>
            </a:r>
          </a:p>
          <a:p>
            <a:r>
              <a:rPr lang="ru-RU" dirty="0" smtClean="0"/>
              <a:t>По-разному </a:t>
            </a:r>
            <a:r>
              <a:rPr lang="ru-RU" dirty="0"/>
              <a:t>«работают» предложения с однородными членами, помогая художникам слова создать и яркий портрет, и точную характеристику действий, и передать движения в танце. </a:t>
            </a:r>
            <a:r>
              <a:rPr lang="ru-RU" dirty="0" smtClean="0"/>
              <a:t>Отбор </a:t>
            </a:r>
            <a:r>
              <a:rPr lang="ru-RU" dirty="0"/>
              <a:t>нужных слов и конструкций, умелое и бережное отношение поэтов и писателей к слову помогают насладиться языком художественной литературы и понять авторскую позицию.</a:t>
            </a:r>
          </a:p>
          <a:p>
            <a:r>
              <a:rPr lang="ru-RU" dirty="0"/>
              <a:t>Однородные члены предложения широко используются в художественной речи. Они позволяют создать емкий образ, придать описанию эмоциональность, </a:t>
            </a:r>
            <a:r>
              <a:rPr lang="ru-RU" dirty="0" smtClean="0"/>
              <a:t>экспрессивность</a:t>
            </a:r>
          </a:p>
          <a:p>
            <a:r>
              <a:rPr lang="ru-RU" dirty="0" smtClean="0"/>
              <a:t>Познакомились </a:t>
            </a:r>
            <a:r>
              <a:rPr lang="ru-RU" dirty="0"/>
              <a:t>с такими интересными стилистическими фигурами, как бессоюзие и многосоюзие. </a:t>
            </a:r>
          </a:p>
          <a:p>
            <a:endParaRPr lang="ru-RU" dirty="0"/>
          </a:p>
        </p:txBody>
      </p:sp>
    </p:spTree>
    <p:extLst>
      <p:ext uri="{BB962C8B-B14F-4D97-AF65-F5344CB8AC3E}">
        <p14:creationId xmlns="" xmlns:p14="http://schemas.microsoft.com/office/powerpoint/2010/main" val="13058185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 xmlns:p14="http://schemas.microsoft.com/office/powerpoint/2010/main" val="702971318"/>
              </p:ext>
            </p:extLst>
          </p:nvPr>
        </p:nvGraphicFramePr>
        <p:xfrm>
          <a:off x="251520" y="764704"/>
          <a:ext cx="8496944" cy="54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42911100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404664"/>
            <a:ext cx="3203848" cy="648072"/>
          </a:xfrm>
        </p:spPr>
        <p:txBody>
          <a:bodyPr>
            <a:normAutofit fontScale="90000"/>
          </a:bodyPr>
          <a:lstStyle/>
          <a:p>
            <a:r>
              <a:rPr lang="ru-RU" sz="2000" dirty="0" smtClean="0"/>
              <a:t>Из ЕГЭ по русскому языку</a:t>
            </a:r>
            <a:br>
              <a:rPr lang="ru-RU" sz="2000" dirty="0" smtClean="0"/>
            </a:br>
            <a:r>
              <a:rPr lang="ru-RU" sz="2000" dirty="0" smtClean="0"/>
              <a:t>Задание 7</a:t>
            </a:r>
            <a:endParaRPr lang="ru-RU" sz="2000" dirty="0"/>
          </a:p>
        </p:txBody>
      </p:sp>
      <p:sp>
        <p:nvSpPr>
          <p:cNvPr id="11" name="Объект 10"/>
          <p:cNvSpPr>
            <a:spLocks noGrp="1"/>
          </p:cNvSpPr>
          <p:nvPr>
            <p:ph sz="half" idx="2"/>
          </p:nvPr>
        </p:nvSpPr>
        <p:spPr>
          <a:xfrm>
            <a:off x="467544" y="1412776"/>
            <a:ext cx="8136904" cy="2475720"/>
          </a:xfrm>
        </p:spPr>
        <p:txBody>
          <a:bodyPr/>
          <a:lstStyle/>
          <a:p>
            <a:pPr marL="109728" indent="0">
              <a:buNone/>
            </a:pPr>
            <a:r>
              <a:rPr lang="ru-RU" dirty="0" smtClean="0"/>
              <a:t>                                                                      </a:t>
            </a:r>
            <a:r>
              <a:rPr lang="ru-RU" sz="2800" dirty="0" smtClean="0"/>
              <a:t>это </a:t>
            </a:r>
            <a:r>
              <a:rPr lang="ru-RU" sz="2800" dirty="0"/>
              <a:t>нарушение норм слово- и формообразования, а также норм синтаксической связи между словами в словосочетании и предложении.</a:t>
            </a:r>
          </a:p>
        </p:txBody>
      </p:sp>
      <p:sp>
        <p:nvSpPr>
          <p:cNvPr id="13" name="Прямоугольник 12"/>
          <p:cNvSpPr/>
          <p:nvPr/>
        </p:nvSpPr>
        <p:spPr>
          <a:xfrm>
            <a:off x="390244" y="1583631"/>
            <a:ext cx="4536504" cy="288032"/>
          </a:xfrm>
          <a:prstGeom prst="rect">
            <a:avLst/>
          </a:prstGeom>
          <a:solidFill>
            <a:schemeClr val="bg1"/>
          </a:solidFill>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ru-RU" sz="2800" dirty="0" smtClean="0">
                <a:solidFill>
                  <a:srgbClr val="FF0000"/>
                </a:solidFill>
              </a:rPr>
              <a:t>Грамматические ошибки</a:t>
            </a:r>
            <a:endParaRPr lang="ru-RU" sz="2800" dirty="0">
              <a:solidFill>
                <a:srgbClr val="FF0000"/>
              </a:solidFill>
            </a:endParaRPr>
          </a:p>
        </p:txBody>
      </p:sp>
      <p:pic>
        <p:nvPicPr>
          <p:cNvPr id="1026" name="Picture 2" descr="https://cf.ppt-online.org/files1/slide/v/vxFED8tRIOdW5VCZQa3NUrmcjX6Y1Les4M7KHlfnkP/slide-4.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3995936" y="3356992"/>
            <a:ext cx="3977092" cy="2978936"/>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016085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3131840" y="980728"/>
            <a:ext cx="4365079" cy="402881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187624" y="980728"/>
            <a:ext cx="1642319" cy="370757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6" name="Прямоугольник 5"/>
          <p:cNvSpPr/>
          <p:nvPr/>
        </p:nvSpPr>
        <p:spPr>
          <a:xfrm>
            <a:off x="827584" y="5513595"/>
            <a:ext cx="7488832" cy="923330"/>
          </a:xfrm>
          <a:prstGeom prst="rect">
            <a:avLst/>
          </a:prstGeom>
        </p:spPr>
        <p:txBody>
          <a:bodyPr wrap="square">
            <a:spAutoFit/>
          </a:bodyPr>
          <a:lstStyle/>
          <a:p>
            <a:r>
              <a:rPr lang="ru-RU" b="1" dirty="0" smtClean="0"/>
              <a:t>Ссылка для скачивания учебника:</a:t>
            </a:r>
          </a:p>
          <a:p>
            <a:r>
              <a:rPr lang="en-US" b="1" dirty="0" smtClean="0">
                <a:hlinkClick r:id="rId4"/>
              </a:rPr>
              <a:t>https://fileskachat.com/file/12921_c4346b27ad9625524dc6e3e852ddf6b7.html</a:t>
            </a:r>
            <a:endParaRPr lang="ru-RU" dirty="0"/>
          </a:p>
        </p:txBody>
      </p:sp>
    </p:spTree>
    <p:extLst>
      <p:ext uri="{BB962C8B-B14F-4D97-AF65-F5344CB8AC3E}">
        <p14:creationId xmlns="" xmlns:p14="http://schemas.microsoft.com/office/powerpoint/2010/main" val="133541765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ородская">
  <a:themeElements>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Городская">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62</TotalTime>
  <Words>609</Words>
  <Application>Microsoft Office PowerPoint</Application>
  <PresentationFormat>Экран (4:3)</PresentationFormat>
  <Paragraphs>59</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Городская</vt:lpstr>
      <vt:lpstr>Слайд 1</vt:lpstr>
      <vt:lpstr>Что принято называть  «однородные члены предложения»?</vt:lpstr>
      <vt:lpstr>№1 . Охарактеризуйте стилистические  функции однородных членов предложения в приведенных отрывках из художественных и публицистических произведений. </vt:lpstr>
      <vt:lpstr>№1 . Охарактеризуйте стилистические функции  однородных членов предложения в приведенных отрывках из художественных и публицистических произведений. </vt:lpstr>
      <vt:lpstr>№ 2. Измените способы соединения однородных  членов предложения, используя повторяющиеся союзы, попарное объединение членов предложения, союзы противительные, сопоставительные, разделительные. Укажите смысловые и экспрессивные оттенки полученных предложений.</vt:lpstr>
      <vt:lpstr>Выводы:</vt:lpstr>
      <vt:lpstr>Слайд 7</vt:lpstr>
      <vt:lpstr>Из ЕГЭ по русскому языку Задание 7</vt:lpstr>
      <vt:lpstr>Слайд 9</vt:lpstr>
      <vt:lpstr>ПРОВЕРЬ СЕБЯ № 1. Укажите ошибки  в сочетании однородных членов предложения и отредактируйте фразы.</vt:lpstr>
      <vt:lpstr>ПРОВЕРЬ СЕБЯ № 1. Укажите ошибки  в сочетании однородных членов предложения и отредактируйте фразы.</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Стилистические особенности предложений с однородными членами</dc:title>
  <dc:creator>Пользователь</dc:creator>
  <cp:lastModifiedBy>Лена</cp:lastModifiedBy>
  <cp:revision>10</cp:revision>
  <dcterms:created xsi:type="dcterms:W3CDTF">2018-11-15T13:48:05Z</dcterms:created>
  <dcterms:modified xsi:type="dcterms:W3CDTF">2021-11-30T09:19:16Z</dcterms:modified>
</cp:coreProperties>
</file>