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1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7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0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2523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73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11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29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23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2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4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39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8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6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1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26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9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4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7DB3A0-D009-450B-8DCD-965F099EBE9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BEE1-7512-40B3-8AEF-BF08B8B4E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26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67E95-0B2F-4A4C-9189-82A64EA0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746" y="253481"/>
            <a:ext cx="10498980" cy="3329581"/>
          </a:xfrm>
        </p:spPr>
        <p:txBody>
          <a:bodyPr/>
          <a:lstStyle/>
          <a:p>
            <a:pPr algn="ctr"/>
            <a:r>
              <a:rPr lang="ru-RU" sz="4000" b="1" dirty="0"/>
              <a:t>По-русски реально и виртуально Домашний русский</a:t>
            </a:r>
            <a:br>
              <a:rPr lang="ru-RU" sz="4000" b="1" dirty="0"/>
            </a:br>
            <a:r>
              <a:rPr lang="ru-RU" sz="4000" b="1" dirty="0"/>
              <a:t>Лингвистическая сказка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35C921-3C8F-4A82-B0BB-8276CA81F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522" y="4777380"/>
            <a:ext cx="9486091" cy="2080620"/>
          </a:xfrm>
        </p:spPr>
        <p:txBody>
          <a:bodyPr/>
          <a:lstStyle/>
          <a:p>
            <a:r>
              <a:rPr lang="ru-RU" dirty="0"/>
              <a:t>Работу выполнили: Кутлимуродова Шахзода</a:t>
            </a:r>
          </a:p>
          <a:p>
            <a:r>
              <a:rPr lang="ru-RU" dirty="0"/>
              <a:t>                                         </a:t>
            </a:r>
            <a:r>
              <a:rPr lang="ru-RU" dirty="0" err="1"/>
              <a:t>Отаханова</a:t>
            </a:r>
            <a:r>
              <a:rPr lang="ru-RU" dirty="0"/>
              <a:t> </a:t>
            </a:r>
            <a:r>
              <a:rPr lang="ru-RU" dirty="0" err="1"/>
              <a:t>Хуснора</a:t>
            </a:r>
            <a:endParaRPr lang="ru-RU" dirty="0"/>
          </a:p>
          <a:p>
            <a:r>
              <a:rPr lang="ru-RU" dirty="0"/>
              <a:t>Руководители : </a:t>
            </a:r>
            <a:r>
              <a:rPr lang="ru-RU" dirty="0" err="1"/>
              <a:t>Рудякова</a:t>
            </a:r>
            <a:r>
              <a:rPr lang="ru-RU" dirty="0"/>
              <a:t> К.А.</a:t>
            </a:r>
          </a:p>
          <a:p>
            <a:r>
              <a:rPr lang="ru-RU" dirty="0"/>
              <a:t>                                 Васенева О.В.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76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AD1B2-5839-4778-B520-7F2D5F488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Лингвистическая сказка для детей мигрантов.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B63718-2870-482B-B415-0B64E9586E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3184" y="2860323"/>
            <a:ext cx="4592216" cy="3825186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E586871-1900-495C-B8EC-954979F85C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Жили – были два брата корни -</a:t>
            </a:r>
            <a:r>
              <a:rPr lang="ru-RU" sz="2000" dirty="0" err="1">
                <a:solidFill>
                  <a:srgbClr val="FF0000"/>
                </a:solidFill>
              </a:rPr>
              <a:t>раст</a:t>
            </a:r>
            <a:r>
              <a:rPr lang="ru-RU" sz="2000" dirty="0"/>
              <a:t>- и –</a:t>
            </a:r>
            <a:r>
              <a:rPr lang="ru-RU" sz="2000" dirty="0">
                <a:solidFill>
                  <a:srgbClr val="FF0000"/>
                </a:solidFill>
              </a:rPr>
              <a:t>рос</a:t>
            </a:r>
            <a:r>
              <a:rPr lang="ru-RU" sz="2000" dirty="0"/>
              <a:t>. Они жили в одном домике, жили дружно, никогда не ссорились и всю работу делили пополам. </a:t>
            </a:r>
          </a:p>
          <a:p>
            <a:r>
              <a:rPr lang="ru-RU" sz="2000" dirty="0"/>
              <a:t>Рядом с ними по соседству проживали приставки, суффиксы и окончания. Все они дружили и любили ходить в гости друг к другу, пить чай и вести разные беседы. </a:t>
            </a: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108A9B-1DE3-4498-8C0D-C65352DFB968}"/>
              </a:ext>
            </a:extLst>
          </p:cNvPr>
          <p:cNvSpPr/>
          <p:nvPr/>
        </p:nvSpPr>
        <p:spPr>
          <a:xfrm>
            <a:off x="838200" y="1936993"/>
            <a:ext cx="3746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и –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961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ED1A9-74D3-4074-AAF0-577D0C55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A7E833-DAA0-486F-91A6-BCD090429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И вот однажды на такую беседу совершенно случайно, совсем из другой далёкой страны попал незнакомец – </a:t>
            </a:r>
            <a:r>
              <a:rPr lang="ru-RU" sz="2000" dirty="0">
                <a:solidFill>
                  <a:srgbClr val="FF0000"/>
                </a:solidFill>
              </a:rPr>
              <a:t>Вопросительный знак</a:t>
            </a:r>
            <a:r>
              <a:rPr lang="ru-RU" sz="2000" dirty="0"/>
              <a:t>. За чаем он всегда задавал вопросы, ему всё время было что – то непонятно. И он постоянно путал братьев –раст - и –рос. Братьям надоело это и они решили объяснить ему всё раз и навсегда.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F40E63-C943-4CB6-8BD2-5BE9B38D2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99" y="1152983"/>
            <a:ext cx="5232919" cy="5232919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52CA1DE5-41E0-4F9D-81F2-DDC323E106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44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E389F-41D0-43CB-8BCA-FEB4EF8B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E103C65-6A8E-42E5-A43C-5243C9A502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6677" y="596588"/>
            <a:ext cx="4395787" cy="125666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9690878-428F-4C51-ACCE-8FD98E8BC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2746" y="1631959"/>
            <a:ext cx="4396341" cy="4200245"/>
          </a:xfrm>
        </p:spPr>
        <p:txBody>
          <a:bodyPr>
            <a:noAutofit/>
          </a:bodyPr>
          <a:lstStyle/>
          <a:p>
            <a:r>
              <a:rPr lang="ru-RU" sz="2000" dirty="0"/>
              <a:t>Они вышли из – за стола, выпрямились во весь рост и – </a:t>
            </a:r>
            <a:r>
              <a:rPr lang="ru-RU" sz="2000" dirty="0">
                <a:solidFill>
                  <a:srgbClr val="FF0000"/>
                </a:solidFill>
              </a:rPr>
              <a:t>раст</a:t>
            </a:r>
            <a:r>
              <a:rPr lang="ru-RU" sz="2000" dirty="0"/>
              <a:t> – произнёс такую речь:- Посмотри на нас внимательно и запомни. Мой брат – </a:t>
            </a:r>
            <a:r>
              <a:rPr lang="ru-RU" sz="2000" dirty="0">
                <a:solidFill>
                  <a:srgbClr val="FF0000"/>
                </a:solidFill>
              </a:rPr>
              <a:t>рос</a:t>
            </a:r>
            <a:r>
              <a:rPr lang="ru-RU" sz="2000" dirty="0"/>
              <a:t> - короче меня, а я длиннее на целую букву </a:t>
            </a:r>
            <a:r>
              <a:rPr lang="ru-RU" sz="2000" dirty="0">
                <a:solidFill>
                  <a:srgbClr val="FF0000"/>
                </a:solidFill>
              </a:rPr>
              <a:t>а</a:t>
            </a:r>
            <a:r>
              <a:rPr lang="ru-RU" sz="2000" dirty="0"/>
              <a:t>, потому что у меня есть сочетание букв – </a:t>
            </a:r>
            <a:r>
              <a:rPr lang="ru-RU" sz="2000" dirty="0" err="1">
                <a:solidFill>
                  <a:srgbClr val="FF0000"/>
                </a:solidFill>
              </a:rPr>
              <a:t>ст</a:t>
            </a:r>
            <a:r>
              <a:rPr lang="ru-RU" sz="2000" dirty="0"/>
              <a:t>-, а иногда _</a:t>
            </a:r>
            <a:r>
              <a:rPr lang="ru-RU" sz="2000" dirty="0" err="1">
                <a:solidFill>
                  <a:srgbClr val="FF0000"/>
                </a:solidFill>
              </a:rPr>
              <a:t>ст</a:t>
            </a:r>
            <a:r>
              <a:rPr lang="ru-RU" sz="2000" dirty="0"/>
              <a:t>- чередуется с </a:t>
            </a:r>
            <a:r>
              <a:rPr lang="ru-RU" sz="2000" dirty="0">
                <a:solidFill>
                  <a:srgbClr val="FF0000"/>
                </a:solidFill>
              </a:rPr>
              <a:t>–щ - (</a:t>
            </a:r>
            <a:r>
              <a:rPr lang="ru-RU" sz="2000" dirty="0" err="1">
                <a:solidFill>
                  <a:srgbClr val="FF0000"/>
                </a:solidFill>
              </a:rPr>
              <a:t>ст</a:t>
            </a:r>
            <a:r>
              <a:rPr lang="ru-RU" sz="2000" dirty="0">
                <a:solidFill>
                  <a:srgbClr val="FF0000"/>
                </a:solidFill>
              </a:rPr>
              <a:t>//щ). </a:t>
            </a:r>
            <a:r>
              <a:rPr lang="ru-RU" sz="2000" dirty="0"/>
              <a:t>Запомни это. Безударная гласная </a:t>
            </a:r>
            <a:r>
              <a:rPr lang="ru-RU" sz="2000" dirty="0">
                <a:solidFill>
                  <a:srgbClr val="FF0000"/>
                </a:solidFill>
              </a:rPr>
              <a:t>а</a:t>
            </a:r>
            <a:r>
              <a:rPr lang="ru-RU" sz="2000" dirty="0"/>
              <a:t> пишется перед </a:t>
            </a:r>
            <a:r>
              <a:rPr lang="ru-RU" sz="2000" dirty="0" err="1">
                <a:solidFill>
                  <a:srgbClr val="FF0000"/>
                </a:solidFill>
              </a:rPr>
              <a:t>ст</a:t>
            </a:r>
            <a:r>
              <a:rPr lang="ru-RU" sz="2000" dirty="0">
                <a:solidFill>
                  <a:srgbClr val="FF0000"/>
                </a:solidFill>
              </a:rPr>
              <a:t>, щ</a:t>
            </a:r>
            <a:r>
              <a:rPr lang="ru-RU" sz="2000" dirty="0"/>
              <a:t>, это моя гласная. Безударная гласная </a:t>
            </a:r>
            <a:r>
              <a:rPr lang="ru-RU" sz="2000" dirty="0">
                <a:solidFill>
                  <a:srgbClr val="FF0000"/>
                </a:solidFill>
              </a:rPr>
              <a:t>о</a:t>
            </a:r>
            <a:r>
              <a:rPr lang="ru-RU" sz="2000" dirty="0"/>
              <a:t> пишется в корне </a:t>
            </a:r>
            <a:r>
              <a:rPr lang="ru-RU" sz="2000" dirty="0">
                <a:solidFill>
                  <a:srgbClr val="FF0000"/>
                </a:solidFill>
              </a:rPr>
              <a:t>–рос-</a:t>
            </a:r>
            <a:r>
              <a:rPr lang="ru-RU" sz="2000" dirty="0"/>
              <a:t>, это гласная моего брата.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E15598-E5EF-49DE-8BE1-068E10544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0" y="1853248"/>
            <a:ext cx="6245707" cy="46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0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2651B-83CF-4A2F-A1D8-C9DB3B3C2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D15E12-D03C-49BD-B582-CB5AB19B48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76930" y="382884"/>
            <a:ext cx="2149592" cy="2152098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6A2103A-664A-4965-9389-5CDBBCEDB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0964" y="382885"/>
            <a:ext cx="4651378" cy="6475116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/>
              <a:t>- Хорошо, это я понял, - сказал вопросительный знак – значит все слова, в которых встречаются корни – </a:t>
            </a:r>
            <a:r>
              <a:rPr lang="ru-RU" sz="2600" dirty="0">
                <a:solidFill>
                  <a:srgbClr val="FF0000"/>
                </a:solidFill>
              </a:rPr>
              <a:t>раст </a:t>
            </a:r>
            <a:r>
              <a:rPr lang="ru-RU" sz="2600" dirty="0"/>
              <a:t>– и –</a:t>
            </a:r>
            <a:r>
              <a:rPr lang="ru-RU" sz="2600" dirty="0">
                <a:solidFill>
                  <a:srgbClr val="FF0000"/>
                </a:solidFill>
              </a:rPr>
              <a:t>рос</a:t>
            </a:r>
            <a:r>
              <a:rPr lang="ru-RU" sz="2600" dirty="0"/>
              <a:t>-, подчиняются этому правилу.</a:t>
            </a:r>
          </a:p>
          <a:p>
            <a:r>
              <a:rPr lang="ru-RU" sz="2600" dirty="0"/>
              <a:t>- Совершенно верно – воскликнули корни. – Все они наши друзья, но есть такие, которые не хотят с нами дружить и не подчиняются нашему правилу, это слова </a:t>
            </a:r>
            <a:r>
              <a:rPr lang="ru-RU" sz="2600" dirty="0">
                <a:solidFill>
                  <a:srgbClr val="FF0000"/>
                </a:solidFill>
              </a:rPr>
              <a:t>росток</a:t>
            </a:r>
            <a:r>
              <a:rPr lang="ru-RU" sz="2600" dirty="0"/>
              <a:t>, </a:t>
            </a:r>
            <a:r>
              <a:rPr lang="ru-RU" sz="2600" dirty="0">
                <a:solidFill>
                  <a:srgbClr val="FF0000"/>
                </a:solidFill>
              </a:rPr>
              <a:t>отрасль</a:t>
            </a:r>
            <a:r>
              <a:rPr lang="ru-RU" sz="2600" dirty="0"/>
              <a:t>. Написание этих слов надо запомнить.</a:t>
            </a:r>
          </a:p>
          <a:p>
            <a:r>
              <a:rPr lang="ru-RU" sz="2600" dirty="0"/>
              <a:t>-Как это интересно, - сказал Вопросительный знак.- Я запомню и больше не буду вас путать.</a:t>
            </a:r>
          </a:p>
          <a:p>
            <a:r>
              <a:rPr lang="ru-RU" sz="2600" dirty="0"/>
              <a:t>- Вот и прекрасно! – закричали все и стали продолжать пить чай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5EB6F3-33F1-4D6B-8CC8-398EF2B9B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53" y="2598921"/>
            <a:ext cx="5592147" cy="419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15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</TotalTime>
  <Words>362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Ион</vt:lpstr>
      <vt:lpstr>По-русски реально и виртуально Домашний русский Лингвистическая сказка</vt:lpstr>
      <vt:lpstr>Лингвистическая сказка для детей мигрантов.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 </cp:lastModifiedBy>
  <cp:revision>4</cp:revision>
  <dcterms:created xsi:type="dcterms:W3CDTF">2021-11-23T16:14:31Z</dcterms:created>
  <dcterms:modified xsi:type="dcterms:W3CDTF">2021-11-25T12:06:05Z</dcterms:modified>
</cp:coreProperties>
</file>