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90" r:id="rId3"/>
    <p:sldId id="289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80" r:id="rId23"/>
    <p:sldId id="281" r:id="rId24"/>
    <p:sldId id="282" r:id="rId25"/>
  </p:sldIdLst>
  <p:sldSz cx="12192000" cy="6858000"/>
  <p:notesSz cx="6858000" cy="9144000"/>
  <p:photoAlbum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96" y="5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Сергей Мандрыкин" userId="deb6226d18af4fe8" providerId="LiveId" clId="{67F29ADC-D70E-496D-960A-82A4CB08A299}"/>
    <pc:docChg chg="undo custSel delSld modSld">
      <pc:chgData name="Сергей Мандрыкин" userId="deb6226d18af4fe8" providerId="LiveId" clId="{67F29ADC-D70E-496D-960A-82A4CB08A299}" dt="2021-11-28T17:32:41.361" v="455" actId="20577"/>
      <pc:docMkLst>
        <pc:docMk/>
      </pc:docMkLst>
      <pc:sldChg chg="modSp">
        <pc:chgData name="Сергей Мандрыкин" userId="deb6226d18af4fe8" providerId="LiveId" clId="{67F29ADC-D70E-496D-960A-82A4CB08A299}" dt="2021-11-28T15:12:57.770" v="134" actId="14100"/>
        <pc:sldMkLst>
          <pc:docMk/>
          <pc:sldMk cId="1857358516" sldId="260"/>
        </pc:sldMkLst>
        <pc:spChg chg="mod">
          <ac:chgData name="Сергей Мандрыкин" userId="deb6226d18af4fe8" providerId="LiveId" clId="{67F29ADC-D70E-496D-960A-82A4CB08A299}" dt="2021-11-28T15:12:31.765" v="124" actId="207"/>
          <ac:spMkLst>
            <pc:docMk/>
            <pc:sldMk cId="1857358516" sldId="260"/>
            <ac:spMk id="2" creationId="{00000000-0000-0000-0000-000000000000}"/>
          </ac:spMkLst>
        </pc:spChg>
        <pc:spChg chg="mod">
          <ac:chgData name="Сергей Мандрыкин" userId="deb6226d18af4fe8" providerId="LiveId" clId="{67F29ADC-D70E-496D-960A-82A4CB08A299}" dt="2021-11-28T15:12:57.770" v="134" actId="14100"/>
          <ac:spMkLst>
            <pc:docMk/>
            <pc:sldMk cId="1857358516" sldId="260"/>
            <ac:spMk id="3" creationId="{00000000-0000-0000-0000-000000000000}"/>
          </ac:spMkLst>
        </pc:spChg>
      </pc:sldChg>
      <pc:sldChg chg="modSp">
        <pc:chgData name="Сергей Мандрыкин" userId="deb6226d18af4fe8" providerId="LiveId" clId="{67F29ADC-D70E-496D-960A-82A4CB08A299}" dt="2021-11-28T15:13:56.268" v="136" actId="20577"/>
        <pc:sldMkLst>
          <pc:docMk/>
          <pc:sldMk cId="2013200633" sldId="262"/>
        </pc:sldMkLst>
        <pc:spChg chg="mod">
          <ac:chgData name="Сергей Мандрыкин" userId="deb6226d18af4fe8" providerId="LiveId" clId="{67F29ADC-D70E-496D-960A-82A4CB08A299}" dt="2021-11-28T15:13:56.268" v="136" actId="20577"/>
          <ac:spMkLst>
            <pc:docMk/>
            <pc:sldMk cId="2013200633" sldId="262"/>
            <ac:spMk id="3" creationId="{00000000-0000-0000-0000-000000000000}"/>
          </ac:spMkLst>
        </pc:spChg>
      </pc:sldChg>
      <pc:sldChg chg="modSp">
        <pc:chgData name="Сергей Мандрыкин" userId="deb6226d18af4fe8" providerId="LiveId" clId="{67F29ADC-D70E-496D-960A-82A4CB08A299}" dt="2021-11-28T15:14:23.092" v="139" actId="20577"/>
        <pc:sldMkLst>
          <pc:docMk/>
          <pc:sldMk cId="2606089583" sldId="263"/>
        </pc:sldMkLst>
        <pc:spChg chg="mod">
          <ac:chgData name="Сергей Мандрыкин" userId="deb6226d18af4fe8" providerId="LiveId" clId="{67F29ADC-D70E-496D-960A-82A4CB08A299}" dt="2021-11-28T15:14:23.092" v="139" actId="20577"/>
          <ac:spMkLst>
            <pc:docMk/>
            <pc:sldMk cId="2606089583" sldId="263"/>
            <ac:spMk id="3" creationId="{00000000-0000-0000-0000-000000000000}"/>
          </ac:spMkLst>
        </pc:spChg>
      </pc:sldChg>
      <pc:sldChg chg="modSp">
        <pc:chgData name="Сергей Мандрыкин" userId="deb6226d18af4fe8" providerId="LiveId" clId="{67F29ADC-D70E-496D-960A-82A4CB08A299}" dt="2021-11-28T15:14:10.416" v="138" actId="20577"/>
        <pc:sldMkLst>
          <pc:docMk/>
          <pc:sldMk cId="768468034" sldId="264"/>
        </pc:sldMkLst>
        <pc:spChg chg="mod">
          <ac:chgData name="Сергей Мандрыкин" userId="deb6226d18af4fe8" providerId="LiveId" clId="{67F29ADC-D70E-496D-960A-82A4CB08A299}" dt="2021-11-28T15:14:10.416" v="138" actId="20577"/>
          <ac:spMkLst>
            <pc:docMk/>
            <pc:sldMk cId="768468034" sldId="264"/>
            <ac:spMk id="25" creationId="{00000000-0000-0000-0000-000000000000}"/>
          </ac:spMkLst>
        </pc:spChg>
      </pc:sldChg>
      <pc:sldChg chg="delSp modSp">
        <pc:chgData name="Сергей Мандрыкин" userId="deb6226d18af4fe8" providerId="LiveId" clId="{67F29ADC-D70E-496D-960A-82A4CB08A299}" dt="2021-11-28T16:31:35.656" v="364" actId="1076"/>
        <pc:sldMkLst>
          <pc:docMk/>
          <pc:sldMk cId="985098259" sldId="266"/>
        </pc:sldMkLst>
        <pc:spChg chg="mod">
          <ac:chgData name="Сергей Мандрыкин" userId="deb6226d18af4fe8" providerId="LiveId" clId="{67F29ADC-D70E-496D-960A-82A4CB08A299}" dt="2021-11-28T16:30:51.461" v="357" actId="20577"/>
          <ac:spMkLst>
            <pc:docMk/>
            <pc:sldMk cId="985098259" sldId="266"/>
            <ac:spMk id="2" creationId="{00000000-0000-0000-0000-000000000000}"/>
          </ac:spMkLst>
        </pc:spChg>
        <pc:spChg chg="mod">
          <ac:chgData name="Сергей Мандрыкин" userId="deb6226d18af4fe8" providerId="LiveId" clId="{67F29ADC-D70E-496D-960A-82A4CB08A299}" dt="2021-11-28T16:31:01.226" v="359" actId="14100"/>
          <ac:spMkLst>
            <pc:docMk/>
            <pc:sldMk cId="985098259" sldId="266"/>
            <ac:spMk id="3" creationId="{00000000-0000-0000-0000-000000000000}"/>
          </ac:spMkLst>
        </pc:spChg>
        <pc:spChg chg="mod">
          <ac:chgData name="Сергей Мандрыкин" userId="deb6226d18af4fe8" providerId="LiveId" clId="{67F29ADC-D70E-496D-960A-82A4CB08A299}" dt="2021-11-28T16:31:24.695" v="362" actId="1076"/>
          <ac:spMkLst>
            <pc:docMk/>
            <pc:sldMk cId="985098259" sldId="266"/>
            <ac:spMk id="6" creationId="{00000000-0000-0000-0000-000000000000}"/>
          </ac:spMkLst>
        </pc:spChg>
        <pc:spChg chg="mod">
          <ac:chgData name="Сергей Мандрыкин" userId="deb6226d18af4fe8" providerId="LiveId" clId="{67F29ADC-D70E-496D-960A-82A4CB08A299}" dt="2021-11-28T16:31:30.644" v="363" actId="1076"/>
          <ac:spMkLst>
            <pc:docMk/>
            <pc:sldMk cId="985098259" sldId="266"/>
            <ac:spMk id="7" creationId="{00000000-0000-0000-0000-000000000000}"/>
          </ac:spMkLst>
        </pc:spChg>
        <pc:spChg chg="mod">
          <ac:chgData name="Сергей Мандрыкин" userId="deb6226d18af4fe8" providerId="LiveId" clId="{67F29ADC-D70E-496D-960A-82A4CB08A299}" dt="2021-11-28T16:31:35.656" v="364" actId="1076"/>
          <ac:spMkLst>
            <pc:docMk/>
            <pc:sldMk cId="985098259" sldId="266"/>
            <ac:spMk id="8" creationId="{00000000-0000-0000-0000-000000000000}"/>
          </ac:spMkLst>
        </pc:spChg>
        <pc:spChg chg="del mod">
          <ac:chgData name="Сергей Мандрыкин" userId="deb6226d18af4fe8" providerId="LiveId" clId="{67F29ADC-D70E-496D-960A-82A4CB08A299}" dt="2021-11-28T16:30:28.593" v="351" actId="21"/>
          <ac:spMkLst>
            <pc:docMk/>
            <pc:sldMk cId="985098259" sldId="266"/>
            <ac:spMk id="9" creationId="{00000000-0000-0000-0000-000000000000}"/>
          </ac:spMkLst>
        </pc:spChg>
      </pc:sldChg>
      <pc:sldChg chg="modSp">
        <pc:chgData name="Сергей Мандрыкин" userId="deb6226d18af4fe8" providerId="LiveId" clId="{67F29ADC-D70E-496D-960A-82A4CB08A299}" dt="2021-11-28T17:03:43.067" v="383" actId="20577"/>
        <pc:sldMkLst>
          <pc:docMk/>
          <pc:sldMk cId="2121829989" sldId="267"/>
        </pc:sldMkLst>
        <pc:spChg chg="mod">
          <ac:chgData name="Сергей Мандрыкин" userId="deb6226d18af4fe8" providerId="LiveId" clId="{67F29ADC-D70E-496D-960A-82A4CB08A299}" dt="2021-11-28T17:00:34.116" v="374" actId="6549"/>
          <ac:spMkLst>
            <pc:docMk/>
            <pc:sldMk cId="2121829989" sldId="267"/>
            <ac:spMk id="2" creationId="{00000000-0000-0000-0000-000000000000}"/>
          </ac:spMkLst>
        </pc:spChg>
        <pc:spChg chg="mod">
          <ac:chgData name="Сергей Мандрыкин" userId="deb6226d18af4fe8" providerId="LiveId" clId="{67F29ADC-D70E-496D-960A-82A4CB08A299}" dt="2021-11-28T17:03:43.067" v="383" actId="20577"/>
          <ac:spMkLst>
            <pc:docMk/>
            <pc:sldMk cId="2121829989" sldId="267"/>
            <ac:spMk id="3" creationId="{00000000-0000-0000-0000-000000000000}"/>
          </ac:spMkLst>
        </pc:spChg>
      </pc:sldChg>
      <pc:sldChg chg="modSp">
        <pc:chgData name="Сергей Мандрыкин" userId="deb6226d18af4fe8" providerId="LiveId" clId="{67F29ADC-D70E-496D-960A-82A4CB08A299}" dt="2021-11-28T15:58:52.213" v="189" actId="20577"/>
        <pc:sldMkLst>
          <pc:docMk/>
          <pc:sldMk cId="1098413073" sldId="268"/>
        </pc:sldMkLst>
        <pc:spChg chg="mod">
          <ac:chgData name="Сергей Мандрыкин" userId="deb6226d18af4fe8" providerId="LiveId" clId="{67F29ADC-D70E-496D-960A-82A4CB08A299}" dt="2021-11-28T15:58:52.213" v="189" actId="20577"/>
          <ac:spMkLst>
            <pc:docMk/>
            <pc:sldMk cId="1098413073" sldId="268"/>
            <ac:spMk id="3" creationId="{00000000-0000-0000-0000-000000000000}"/>
          </ac:spMkLst>
        </pc:spChg>
      </pc:sldChg>
      <pc:sldChg chg="modSp">
        <pc:chgData name="Сергей Мандрыкин" userId="deb6226d18af4fe8" providerId="LiveId" clId="{67F29ADC-D70E-496D-960A-82A4CB08A299}" dt="2021-11-28T15:15:06.862" v="141" actId="20577"/>
        <pc:sldMkLst>
          <pc:docMk/>
          <pc:sldMk cId="2866077373" sldId="269"/>
        </pc:sldMkLst>
        <pc:spChg chg="mod">
          <ac:chgData name="Сергей Мандрыкин" userId="deb6226d18af4fe8" providerId="LiveId" clId="{67F29ADC-D70E-496D-960A-82A4CB08A299}" dt="2021-11-28T15:15:06.862" v="141" actId="20577"/>
          <ac:spMkLst>
            <pc:docMk/>
            <pc:sldMk cId="2866077373" sldId="269"/>
            <ac:spMk id="3" creationId="{00000000-0000-0000-0000-000000000000}"/>
          </ac:spMkLst>
        </pc:spChg>
      </pc:sldChg>
      <pc:sldChg chg="modSp">
        <pc:chgData name="Сергей Мандрыкин" userId="deb6226d18af4fe8" providerId="LiveId" clId="{67F29ADC-D70E-496D-960A-82A4CB08A299}" dt="2021-11-28T15:15:21.961" v="142" actId="20577"/>
        <pc:sldMkLst>
          <pc:docMk/>
          <pc:sldMk cId="3568570624" sldId="271"/>
        </pc:sldMkLst>
        <pc:spChg chg="mod">
          <ac:chgData name="Сергей Мандрыкин" userId="deb6226d18af4fe8" providerId="LiveId" clId="{67F29ADC-D70E-496D-960A-82A4CB08A299}" dt="2021-11-28T15:15:21.961" v="142" actId="20577"/>
          <ac:spMkLst>
            <pc:docMk/>
            <pc:sldMk cId="3568570624" sldId="271"/>
            <ac:spMk id="3" creationId="{00000000-0000-0000-0000-000000000000}"/>
          </ac:spMkLst>
        </pc:spChg>
      </pc:sldChg>
      <pc:sldChg chg="modSp">
        <pc:chgData name="Сергей Мандрыкин" userId="deb6226d18af4fe8" providerId="LiveId" clId="{67F29ADC-D70E-496D-960A-82A4CB08A299}" dt="2021-11-28T16:34:01.896" v="365" actId="6549"/>
        <pc:sldMkLst>
          <pc:docMk/>
          <pc:sldMk cId="1369501919" sldId="277"/>
        </pc:sldMkLst>
        <pc:spChg chg="mod">
          <ac:chgData name="Сергей Мандрыкин" userId="deb6226d18af4fe8" providerId="LiveId" clId="{67F29ADC-D70E-496D-960A-82A4CB08A299}" dt="2021-11-28T16:34:01.896" v="365" actId="6549"/>
          <ac:spMkLst>
            <pc:docMk/>
            <pc:sldMk cId="1369501919" sldId="277"/>
            <ac:spMk id="3" creationId="{00000000-0000-0000-0000-000000000000}"/>
          </ac:spMkLst>
        </pc:spChg>
      </pc:sldChg>
      <pc:sldChg chg="del">
        <pc:chgData name="Сергей Мандрыкин" userId="deb6226d18af4fe8" providerId="LiveId" clId="{67F29ADC-D70E-496D-960A-82A4CB08A299}" dt="2021-11-28T15:19:15.563" v="145" actId="2696"/>
        <pc:sldMkLst>
          <pc:docMk/>
          <pc:sldMk cId="2744103414" sldId="279"/>
        </pc:sldMkLst>
      </pc:sldChg>
      <pc:sldChg chg="modSp">
        <pc:chgData name="Сергей Мандрыкин" userId="deb6226d18af4fe8" providerId="LiveId" clId="{67F29ADC-D70E-496D-960A-82A4CB08A299}" dt="2021-11-28T16:05:45.097" v="349" actId="20577"/>
        <pc:sldMkLst>
          <pc:docMk/>
          <pc:sldMk cId="1677209204" sldId="282"/>
        </pc:sldMkLst>
        <pc:spChg chg="mod">
          <ac:chgData name="Сергей Мандрыкин" userId="deb6226d18af4fe8" providerId="LiveId" clId="{67F29ADC-D70E-496D-960A-82A4CB08A299}" dt="2021-11-28T16:05:45.097" v="349" actId="20577"/>
          <ac:spMkLst>
            <pc:docMk/>
            <pc:sldMk cId="1677209204" sldId="282"/>
            <ac:spMk id="3" creationId="{00000000-0000-0000-0000-000000000000}"/>
          </ac:spMkLst>
        </pc:spChg>
      </pc:sldChg>
      <pc:sldChg chg="modSp">
        <pc:chgData name="Сергей Мандрыкин" userId="deb6226d18af4fe8" providerId="LiveId" clId="{67F29ADC-D70E-496D-960A-82A4CB08A299}" dt="2021-11-28T17:32:41.361" v="455" actId="20577"/>
        <pc:sldMkLst>
          <pc:docMk/>
          <pc:sldMk cId="4286832787" sldId="290"/>
        </pc:sldMkLst>
        <pc:spChg chg="mod">
          <ac:chgData name="Сергей Мандрыкин" userId="deb6226d18af4fe8" providerId="LiveId" clId="{67F29ADC-D70E-496D-960A-82A4CB08A299}" dt="2021-11-28T17:32:18.670" v="451" actId="27636"/>
          <ac:spMkLst>
            <pc:docMk/>
            <pc:sldMk cId="4286832787" sldId="290"/>
            <ac:spMk id="2" creationId="{00000000-0000-0000-0000-000000000000}"/>
          </ac:spMkLst>
        </pc:spChg>
        <pc:spChg chg="mod">
          <ac:chgData name="Сергей Мандрыкин" userId="deb6226d18af4fe8" providerId="LiveId" clId="{67F29ADC-D70E-496D-960A-82A4CB08A299}" dt="2021-11-28T17:32:41.361" v="455" actId="20577"/>
          <ac:spMkLst>
            <pc:docMk/>
            <pc:sldMk cId="4286832787" sldId="290"/>
            <ac:spMk id="3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BE8F8-28D8-4369-B1D9-D712EE25A89E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1C7FE-B15F-4F4D-BFFC-15F4EE1618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17730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BE8F8-28D8-4369-B1D9-D712EE25A89E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1C7FE-B15F-4F4D-BFFC-15F4EE1618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34663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BE8F8-28D8-4369-B1D9-D712EE25A89E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1C7FE-B15F-4F4D-BFFC-15F4EE1618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49702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BE8F8-28D8-4369-B1D9-D712EE25A89E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1C7FE-B15F-4F4D-BFFC-15F4EE1618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4437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BE8F8-28D8-4369-B1D9-D712EE25A89E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1C7FE-B15F-4F4D-BFFC-15F4EE1618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77561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BE8F8-28D8-4369-B1D9-D712EE25A89E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1C7FE-B15F-4F4D-BFFC-15F4EE1618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68073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BE8F8-28D8-4369-B1D9-D712EE25A89E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1C7FE-B15F-4F4D-BFFC-15F4EE1618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60635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BE8F8-28D8-4369-B1D9-D712EE25A89E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1C7FE-B15F-4F4D-BFFC-15F4EE1618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16276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BE8F8-28D8-4369-B1D9-D712EE25A89E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1C7FE-B15F-4F4D-BFFC-15F4EE1618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80742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BE8F8-28D8-4369-B1D9-D712EE25A89E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1C7FE-B15F-4F4D-BFFC-15F4EE1618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21459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BE8F8-28D8-4369-B1D9-D712EE25A89E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1C7FE-B15F-4F4D-BFFC-15F4EE1618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43467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0BE8F8-28D8-4369-B1D9-D712EE25A89E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71C7FE-B15F-4F4D-BFFC-15F4EE1618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786372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413164"/>
            <a:ext cx="10515600" cy="65009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27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общеобразовательное учреждение средняя общеобразовательная школа № 2 города Тихорецка муниципального образования Тихорецкий район имени полного кавалера Ордена Славы Василия Семёновича Шахрая</a:t>
            </a:r>
            <a:r>
              <a:rPr lang="ru-RU" sz="2700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199" y="2339439"/>
            <a:ext cx="11189677" cy="4155146"/>
          </a:xfrm>
        </p:spPr>
        <p:txBody>
          <a:bodyPr>
            <a:normAutofit fontScale="92500" lnSpcReduction="20000"/>
          </a:bodyPr>
          <a:lstStyle/>
          <a:p>
            <a:pPr marL="0" indent="0" algn="r">
              <a:buNone/>
            </a:pPr>
            <a:endParaRPr lang="ru-RU" sz="2000" dirty="0">
              <a:solidFill>
                <a:srgbClr val="36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200" b="1" dirty="0">
                <a:solidFill>
                  <a:srgbClr val="800000"/>
                </a:solidFill>
              </a:rPr>
              <a:t>ОСОБЕННОСТИ НАРОДНО - РАЗГОВОРНОЙ ЛЕКСИКИ В СКАЗЕ </a:t>
            </a:r>
            <a:endParaRPr lang="ru-RU" sz="3200" dirty="0">
              <a:solidFill>
                <a:srgbClr val="800000"/>
              </a:solidFill>
            </a:endParaRPr>
          </a:p>
          <a:p>
            <a:pPr marL="0" indent="0">
              <a:buNone/>
            </a:pPr>
            <a:r>
              <a:rPr lang="ru-RU" sz="3200" b="1" dirty="0">
                <a:solidFill>
                  <a:srgbClr val="800000"/>
                </a:solidFill>
              </a:rPr>
              <a:t>                                    Н. С. ЛЕСКОВА «ЛЕВША»</a:t>
            </a:r>
            <a:endParaRPr lang="ru-RU" sz="3200" dirty="0">
              <a:solidFill>
                <a:srgbClr val="800000"/>
              </a:solidFill>
            </a:endParaRPr>
          </a:p>
          <a:p>
            <a:pPr marL="0" indent="0" algn="r">
              <a:buNone/>
            </a:pPr>
            <a:endParaRPr lang="ru-RU" sz="20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r>
              <a:rPr lang="ru-RU" sz="18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Работу выполнила</a:t>
            </a:r>
          </a:p>
          <a:p>
            <a:pPr marL="0" indent="0" algn="r">
              <a:buNone/>
            </a:pPr>
            <a:r>
              <a:rPr lang="ru-RU" sz="18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ученица 6 «Д» класса</a:t>
            </a:r>
          </a:p>
          <a:p>
            <a:pPr marL="0" indent="0" algn="r">
              <a:buNone/>
            </a:pPr>
            <a:r>
              <a:rPr lang="ru-RU" sz="1800" dirty="0" err="1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Кожуся</a:t>
            </a:r>
            <a:r>
              <a:rPr lang="ru-RU" sz="18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Габриэлла</a:t>
            </a:r>
            <a:endParaRPr lang="ru-RU" sz="1800" dirty="0">
              <a:solidFill>
                <a:schemeClr val="tx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r>
              <a:rPr lang="ru-RU" sz="18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</a:t>
            </a:r>
          </a:p>
          <a:p>
            <a:pPr marL="0" indent="0" algn="r">
              <a:buNone/>
            </a:pPr>
            <a:r>
              <a:rPr lang="ru-RU" sz="18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русского языка и литературы</a:t>
            </a:r>
          </a:p>
          <a:p>
            <a:pPr marL="0" indent="0" algn="r">
              <a:buNone/>
            </a:pPr>
            <a:r>
              <a:rPr lang="ru-RU" sz="1800" dirty="0" err="1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Мандрыкина</a:t>
            </a:r>
            <a:r>
              <a:rPr lang="ru-RU" sz="18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О. В.</a:t>
            </a:r>
          </a:p>
          <a:p>
            <a:pPr marL="0" indent="0">
              <a:buNone/>
            </a:pPr>
            <a:r>
              <a:rPr lang="ru-RU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</a:p>
          <a:p>
            <a:pPr marL="0" indent="0">
              <a:buNone/>
            </a:pPr>
            <a:r>
              <a:rPr lang="ru-RU" sz="18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Тихорецк, 2021</a:t>
            </a:r>
          </a:p>
          <a:p>
            <a:endParaRPr lang="ru-RU" sz="2400" dirty="0">
              <a:solidFill>
                <a:schemeClr val="tx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73585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endParaRPr lang="ru-RU" dirty="0">
              <a:solidFill>
                <a:srgbClr val="8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10814538" cy="435133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4400" b="1" i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Теоретическая значимость работы </a:t>
            </a:r>
            <a:r>
              <a:rPr lang="ru-RU" sz="4400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заключается  в обобщении знаний о народности языка в художественных текстах и </a:t>
            </a:r>
            <a:r>
              <a:rPr lang="ru-RU" sz="440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углублении представлений </a:t>
            </a:r>
            <a:r>
              <a:rPr lang="ru-RU" sz="4400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речи как средстве  характеристики персонажа </a:t>
            </a:r>
            <a:r>
              <a:rPr lang="ru-RU" sz="440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литературного произведения </a:t>
            </a:r>
            <a:endParaRPr lang="ru-RU" sz="4400" dirty="0">
              <a:solidFill>
                <a:srgbClr val="8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400" dirty="0">
              <a:solidFill>
                <a:srgbClr val="8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/>
              <a:t> </a:t>
            </a:r>
            <a:endParaRPr lang="ru-RU" sz="4000" dirty="0">
              <a:solidFill>
                <a:srgbClr val="8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18299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Практическое применение работы</a:t>
            </a:r>
            <a:endParaRPr lang="ru-RU" dirty="0">
              <a:solidFill>
                <a:srgbClr val="8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10720754" cy="4351338"/>
          </a:xfrm>
        </p:spPr>
        <p:txBody>
          <a:bodyPr>
            <a:normAutofit/>
          </a:bodyPr>
          <a:lstStyle/>
          <a:p>
            <a:pPr marL="0" indent="0" eaLnBrk="0" fontAlgn="base" hangingPunct="0">
              <a:buNone/>
            </a:pP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3200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имеет выраженную практическую направленность, так как ее основные принципы и материалы могут найти практическое применение на элективных занятиях при изучении раздела курса русского языка «Лексика».</a:t>
            </a:r>
          </a:p>
          <a:p>
            <a:pPr marL="0" indent="0" eaLnBrk="0" fontAlgn="base" hangingPunct="0">
              <a:buNone/>
            </a:pPr>
            <a:r>
              <a:rPr lang="ru-RU" sz="3200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Кроме того, некоторые материалы могут быть интересны для работы на уроках литературы, например, при изучении речи автора и героев</a:t>
            </a:r>
          </a:p>
          <a:p>
            <a:endParaRPr lang="ru-RU" sz="3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84130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95293" y="1875692"/>
            <a:ext cx="5251938" cy="379827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600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Язык Лескова - одно из чудес нашей речевой культуры, его роль в развитии русского литературного языка и в художественно-словесном творчестве чрезвычайно велика</a:t>
            </a:r>
          </a:p>
          <a:p>
            <a:endParaRPr lang="ru-RU" sz="36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8656" y="1690688"/>
            <a:ext cx="3629025" cy="4486275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perspectiveFront"/>
            <a:lightRig rig="threePt" dir="t"/>
          </a:scene3d>
          <a:sp3d>
            <a:bevelT w="152400" h="50800" prst="softRound"/>
          </a:sp3d>
        </p:spPr>
      </p:pic>
    </p:spTree>
    <p:extLst>
      <p:ext uri="{BB962C8B-B14F-4D97-AF65-F5344CB8AC3E}">
        <p14:creationId xmlns:p14="http://schemas.microsoft.com/office/powerpoint/2010/main" val="28660773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205046" y="1829900"/>
            <a:ext cx="6471139" cy="4664685"/>
          </a:xfrm>
        </p:spPr>
        <p:txBody>
          <a:bodyPr>
            <a:noAutofit/>
          </a:bodyPr>
          <a:lstStyle/>
          <a:p>
            <a:pPr marL="0" indent="0" fontAlgn="base">
              <a:lnSpc>
                <a:spcPct val="107000"/>
              </a:lnSpc>
              <a:spcBef>
                <a:spcPts val="1875"/>
              </a:spcBef>
              <a:spcAft>
                <a:spcPts val="1875"/>
              </a:spcAft>
              <a:buNone/>
            </a:pPr>
            <a:r>
              <a:rPr lang="ru-RU" dirty="0">
                <a:solidFill>
                  <a:srgbClr val="8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Лесков - волшебник слова, но он писал не пластически, </a:t>
            </a:r>
            <a:r>
              <a:rPr lang="ru-RU">
                <a:solidFill>
                  <a:srgbClr val="8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рассказывал</a:t>
            </a:r>
            <a:r>
              <a:rPr lang="ru-RU" dirty="0">
                <a:solidFill>
                  <a:srgbClr val="8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и в этом искусстве не имеет равного себе. Его рассказ - одухотворенная песнь, простые, чисто великорусские слова, снизываясь одно с другим в затейливые строки, то задумчиво, то смешливо звонки, и всегда в них слышна трепетная любовь к людям…</a:t>
            </a:r>
            <a:endParaRPr lang="ru-RU" dirty="0">
              <a:solidFill>
                <a:srgbClr val="8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313" y="1829900"/>
            <a:ext cx="3800841" cy="4347064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</p:pic>
    </p:spTree>
    <p:extLst>
      <p:ext uri="{BB962C8B-B14F-4D97-AF65-F5344CB8AC3E}">
        <p14:creationId xmlns:p14="http://schemas.microsoft.com/office/powerpoint/2010/main" val="33971006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2403231"/>
            <a:ext cx="10990385" cy="356381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Сказ–жанр, в котором повествование ведется от лица вымышленного рассказчика, при этом воспроизводятся все особенности «живой речи» говорящего </a:t>
            </a:r>
          </a:p>
          <a:p>
            <a:pPr marL="0" indent="0">
              <a:buNone/>
            </a:pPr>
            <a:endParaRPr lang="ru-RU" sz="3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85706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14045" y="1027906"/>
            <a:ext cx="10650415" cy="5630802"/>
          </a:xfrm>
        </p:spPr>
        <p:txBody>
          <a:bodyPr>
            <a:normAutofit/>
          </a:bodyPr>
          <a:lstStyle/>
          <a:p>
            <a:pPr marL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sz="2400" b="1" dirty="0">
                <a:solidFill>
                  <a:srgbClr val="8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</a:t>
            </a:r>
            <a:r>
              <a:rPr lang="ru-RU" sz="2400" dirty="0">
                <a:solidFill>
                  <a:srgbClr val="8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lang="ru-RU" sz="2400" b="1" i="1" dirty="0">
                <a:solidFill>
                  <a:srgbClr val="8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Разговорная лексика</a:t>
            </a:r>
            <a:r>
              <a:rPr lang="ru-RU" sz="2400" dirty="0">
                <a:solidFill>
                  <a:srgbClr val="8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включает в себя слова, обозначающие явления, связанные со стилистической экспрессией и выразительностью на фоне нейтральных и книжных средств.</a:t>
            </a:r>
            <a:endParaRPr lang="ru-RU" sz="2400" dirty="0">
              <a:solidFill>
                <a:srgbClr val="8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sz="2400" b="1" dirty="0">
                <a:solidFill>
                  <a:srgbClr val="800000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2</a:t>
            </a:r>
            <a:r>
              <a:rPr lang="ru-RU" sz="2400" b="1" i="1" dirty="0">
                <a:solidFill>
                  <a:srgbClr val="800000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. Просторечие</a:t>
            </a:r>
            <a:r>
              <a:rPr lang="ru-RU" sz="2400" dirty="0">
                <a:solidFill>
                  <a:srgbClr val="800000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 – особый стилистический пласт слов, форм, оборотов речи, объединенных яркой экспрессивной окраской </a:t>
            </a:r>
            <a:r>
              <a:rPr lang="ru-RU" sz="2400" dirty="0" err="1">
                <a:solidFill>
                  <a:srgbClr val="800000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сниженности</a:t>
            </a:r>
            <a:r>
              <a:rPr lang="ru-RU" sz="2400" dirty="0">
                <a:solidFill>
                  <a:srgbClr val="800000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, фамильярности, грубости.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sz="2400" dirty="0">
                <a:solidFill>
                  <a:srgbClr val="800000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Необходимо отметить, что до сих пор нет основных критериев разграничения разговорных и просторечных слов. Часто одно и то же слово в разных словарях трактуется то  как разговорное, то как просторечное. 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ru-RU" sz="2400" dirty="0">
              <a:solidFill>
                <a:srgbClr val="8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b="1" i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Поэтому в своей работе я рассматриваю разговорные и просторечные слова в единой системе</a:t>
            </a:r>
            <a:r>
              <a:rPr lang="ru-RU" sz="2400" i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dirty="0">
              <a:solidFill>
                <a:srgbClr val="800000"/>
              </a:solidFill>
            </a:endParaRPr>
          </a:p>
        </p:txBody>
      </p:sp>
      <p:sp>
        <p:nvSpPr>
          <p:cNvPr id="4" name="Стрелка вниз 3"/>
          <p:cNvSpPr/>
          <p:nvPr/>
        </p:nvSpPr>
        <p:spPr>
          <a:xfrm>
            <a:off x="5861537" y="4454769"/>
            <a:ext cx="902677" cy="1219200"/>
          </a:xfrm>
          <a:prstGeom prst="downArrow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C00000"/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85283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b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lang="ru-RU" sz="3200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Разговорно- просторечные глаголы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69632" y="1957755"/>
            <a:ext cx="7479322" cy="4290645"/>
          </a:xfrm>
        </p:spPr>
        <p:txBody>
          <a:bodyPr/>
          <a:lstStyle/>
          <a:p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«А Платов на эти слова в ту же минуту опустил правую руку в свои большие шаровары и </a:t>
            </a:r>
            <a:r>
              <a:rPr lang="ru-RU" u="sng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тащит</a:t>
            </a:r>
            <a:r>
              <a:rPr lang="ru-RU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оттуда ружейную отвёртку».  (извлекать откуда-нибудь) (разг.)</a:t>
            </a:r>
          </a:p>
          <a:p>
            <a:r>
              <a:rPr lang="ru-RU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«Так они и в Тулу </a:t>
            </a:r>
            <a:r>
              <a:rPr lang="ru-RU" u="sng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прикатили</a:t>
            </a:r>
            <a:r>
              <a:rPr lang="ru-RU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…» (приехали)</a:t>
            </a:r>
          </a:p>
          <a:p>
            <a:pPr marL="0" indent="0">
              <a:buNone/>
            </a:pPr>
            <a:r>
              <a:rPr lang="ru-RU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(разг.)</a:t>
            </a:r>
          </a:p>
          <a:p>
            <a:r>
              <a:rPr lang="ru-RU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«Иным даже думалось, что мастера </a:t>
            </a:r>
            <a:r>
              <a:rPr lang="ru-RU" u="sng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набахвалились</a:t>
            </a:r>
            <a:r>
              <a:rPr lang="ru-RU" u="sng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перед Платовым…»  (хвастаться) (разг.)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91754" y="1690689"/>
            <a:ext cx="4666518" cy="3748820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perspectiveFront"/>
            <a:lightRig rig="threePt" dir="t"/>
          </a:scene3d>
          <a:sp3d>
            <a:bevelT prst="convex"/>
          </a:sp3d>
        </p:spPr>
      </p:pic>
    </p:spTree>
    <p:extLst>
      <p:ext uri="{BB962C8B-B14F-4D97-AF65-F5344CB8AC3E}">
        <p14:creationId xmlns:p14="http://schemas.microsoft.com/office/powerpoint/2010/main" val="25655708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br>
              <a:rPr lang="ru-RU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Разговорно- просторечные существительные</a:t>
            </a:r>
            <a:endParaRPr lang="ru-RU" sz="3600" dirty="0">
              <a:solidFill>
                <a:srgbClr val="8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ru-RU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Треламут- перламутр;</a:t>
            </a:r>
          </a:p>
          <a:p>
            <a:r>
              <a:rPr lang="ru-RU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Клеветон</a:t>
            </a:r>
            <a:r>
              <a:rPr lang="ru-RU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фельетон;</a:t>
            </a:r>
          </a:p>
          <a:p>
            <a:r>
              <a:rPr lang="ru-RU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Буреметр</a:t>
            </a:r>
            <a:r>
              <a:rPr lang="ru-RU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барометр;</a:t>
            </a:r>
          </a:p>
          <a:p>
            <a:r>
              <a:rPr lang="ru-RU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Буфта</a:t>
            </a:r>
            <a:r>
              <a:rPr lang="ru-RU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бухта;</a:t>
            </a:r>
          </a:p>
          <a:p>
            <a:r>
              <a:rPr lang="ru-RU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Пузичко</a:t>
            </a:r>
            <a:r>
              <a:rPr lang="ru-RU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пузо, живот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91662" y="4610744"/>
            <a:ext cx="91322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«Англичане сразу стали показывать  разные удивления и пояснять, что к чему у них приноровлено для военных обстоятельств: </a:t>
            </a:r>
            <a:r>
              <a:rPr lang="ru-RU" sz="2400" u="sng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буреметры</a:t>
            </a:r>
            <a:r>
              <a:rPr lang="ru-RU" sz="2400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морские…» 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13785" y="1500554"/>
            <a:ext cx="4044461" cy="3235570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  <p:extLst>
      <p:ext uri="{BB962C8B-B14F-4D97-AF65-F5344CB8AC3E}">
        <p14:creationId xmlns:p14="http://schemas.microsoft.com/office/powerpoint/2010/main" val="270616381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ru-RU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Разговорно- просторечные прилагательные (причастия)</a:t>
            </a:r>
            <a:endParaRPr lang="ru-RU" sz="3600" dirty="0">
              <a:solidFill>
                <a:srgbClr val="8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8845062" cy="4351338"/>
          </a:xfrm>
          <a:ln>
            <a:solidFill>
              <a:schemeClr val="accent2">
                <a:lumMod val="40000"/>
                <a:lumOff val="60000"/>
              </a:schemeClr>
            </a:solidFill>
          </a:ln>
        </p:spPr>
        <p:txBody>
          <a:bodyPr>
            <a:noAutofit/>
          </a:bodyPr>
          <a:lstStyle/>
          <a:p>
            <a:r>
              <a:rPr lang="ru-RU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Пользительнее (разг.)- полезнее;</a:t>
            </a:r>
          </a:p>
          <a:p>
            <a:r>
              <a:rPr lang="ru-RU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Одеян</a:t>
            </a:r>
            <a:r>
              <a:rPr lang="ru-RU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(разг.)   -  (одет);</a:t>
            </a:r>
          </a:p>
          <a:p>
            <a:r>
              <a:rPr lang="ru-RU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Грабоватый</a:t>
            </a:r>
            <a:r>
              <a:rPr lang="ru-RU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(прост.)- горбатый;</a:t>
            </a:r>
          </a:p>
          <a:p>
            <a:r>
              <a:rPr lang="ru-RU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Куцапые</a:t>
            </a:r>
            <a:r>
              <a:rPr lang="ru-RU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(прост.) – толстые</a:t>
            </a:r>
          </a:p>
          <a:p>
            <a:pPr marL="0" indent="0">
              <a:buNone/>
            </a:pPr>
            <a:r>
              <a:rPr lang="ru-RU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buNone/>
            </a:pPr>
            <a:r>
              <a:rPr lang="ru-RU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«Хотел Платов взять ключ, но пальцы у него были </a:t>
            </a:r>
            <a:r>
              <a:rPr lang="ru-RU" u="sng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куцапые</a:t>
            </a:r>
            <a:r>
              <a:rPr lang="ru-RU" u="sng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ловил, ловил, — никак не мог ухватить ни блохи, ни ключика от ее брюшного завода и вдруг рассердился и начал ругаться словами на казацкий манер».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78461" y="1488831"/>
            <a:ext cx="2719754" cy="4021015"/>
          </a:xfrm>
          <a:prstGeom prst="rect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  <a:effectLst>
            <a:innerShdw blurRad="63500" dist="508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</p:pic>
    </p:spTree>
    <p:extLst>
      <p:ext uri="{BB962C8B-B14F-4D97-AF65-F5344CB8AC3E}">
        <p14:creationId xmlns:p14="http://schemas.microsoft.com/office/powerpoint/2010/main" val="216697527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Разговорно- просторечные наречия</a:t>
            </a:r>
            <a:endParaRPr lang="ru-RU" sz="3600" dirty="0">
              <a:solidFill>
                <a:srgbClr val="8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52400" y="1825625"/>
            <a:ext cx="9530862" cy="4351338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уверкою</a:t>
            </a:r>
            <a:r>
              <a:rPr lang="ru-RU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(прост.)- неуверенно;</a:t>
            </a:r>
          </a:p>
          <a:p>
            <a:r>
              <a:rPr lang="ru-RU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Вперед (разг.) – сначала;</a:t>
            </a:r>
          </a:p>
          <a:p>
            <a:r>
              <a:rPr lang="ru-RU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Шибко (прост.)- быстро.</a:t>
            </a:r>
          </a:p>
          <a:p>
            <a:endParaRPr lang="ru-RU" dirty="0">
              <a:solidFill>
                <a:srgbClr val="8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 Нет, – говорит, – это не порядок: и в Польше </a:t>
            </a:r>
          </a:p>
          <a:p>
            <a:pPr marL="0" indent="0">
              <a:buNone/>
            </a:pPr>
            <a:r>
              <a:rPr lang="ru-RU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нет хозяина больше, – сами </a:t>
            </a:r>
            <a:r>
              <a:rPr lang="ru-RU" u="sng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вперед</a:t>
            </a:r>
            <a:r>
              <a:rPr lang="ru-RU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кушайте».</a:t>
            </a: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Нет, – говорит, – это не порядок: и в Польше нет хозяина больше, – </a:t>
            </a:r>
            <a:r>
              <a:rPr kumimoji="0" lang="ru-RU" sz="900" b="1" i="0" u="none" strike="noStrike" cap="none" normalizeH="0" baseline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сами</a:t>
            </a:r>
            <a:r>
              <a:rPr kumimoji="0" lang="ru-RU" sz="900" b="0" i="0" u="none" strike="noStrike" cap="none" normalizeH="0" baseline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kumimoji="0" lang="ru-RU" sz="900" b="1" i="0" u="none" strike="noStrike" cap="none" normalizeH="0" baseline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вперед</a:t>
            </a:r>
            <a:r>
              <a:rPr kumimoji="0" lang="ru-RU" sz="900" b="0" i="0" u="none" strike="noStrike" cap="none" normalizeH="0" baseline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kumimoji="0" lang="ru-RU" sz="900" b="1" i="0" u="none" strike="noStrike" cap="none" normalizeH="0" baseline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кушайте</a:t>
            </a:r>
            <a:r>
              <a:rPr kumimoji="0" lang="ru-RU" sz="900" b="0" i="0" u="none" strike="noStrike" cap="none" normalizeH="0" baseline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kumimoji="0" lang="ru-RU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52400" y="152400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Нет, – говорит, – это не порядок: и в Польше нет хозяина больше, – </a:t>
            </a:r>
            <a:r>
              <a:rPr kumimoji="0" lang="ru-RU" sz="900" b="1" i="0" u="none" strike="noStrike" cap="none" normalizeH="0" baseline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сами</a:t>
            </a:r>
            <a:r>
              <a:rPr kumimoji="0" lang="ru-RU" sz="900" b="0" i="0" u="none" strike="noStrike" cap="none" normalizeH="0" baseline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kumimoji="0" lang="ru-RU" sz="900" b="1" i="0" u="none" strike="noStrike" cap="none" normalizeH="0" baseline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вперед</a:t>
            </a:r>
            <a:r>
              <a:rPr kumimoji="0" lang="ru-RU" sz="900" b="0" i="0" u="none" strike="noStrike" cap="none" normalizeH="0" baseline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kumimoji="0" lang="ru-RU" sz="900" b="1" i="0" u="none" strike="noStrike" cap="none" normalizeH="0" baseline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кушайте</a:t>
            </a:r>
            <a:r>
              <a:rPr kumimoji="0" lang="ru-RU" sz="900" b="0" i="0" u="none" strike="noStrike" cap="none" normalizeH="0" baseline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kumimoji="0" lang="ru-RU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304800" y="304800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Нет, – говорит, – это не порядок: и в Польше нет хозяина больше, – </a:t>
            </a:r>
            <a:r>
              <a:rPr kumimoji="0" lang="ru-RU" sz="900" b="1" i="0" u="none" strike="noStrike" cap="none" normalizeH="0" baseline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сами</a:t>
            </a:r>
            <a:r>
              <a:rPr kumimoji="0" lang="ru-RU" sz="900" b="0" i="0" u="none" strike="noStrike" cap="none" normalizeH="0" baseline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kumimoji="0" lang="ru-RU" sz="900" b="1" i="0" u="none" strike="noStrike" cap="none" normalizeH="0" baseline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вперед</a:t>
            </a:r>
            <a:r>
              <a:rPr kumimoji="0" lang="ru-RU" sz="900" b="0" i="0" u="none" strike="noStrike" cap="none" normalizeH="0" baseline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kumimoji="0" lang="ru-RU" sz="900" b="1" i="0" u="none" strike="noStrike" cap="none" normalizeH="0" baseline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кушайте</a:t>
            </a:r>
            <a:r>
              <a:rPr kumimoji="0" lang="ru-RU" sz="900" b="0" i="0" u="none" strike="noStrike" cap="none" normalizeH="0" baseline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kumimoji="0" lang="ru-RU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457200" y="457200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Нет, – говорит, – это не порядок: и в Польше нет хозяина больше, – </a:t>
            </a:r>
            <a:r>
              <a:rPr kumimoji="0" lang="ru-RU" sz="900" b="1" i="0" u="none" strike="noStrike" cap="none" normalizeH="0" baseline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сами</a:t>
            </a:r>
            <a:r>
              <a:rPr kumimoji="0" lang="ru-RU" sz="900" b="0" i="0" u="none" strike="noStrike" cap="none" normalizeH="0" baseline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kumimoji="0" lang="ru-RU" sz="900" b="1" i="0" u="none" strike="noStrike" cap="none" normalizeH="0" baseline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вперед</a:t>
            </a:r>
            <a:r>
              <a:rPr kumimoji="0" lang="ru-RU" sz="900" b="0" i="0" u="none" strike="noStrike" cap="none" normalizeH="0" baseline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kumimoji="0" lang="ru-RU" sz="900" b="1" i="0" u="none" strike="noStrike" cap="none" normalizeH="0" baseline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кушайте</a:t>
            </a:r>
            <a:r>
              <a:rPr kumimoji="0" lang="ru-RU" sz="900" b="0" i="0" u="none" strike="noStrike" cap="none" normalizeH="0" baseline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kumimoji="0" lang="ru-RU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5877" y="1690689"/>
            <a:ext cx="4450372" cy="3772266"/>
          </a:xfrm>
          <a:prstGeom prst="rect">
            <a:avLst/>
          </a:prstGeom>
          <a:effectLst>
            <a:innerShdw blurRad="63500" dist="50800" dir="189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prst="angle"/>
          </a:sp3d>
        </p:spPr>
      </p:pic>
    </p:spTree>
    <p:extLst>
      <p:ext uri="{BB962C8B-B14F-4D97-AF65-F5344CB8AC3E}">
        <p14:creationId xmlns:p14="http://schemas.microsoft.com/office/powerpoint/2010/main" val="37592314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11015"/>
            <a:ext cx="12191999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  <a:b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endParaRPr lang="ru-RU" sz="3600" dirty="0">
              <a:solidFill>
                <a:srgbClr val="8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ru-RU" sz="3600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исследования заключается в </a:t>
            </a:r>
          </a:p>
          <a:p>
            <a:pPr marL="0" indent="0">
              <a:buNone/>
            </a:pPr>
            <a:r>
              <a:rPr lang="ru-RU" sz="360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изучении </a:t>
            </a:r>
            <a:r>
              <a:rPr lang="ru-RU" sz="3600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русского языка как средства характеристики персонажа через приобщение к народно- разговорной языковой среде, используемой при создании высокохудожественного произведения</a:t>
            </a:r>
          </a:p>
          <a:p>
            <a:pPr marL="0" indent="0">
              <a:buNone/>
            </a:pPr>
            <a:r>
              <a:rPr lang="ru-RU" sz="3600" b="1" i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3600" dirty="0">
              <a:solidFill>
                <a:srgbClr val="8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solidFill>
                <a:srgbClr val="8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683278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ru-RU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3600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Разговорно- просторечные частицы, предлоги, союзы</a:t>
            </a:r>
            <a:endParaRPr lang="ru-RU" sz="3600" dirty="0">
              <a:solidFill>
                <a:srgbClr val="8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8845062" cy="4351338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Через(</a:t>
            </a:r>
            <a:r>
              <a:rPr lang="ru-RU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предл</a:t>
            </a:r>
            <a:r>
              <a:rPr lang="ru-RU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.)- из-за (разг.);</a:t>
            </a:r>
          </a:p>
          <a:p>
            <a:r>
              <a:rPr lang="ru-RU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(</a:t>
            </a:r>
            <a:r>
              <a:rPr lang="ru-RU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предл</a:t>
            </a:r>
            <a:r>
              <a:rPr lang="ru-RU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–на (разг.);</a:t>
            </a:r>
          </a:p>
          <a:p>
            <a:r>
              <a:rPr lang="ru-RU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</a:t>
            </a:r>
            <a:r>
              <a:rPr lang="ru-RU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(союз)- так как (разг.); </a:t>
            </a:r>
          </a:p>
          <a:p>
            <a:r>
              <a:rPr lang="ru-RU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Шабаш(част.) –все (прост.)</a:t>
            </a:r>
          </a:p>
          <a:p>
            <a:endParaRPr lang="ru-RU" dirty="0">
              <a:solidFill>
                <a:srgbClr val="8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«Ну уж тут </a:t>
            </a:r>
            <a:r>
              <a:rPr lang="ru-RU" u="sng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шабаш. </a:t>
            </a:r>
            <a:r>
              <a:rPr lang="ru-RU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этих пор я ещё терпел, </a:t>
            </a:r>
          </a:p>
          <a:p>
            <a:pPr marL="0" indent="0">
              <a:buNone/>
            </a:pPr>
            <a:r>
              <a:rPr lang="ru-RU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а дальше нельзя». 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80130" y="1690688"/>
            <a:ext cx="3692769" cy="3854326"/>
          </a:xfrm>
          <a:prstGeom prst="rect">
            <a:avLst/>
          </a:prstGeom>
          <a:effectLst>
            <a:innerShdw blurRad="63500" dist="50800" dir="189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</p:pic>
    </p:spTree>
    <p:extLst>
      <p:ext uri="{BB962C8B-B14F-4D97-AF65-F5344CB8AC3E}">
        <p14:creationId xmlns:p14="http://schemas.microsoft.com/office/powerpoint/2010/main" val="136950191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  <a:br>
              <a:rPr lang="ru-RU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</a:t>
            </a:r>
            <a:r>
              <a:rPr lang="ru-RU" sz="3600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Диалектные слова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64123" y="1825625"/>
            <a:ext cx="9026769" cy="4351338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Ногавочка – обмотки, онучи  (обл.) 1. название </a:t>
            </a:r>
            <a:r>
              <a:rPr lang="ru-RU" sz="2400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чулов</a:t>
            </a:r>
            <a:r>
              <a:rPr lang="ru-RU" sz="2400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Воронежской обл. 2. В Рязанской обл. – красная шерстяная тесьма. Которой обматывали ноги. 3.Повязка или небольшой чулок из какой-л. материи, кожи или ленточки, надеваемая для приметы на ноги птиц.</a:t>
            </a:r>
          </a:p>
          <a:p>
            <a:r>
              <a:rPr lang="ru-RU" sz="2400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Хоша</a:t>
            </a:r>
            <a:r>
              <a:rPr lang="ru-RU" sz="2400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(союз) – хоть (обл.)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sz="2400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«Я их не порочу, а только мне то не нравится, что одежда на них как-то машется, и не разобрать, что такое надето и для какой надобности; тут одно что-нибудь, а ниже еще другое пришпилено, а на руках какие-то </a:t>
            </a:r>
            <a:r>
              <a:rPr lang="ru-RU" sz="2400" u="sng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ногавочки</a:t>
            </a:r>
            <a:r>
              <a:rPr lang="ru-RU" sz="2400" u="sng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br>
              <a:rPr lang="ru-RU" sz="2400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b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9537" y="1144588"/>
            <a:ext cx="3141785" cy="4193137"/>
          </a:xfrm>
          <a:prstGeom prst="rect">
            <a:avLst/>
          </a:prstGeom>
          <a:effectLst>
            <a:innerShdw blurRad="63500" dist="50800" dir="189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</p:pic>
    </p:spTree>
    <p:extLst>
      <p:ext uri="{BB962C8B-B14F-4D97-AF65-F5344CB8AC3E}">
        <p14:creationId xmlns:p14="http://schemas.microsoft.com/office/powerpoint/2010/main" val="53643094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b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4000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 народной этимологии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20162" y="1606063"/>
            <a:ext cx="6476997" cy="4267200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Студинг- пудинг;</a:t>
            </a:r>
          </a:p>
          <a:p>
            <a:r>
              <a:rPr lang="ru-RU" sz="2400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Аглицкий- английский;</a:t>
            </a:r>
          </a:p>
          <a:p>
            <a:r>
              <a:rPr lang="ru-RU" sz="2400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Керамиды</a:t>
            </a:r>
            <a:r>
              <a:rPr lang="ru-RU" sz="2400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-пирамиды;</a:t>
            </a:r>
          </a:p>
          <a:p>
            <a:r>
              <a:rPr lang="ru-RU" sz="2400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Мелкоскоп-микроскоп;</a:t>
            </a:r>
          </a:p>
          <a:p>
            <a:r>
              <a:rPr lang="ru-RU" sz="2400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Противная аптека- аптека напротив;</a:t>
            </a:r>
          </a:p>
          <a:p>
            <a:r>
              <a:rPr lang="ru-RU" sz="2400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Нимфозория</a:t>
            </a:r>
            <a:r>
              <a:rPr lang="ru-RU" sz="2400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инфузория</a:t>
            </a:r>
          </a:p>
          <a:p>
            <a:endParaRPr lang="ru-RU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ru-RU" sz="2000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«Государь вопросил: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2000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А как же надо?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2000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Надо, - говорит, - всего одну ее ножку в подробности под весь </a:t>
            </a:r>
            <a:r>
              <a:rPr lang="ru-RU" sz="2000" u="sng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мелкоскоп</a:t>
            </a:r>
            <a:r>
              <a:rPr lang="ru-RU" sz="2000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подвести и отдельно смотреть на всякую пяточку, которой она ступает».</a:t>
            </a:r>
          </a:p>
          <a:p>
            <a:endParaRPr lang="ru-RU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7322" y="1825625"/>
            <a:ext cx="5354515" cy="3637329"/>
          </a:xfrm>
          <a:prstGeom prst="rect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  <a:effectLst>
            <a:innerShdw blurRad="63500" dist="50800" dir="27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prst="convex"/>
          </a:sp3d>
        </p:spPr>
      </p:pic>
    </p:spTree>
    <p:extLst>
      <p:ext uri="{BB962C8B-B14F-4D97-AF65-F5344CB8AC3E}">
        <p14:creationId xmlns:p14="http://schemas.microsoft.com/office/powerpoint/2010/main" val="419570813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Элементы устного народного творчества</a:t>
            </a:r>
            <a:endParaRPr lang="ru-RU" sz="4000" dirty="0">
              <a:solidFill>
                <a:srgbClr val="8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0" y="1825625"/>
            <a:ext cx="6318738" cy="4351338"/>
          </a:xfrm>
        </p:spPr>
        <p:txBody>
          <a:bodyPr>
            <a:normAutofit lnSpcReduction="10000"/>
          </a:bodyPr>
          <a:lstStyle/>
          <a:p>
            <a:r>
              <a:rPr lang="ru-RU" sz="3200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«Думал: утро ночи мудренее». (посл.)</a:t>
            </a:r>
          </a:p>
          <a:p>
            <a:r>
              <a:rPr lang="ru-RU" sz="3200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«Англичане удивляются и друг дружку </a:t>
            </a:r>
            <a:r>
              <a:rPr lang="ru-RU" sz="3200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поталкивают</a:t>
            </a:r>
            <a:r>
              <a:rPr lang="ru-RU" sz="3200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br>
              <a:rPr lang="ru-RU" sz="3200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-- Ох-де, мы маху дали!» (</a:t>
            </a:r>
            <a:r>
              <a:rPr lang="ru-RU" sz="3200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фразеол</a:t>
            </a:r>
            <a:r>
              <a:rPr lang="ru-RU" sz="3200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.)</a:t>
            </a:r>
          </a:p>
          <a:p>
            <a:r>
              <a:rPr lang="ru-RU" sz="3200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«Левша отвечает:</a:t>
            </a:r>
            <a:br>
              <a:rPr lang="ru-RU" sz="3200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-- Бог простит,-- это нам не впервые такой снег на голову». (</a:t>
            </a:r>
            <a:r>
              <a:rPr lang="ru-RU" sz="3200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фразеол</a:t>
            </a:r>
            <a:r>
              <a:rPr lang="ru-RU" sz="3200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.)</a:t>
            </a:r>
          </a:p>
          <a:p>
            <a:endParaRPr lang="ru-RU" sz="32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8308" y="1825625"/>
            <a:ext cx="4724399" cy="3778006"/>
          </a:xfrm>
          <a:prstGeom prst="rect">
            <a:avLst/>
          </a:prstGeom>
          <a:ln>
            <a:solidFill>
              <a:schemeClr val="tx2">
                <a:lumMod val="9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</p:pic>
    </p:spTree>
    <p:extLst>
      <p:ext uri="{BB962C8B-B14F-4D97-AF65-F5344CB8AC3E}">
        <p14:creationId xmlns:p14="http://schemas.microsoft.com/office/powerpoint/2010/main" val="351278772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0" y="1418492"/>
            <a:ext cx="7561386" cy="498230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>
              <a:solidFill>
                <a:srgbClr val="8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живой  речи Лесков почерпнул  образность и силу, ясность и точность, эмоциональную взволнованность и музыкальность. Вследствие этого создается достоверность происходящего в сказе «Левша»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85539" y="1027906"/>
            <a:ext cx="4677508" cy="4407876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  <a:effectLst>
            <a:innerShdw blurRad="63500" dist="508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</p:spTree>
    <p:extLst>
      <p:ext uri="{BB962C8B-B14F-4D97-AF65-F5344CB8AC3E}">
        <p14:creationId xmlns:p14="http://schemas.microsoft.com/office/powerpoint/2010/main" val="16772092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ru-RU" sz="4000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исследования</a:t>
            </a:r>
            <a:endParaRPr lang="ru-RU" sz="4000" dirty="0">
              <a:solidFill>
                <a:srgbClr val="8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199" y="1825625"/>
            <a:ext cx="10146323" cy="4351338"/>
          </a:xfrm>
        </p:spPr>
        <p:txBody>
          <a:bodyPr/>
          <a:lstStyle/>
          <a:p>
            <a:pPr marL="0" indent="0">
              <a:buNone/>
            </a:pPr>
            <a:endParaRPr lang="ru-RU" b="1" dirty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pPr marL="0" indent="0">
              <a:buNone/>
            </a:pPr>
            <a:endParaRPr lang="ru-RU" b="1" dirty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pPr marL="0" indent="0">
              <a:buNone/>
            </a:pPr>
            <a:r>
              <a:rPr lang="ru-RU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НАРОДНО - РАЗГОВОРНОЙ ЛЕКСИКИ    </a:t>
            </a:r>
          </a:p>
          <a:p>
            <a:pPr marL="0" indent="0">
              <a:buNone/>
            </a:pPr>
            <a:r>
              <a:rPr lang="ru-RU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В СКАЗЕ   Н. С. ЛЕСКОВА «ЛЕВША»</a:t>
            </a:r>
            <a:endParaRPr lang="ru-RU" dirty="0">
              <a:solidFill>
                <a:srgbClr val="8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02179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b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ru-RU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 исследования</a:t>
            </a:r>
            <a:endParaRPr lang="ru-RU" dirty="0">
              <a:solidFill>
                <a:srgbClr val="8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10333892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 algn="ctr">
              <a:buNone/>
            </a:pPr>
            <a:r>
              <a:rPr lang="ru-RU" sz="4000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Народно-разговорная лексика, использованная в сказе Н. С. Лескова «Левша»</a:t>
            </a:r>
          </a:p>
        </p:txBody>
      </p:sp>
    </p:spTree>
    <p:extLst>
      <p:ext uri="{BB962C8B-B14F-4D97-AF65-F5344CB8AC3E}">
        <p14:creationId xmlns:p14="http://schemas.microsoft.com/office/powerpoint/2010/main" val="9414331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ru-RU" dirty="0">
                <a:solidFill>
                  <a:srgbClr val="36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</a:t>
            </a:r>
            <a:r>
              <a:rPr lang="ru-RU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Гипотеза</a:t>
            </a:r>
            <a:endParaRPr lang="ru-RU" dirty="0">
              <a:solidFill>
                <a:srgbClr val="8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199" y="1825625"/>
            <a:ext cx="11084170" cy="4351338"/>
          </a:xfrm>
        </p:spPr>
        <p:txBody>
          <a:bodyPr/>
          <a:lstStyle/>
          <a:p>
            <a:pPr marL="0" indent="0">
              <a:buNone/>
            </a:pPr>
            <a:endParaRPr lang="ru-RU" sz="3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600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языке сказа проявилось мастерство писателя: воссоздание колоритной личности человека из народа с его особенностями психологического склада и образа мышления</a:t>
            </a:r>
          </a:p>
          <a:p>
            <a:pPr marL="0" indent="0">
              <a:buNone/>
            </a:pP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32006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ru-RU" dirty="0">
                <a:solidFill>
                  <a:srgbClr val="36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36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r>
              <a:rPr lang="ru-RU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исследования</a:t>
            </a:r>
            <a:endParaRPr lang="ru-RU" dirty="0">
              <a:solidFill>
                <a:srgbClr val="8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199" y="1825625"/>
            <a:ext cx="11166232" cy="4351338"/>
          </a:xfrm>
        </p:spPr>
        <p:txBody>
          <a:bodyPr/>
          <a:lstStyle/>
          <a:p>
            <a:pPr marL="0" indent="0">
              <a:buNone/>
            </a:pPr>
            <a:endParaRPr lang="ru-RU" sz="3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600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примере конкретного языкового материала, представленного в сказе Н. С. Лескова «Левша», показать народно- разговорный характер лексики, особенность ее функционирования в речи персонажей и автора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060895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36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br>
              <a:rPr lang="ru-RU" dirty="0">
                <a:solidFill>
                  <a:srgbClr val="36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36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ru-RU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исследования</a:t>
            </a:r>
            <a:endParaRPr lang="ru-RU" dirty="0">
              <a:solidFill>
                <a:srgbClr val="800000"/>
              </a:solidFill>
            </a:endParaRPr>
          </a:p>
        </p:txBody>
      </p:sp>
      <p:sp>
        <p:nvSpPr>
          <p:cNvPr id="24" name="Овал 23"/>
          <p:cNvSpPr/>
          <p:nvPr/>
        </p:nvSpPr>
        <p:spPr>
          <a:xfrm>
            <a:off x="1008185" y="1934308"/>
            <a:ext cx="5134707" cy="2672861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800000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установить специфику народно- разговорной лексики как стилистической категории</a:t>
            </a:r>
          </a:p>
          <a:p>
            <a:r>
              <a:rPr lang="ru-RU" dirty="0">
                <a:solidFill>
                  <a:srgbClr val="800000"/>
                </a:solidFill>
              </a:rPr>
              <a:t>-</a:t>
            </a:r>
          </a:p>
        </p:txBody>
      </p:sp>
      <p:sp>
        <p:nvSpPr>
          <p:cNvPr id="25" name="Объект 24"/>
          <p:cNvSpPr>
            <a:spLocks noGrp="1"/>
          </p:cNvSpPr>
          <p:nvPr>
            <p:ph sz="half" idx="1"/>
          </p:nvPr>
        </p:nvSpPr>
        <p:spPr>
          <a:xfrm>
            <a:off x="6858000" y="3048000"/>
            <a:ext cx="5122984" cy="2649414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800000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>
              <a:buNone/>
            </a:pPr>
            <a:r>
              <a:rPr lang="ru-RU" sz="2400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определить принцип </a:t>
            </a:r>
          </a:p>
          <a:p>
            <a:pPr marL="0" indent="0">
              <a:buNone/>
            </a:pPr>
            <a:r>
              <a:rPr lang="ru-RU" sz="2400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народной этимологии</a:t>
            </a:r>
          </a:p>
          <a:p>
            <a:endParaRPr lang="ru-RU" dirty="0">
              <a:solidFill>
                <a:srgbClr val="8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84680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ru-RU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Материалы исследования</a:t>
            </a:r>
            <a:endParaRPr lang="ru-RU" dirty="0">
              <a:solidFill>
                <a:srgbClr val="8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199" y="1582616"/>
            <a:ext cx="10990385" cy="5005754"/>
          </a:xfrm>
        </p:spPr>
        <p:txBody>
          <a:bodyPr>
            <a:normAutofit lnSpcReduction="10000"/>
          </a:bodyPr>
          <a:lstStyle/>
          <a:p>
            <a:pPr lvl="0"/>
            <a:endParaRPr lang="ru-RU" sz="3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3200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Горелов А. А. Лесков и народная культура. Л., 1988.</a:t>
            </a:r>
          </a:p>
          <a:p>
            <a:pPr lvl="0"/>
            <a:r>
              <a:rPr lang="ru-RU" sz="3200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ИНТЕРНЕТ- ресурсы.</a:t>
            </a:r>
          </a:p>
          <a:p>
            <a:pPr lvl="0"/>
            <a:r>
              <a:rPr lang="ru-RU" sz="3200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Лесков Н. С. Повести и рассказы,- М.: АСТ. Олимп, 1998.</a:t>
            </a:r>
          </a:p>
          <a:p>
            <a:pPr lvl="0"/>
            <a:r>
              <a:rPr lang="ru-RU" sz="3200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Ожегов С. И., Шведова Н. Ю. Толковый словарь русского языка.- М.: </a:t>
            </a:r>
            <a:r>
              <a:rPr lang="ru-RU" sz="3200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Азбуковик</a:t>
            </a:r>
            <a:r>
              <a:rPr lang="ru-RU" sz="3200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1999.</a:t>
            </a:r>
          </a:p>
          <a:p>
            <a:pPr lvl="0"/>
            <a:r>
              <a:rPr lang="ru-RU" sz="3200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Толковый словарь русского языка: В 4т./ Под. Ред. Д. И. Ушакова.- М.: Русские словари, 1995.</a:t>
            </a:r>
          </a:p>
          <a:p>
            <a:pPr lvl="0"/>
            <a:r>
              <a:rPr lang="ru-RU" sz="3200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Эйхенбаум Б. М. Лесков и современная проза. // Эйхенбаум Б. М. О литературе, М., 1987.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866990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7244862"/>
          </a:xfrm>
          <a:ln>
            <a:solidFill>
              <a:srgbClr val="C00000"/>
            </a:solidFill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</a:t>
            </a:r>
            <a:r>
              <a:rPr lang="ru-RU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Методы работы</a:t>
            </a:r>
            <a:br>
              <a:rPr lang="ru-RU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rgbClr val="8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2315687"/>
            <a:ext cx="10298723" cy="4381995"/>
          </a:xfrm>
        </p:spPr>
        <p:txBody>
          <a:bodyPr/>
          <a:lstStyle/>
          <a:p>
            <a:pPr marL="0" indent="0">
              <a:buNone/>
            </a:pP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трелка вправо 6"/>
          <p:cNvSpPr/>
          <p:nvPr/>
        </p:nvSpPr>
        <p:spPr>
          <a:xfrm>
            <a:off x="1263748" y="3597970"/>
            <a:ext cx="3722545" cy="1466758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классификация</a:t>
            </a:r>
          </a:p>
        </p:txBody>
      </p:sp>
      <p:sp>
        <p:nvSpPr>
          <p:cNvPr id="8" name="Стрелка вправо 7"/>
          <p:cNvSpPr/>
          <p:nvPr/>
        </p:nvSpPr>
        <p:spPr>
          <a:xfrm>
            <a:off x="1263748" y="5374388"/>
            <a:ext cx="4159468" cy="1483612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800000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описательный</a:t>
            </a:r>
          </a:p>
        </p:txBody>
      </p:sp>
      <p:sp>
        <p:nvSpPr>
          <p:cNvPr id="6" name="Стрелка вправо 5"/>
          <p:cNvSpPr/>
          <p:nvPr/>
        </p:nvSpPr>
        <p:spPr>
          <a:xfrm>
            <a:off x="1280039" y="1882925"/>
            <a:ext cx="2717530" cy="1318207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800000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наблюдение</a:t>
            </a:r>
          </a:p>
        </p:txBody>
      </p:sp>
    </p:spTree>
    <p:extLst>
      <p:ext uri="{BB962C8B-B14F-4D97-AF65-F5344CB8AC3E}">
        <p14:creationId xmlns:p14="http://schemas.microsoft.com/office/powerpoint/2010/main" val="98509825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401</TotalTime>
  <Words>1062</Words>
  <Application>Microsoft Office PowerPoint</Application>
  <PresentationFormat>Широкоэкранный</PresentationFormat>
  <Paragraphs>129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9" baseType="lpstr">
      <vt:lpstr>Arial</vt:lpstr>
      <vt:lpstr>Calibri</vt:lpstr>
      <vt:lpstr>Calibri Light</vt:lpstr>
      <vt:lpstr>Times New Roman</vt:lpstr>
      <vt:lpstr>Тема Office</vt:lpstr>
      <vt:lpstr>     Муниципальное бюджетное общеобразовательное учреждение средняя общеобразовательная школа № 2 города Тихорецка муниципального образования Тихорецкий район имени полного кавалера Ордена Славы Василия Семёновича Шахрая </vt:lpstr>
      <vt:lpstr>                                              </vt:lpstr>
      <vt:lpstr>                                      Тема исследования</vt:lpstr>
      <vt:lpstr>                                    Предмет исследования</vt:lpstr>
      <vt:lpstr>                              Гипотеза</vt:lpstr>
      <vt:lpstr>                     Цель исследования</vt:lpstr>
      <vt:lpstr>                              Задачи исследования</vt:lpstr>
      <vt:lpstr>               Материалы исследования</vt:lpstr>
      <vt:lpstr>                             Методы работы </vt:lpstr>
      <vt:lpstr>               </vt:lpstr>
      <vt:lpstr>        Практическое применение работы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        Разговорно- просторечные глаголы</vt:lpstr>
      <vt:lpstr>        Разговорно- просторечные существительные</vt:lpstr>
      <vt:lpstr>   Разговорно- просторечные прилагательные (причастия)</vt:lpstr>
      <vt:lpstr>                 Разговорно- просторечные наречия</vt:lpstr>
      <vt:lpstr>       Разговорно- просторечные частицы, предлоги, союзы</vt:lpstr>
      <vt:lpstr>                                             Диалектные слова </vt:lpstr>
      <vt:lpstr>      Примеры народной этимологии</vt:lpstr>
      <vt:lpstr> Элементы устного народного творчества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Сергей Мандрыкин</cp:lastModifiedBy>
  <cp:revision>89</cp:revision>
  <dcterms:created xsi:type="dcterms:W3CDTF">2017-03-26T05:56:18Z</dcterms:created>
  <dcterms:modified xsi:type="dcterms:W3CDTF">2021-11-28T17:33:02Z</dcterms:modified>
</cp:coreProperties>
</file>