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3" d="100"/>
          <a:sy n="103" d="100"/>
        </p:scale>
        <p:origin x="-204"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6792FB6B-DCC0-4014-B82E-58B1BCE713BB}" type="datetimeFigureOut">
              <a:rPr lang="ru-RU" smtClean="0"/>
              <a:t>23.11.2021</a:t>
            </a:fld>
            <a:endParaRPr lang="ru-RU"/>
          </a:p>
        </p:txBody>
      </p:sp>
      <p:sp>
        <p:nvSpPr>
          <p:cNvPr id="20" name="Нижний колонтитул 19"/>
          <p:cNvSpPr>
            <a:spLocks noGrp="1"/>
          </p:cNvSpPr>
          <p:nvPr>
            <p:ph type="ftr" sz="quarter" idx="11"/>
          </p:nvPr>
        </p:nvSpPr>
        <p:spPr/>
        <p:txBody>
          <a:bodyPr/>
          <a:lstStyle>
            <a:extLst/>
          </a:lstStyle>
          <a:p>
            <a:endParaRPr lang="ru-RU"/>
          </a:p>
        </p:txBody>
      </p:sp>
      <p:sp>
        <p:nvSpPr>
          <p:cNvPr id="10" name="Номер слайда 9"/>
          <p:cNvSpPr>
            <a:spLocks noGrp="1"/>
          </p:cNvSpPr>
          <p:nvPr>
            <p:ph type="sldNum" sz="quarter" idx="12"/>
          </p:nvPr>
        </p:nvSpPr>
        <p:spPr/>
        <p:txBody>
          <a:bodyPr/>
          <a:lstStyle>
            <a:extLst/>
          </a:lstStyle>
          <a:p>
            <a:fld id="{D23227F5-18D5-411E-AC1D-7B6E05632B74}" type="slidenum">
              <a:rPr lang="ru-RU" smtClean="0"/>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6792FB6B-DCC0-4014-B82E-58B1BCE713BB}" type="datetimeFigureOut">
              <a:rPr lang="ru-RU" smtClean="0"/>
              <a:t>23.11.2021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D23227F5-18D5-411E-AC1D-7B6E05632B74}"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6792FB6B-DCC0-4014-B82E-58B1BCE713BB}" type="datetimeFigureOut">
              <a:rPr lang="ru-RU" smtClean="0"/>
              <a:t>23.11.2021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D23227F5-18D5-411E-AC1D-7B6E05632B74}"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6792FB6B-DCC0-4014-B82E-58B1BCE713BB}" type="datetimeFigureOut">
              <a:rPr lang="ru-RU" smtClean="0"/>
              <a:t>23.11.2021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D23227F5-18D5-411E-AC1D-7B6E05632B74}"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6792FB6B-DCC0-4014-B82E-58B1BCE713BB}" type="datetimeFigureOut">
              <a:rPr lang="ru-RU" smtClean="0"/>
              <a:t>23.11.2021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D23227F5-18D5-411E-AC1D-7B6E05632B74}" type="slidenum">
              <a:rPr lang="ru-RU" smtClean="0"/>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6792FB6B-DCC0-4014-B82E-58B1BCE713BB}" type="datetimeFigureOut">
              <a:rPr lang="ru-RU" smtClean="0"/>
              <a:t>23.11.2021</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D23227F5-18D5-411E-AC1D-7B6E05632B74}"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6792FB6B-DCC0-4014-B82E-58B1BCE713BB}" type="datetimeFigureOut">
              <a:rPr lang="ru-RU" smtClean="0"/>
              <a:t>23.11.2021</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D23227F5-18D5-411E-AC1D-7B6E05632B74}"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6792FB6B-DCC0-4014-B82E-58B1BCE713BB}" type="datetimeFigureOut">
              <a:rPr lang="ru-RU" smtClean="0"/>
              <a:t>23.11.2021</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D23227F5-18D5-411E-AC1D-7B6E05632B74}"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6792FB6B-DCC0-4014-B82E-58B1BCE713BB}" type="datetimeFigureOut">
              <a:rPr lang="ru-RU" smtClean="0"/>
              <a:t>23.11.2021</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D23227F5-18D5-411E-AC1D-7B6E05632B74}" type="slidenum">
              <a:rPr lang="ru-RU" smtClean="0"/>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6792FB6B-DCC0-4014-B82E-58B1BCE713BB}" type="datetimeFigureOut">
              <a:rPr lang="ru-RU" smtClean="0"/>
              <a:t>23.11.2021</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D23227F5-18D5-411E-AC1D-7B6E05632B74}"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6792FB6B-DCC0-4014-B82E-58B1BCE713BB}" type="datetimeFigureOut">
              <a:rPr lang="ru-RU" smtClean="0"/>
              <a:t>23.11.2021</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D23227F5-18D5-411E-AC1D-7B6E05632B74}" type="slidenum">
              <a:rPr lang="ru-RU" smtClean="0"/>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6792FB6B-DCC0-4014-B82E-58B1BCE713BB}" type="datetimeFigureOut">
              <a:rPr lang="ru-RU" smtClean="0"/>
              <a:t>23.11.2021</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D23227F5-18D5-411E-AC1D-7B6E05632B74}" type="slidenum">
              <a:rPr lang="ru-RU" smtClean="0"/>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pPr algn="ctr"/>
            <a:r>
              <a:rPr lang="ru-RU" b="1" i="1" dirty="0" smtClean="0">
                <a:effectLst/>
              </a:rPr>
              <a:t>Конкурс образовательных проектов</a:t>
            </a:r>
            <a:endParaRPr lang="ru-RU" b="1" i="1" dirty="0">
              <a:effectLst/>
            </a:endParaRPr>
          </a:p>
        </p:txBody>
      </p:sp>
      <p:sp>
        <p:nvSpPr>
          <p:cNvPr id="3" name="Подзаголовок 2"/>
          <p:cNvSpPr>
            <a:spLocks noGrp="1"/>
          </p:cNvSpPr>
          <p:nvPr>
            <p:ph type="subTitle" idx="1"/>
          </p:nvPr>
        </p:nvSpPr>
        <p:spPr>
          <a:xfrm>
            <a:off x="1285852" y="1850064"/>
            <a:ext cx="7553348" cy="4150704"/>
          </a:xfrm>
        </p:spPr>
        <p:txBody>
          <a:bodyPr/>
          <a:lstStyle/>
          <a:p>
            <a:pPr algn="ctr"/>
            <a:r>
              <a:rPr lang="ru-RU" dirty="0" smtClean="0"/>
              <a:t> </a:t>
            </a:r>
            <a:r>
              <a:rPr lang="ru-RU" b="1" dirty="0" smtClean="0"/>
              <a:t>НОМИНАЦИЯ №3</a:t>
            </a:r>
          </a:p>
          <a:p>
            <a:pPr algn="ctr"/>
            <a:r>
              <a:rPr lang="ru-RU" b="1" dirty="0" smtClean="0"/>
              <a:t>«Виртуальный дружеский русский»</a:t>
            </a:r>
          </a:p>
          <a:p>
            <a:pPr algn="ctr"/>
            <a:endParaRPr lang="ru-RU" b="1" dirty="0" smtClean="0"/>
          </a:p>
          <a:p>
            <a:pPr algn="ctr"/>
            <a:endParaRPr lang="ru-RU" b="1" dirty="0" smtClean="0"/>
          </a:p>
          <a:p>
            <a:pPr algn="ctr"/>
            <a:r>
              <a:rPr lang="ru-RU" b="1" dirty="0" smtClean="0"/>
              <a:t>Участник: Ибрагимов </a:t>
            </a:r>
            <a:r>
              <a:rPr lang="ru-RU" b="1" dirty="0" err="1" smtClean="0"/>
              <a:t>Фотехджон</a:t>
            </a:r>
            <a:r>
              <a:rPr lang="ru-RU" b="1" dirty="0" smtClean="0"/>
              <a:t>,</a:t>
            </a:r>
          </a:p>
          <a:p>
            <a:pPr algn="ctr"/>
            <a:r>
              <a:rPr lang="ru-RU" b="1" dirty="0" smtClean="0"/>
              <a:t> ученик 7Б класса,</a:t>
            </a:r>
          </a:p>
          <a:p>
            <a:pPr algn="ctr"/>
            <a:r>
              <a:rPr lang="ru-RU" b="1" dirty="0" smtClean="0"/>
              <a:t>                      МОУ СОШ №3 Г.о.Подольск,</a:t>
            </a:r>
          </a:p>
          <a:p>
            <a:pPr algn="ctr"/>
            <a:r>
              <a:rPr lang="ru-RU" b="1" dirty="0" smtClean="0"/>
              <a:t>    Московская область</a:t>
            </a:r>
            <a:endParaRPr lang="ru-RU"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85852" y="274638"/>
            <a:ext cx="7647836" cy="1797040"/>
          </a:xfrm>
        </p:spPr>
        <p:txBody>
          <a:bodyPr>
            <a:noAutofit/>
          </a:bodyPr>
          <a:lstStyle/>
          <a:p>
            <a:pPr algn="ctr"/>
            <a:r>
              <a:rPr lang="ru-RU" sz="1600" dirty="0" smtClean="0"/>
              <a:t>    СКОРО, ОЧЕНЬ СКОРО К НАМ ПРИЙДЕТ   МОЙ САМЫЙ ЛЮБИМЫЙ ПРАЗДНИК. ЭТО НОВЫЙ ГОД!</a:t>
            </a:r>
            <a:br>
              <a:rPr lang="ru-RU" sz="1600" dirty="0" smtClean="0"/>
            </a:br>
            <a:r>
              <a:rPr lang="ru-RU" sz="1600" dirty="0" smtClean="0"/>
              <a:t> </a:t>
            </a:r>
            <a:r>
              <a:rPr lang="ru-RU" sz="1600" dirty="0" smtClean="0"/>
              <a:t>  «ПОЧЕМУ ЖЕ ОН САМЫЙ ЛЮБИМЫЙ?»- СПРОСИТЕ   ВЫ.</a:t>
            </a:r>
            <a:br>
              <a:rPr lang="ru-RU" sz="1600" dirty="0" smtClean="0"/>
            </a:br>
            <a:r>
              <a:rPr lang="ru-RU" sz="1600" dirty="0" smtClean="0"/>
              <a:t> </a:t>
            </a:r>
            <a:r>
              <a:rPr lang="ru-RU" sz="1600" dirty="0" smtClean="0"/>
              <a:t>  Он напоминает  мне о моей Родине. Ведь несколько лет назад наша многочисленная  семья переехала из  Таджикистана в Московскую область, город Подольск.  Моя семья отмечает и российский Новый год, и, конечно же, мы храним традиции своего народа, празднуя «таджикский» Новый год – </a:t>
            </a:r>
            <a:r>
              <a:rPr lang="ru-RU" sz="1600" dirty="0" err="1" smtClean="0"/>
              <a:t>Навруз</a:t>
            </a:r>
            <a:r>
              <a:rPr lang="ru-RU" sz="1600" dirty="0" smtClean="0"/>
              <a:t>. Я хочу рассказать об этом празднике в нашей семье.</a:t>
            </a:r>
            <a:endParaRPr lang="ru-RU" sz="1600" dirty="0"/>
          </a:p>
        </p:txBody>
      </p:sp>
      <p:pic>
        <p:nvPicPr>
          <p:cNvPr id="1027" name="Picture 3" descr="C:\Downloads\НГ.jpg"/>
          <p:cNvPicPr>
            <a:picLocks noGrp="1" noChangeAspect="1" noChangeArrowheads="1"/>
          </p:cNvPicPr>
          <p:nvPr>
            <p:ph idx="1"/>
          </p:nvPr>
        </p:nvPicPr>
        <p:blipFill>
          <a:blip r:embed="rId2"/>
          <a:srcRect/>
          <a:stretch>
            <a:fillRect/>
          </a:stretch>
        </p:blipFill>
        <p:spPr bwMode="auto">
          <a:xfrm>
            <a:off x="5072066" y="2271704"/>
            <a:ext cx="3765772" cy="4100508"/>
          </a:xfrm>
          <a:prstGeom prst="rect">
            <a:avLst/>
          </a:prstGeom>
          <a:noFill/>
        </p:spPr>
      </p:pic>
      <p:pic>
        <p:nvPicPr>
          <p:cNvPr id="6" name="Рисунок 5" descr="Изображение выглядит как человек, танцор, внешний, спорт&#10;&#10;Автоматически созданное описание"/>
          <p:cNvPicPr/>
          <p:nvPr/>
        </p:nvPicPr>
        <p:blipFill>
          <a:blip r:embed="rId3" cstate="print">
            <a:extLst>
              <a:ext uri="{28A0092B-C50C-407E-A947-70E740481C1C}">
                <a14:useLocalDpi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1500166" y="2786058"/>
            <a:ext cx="3481383" cy="246697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4857760"/>
            <a:ext cx="8258204" cy="1445576"/>
          </a:xfrm>
        </p:spPr>
        <p:txBody>
          <a:bodyPr>
            <a:noAutofit/>
          </a:bodyPr>
          <a:lstStyle/>
          <a:p>
            <a:r>
              <a:rPr lang="ru-RU" sz="1600" dirty="0" err="1" smtClean="0">
                <a:effectLst/>
              </a:rPr>
              <a:t>Навруз</a:t>
            </a:r>
            <a:r>
              <a:rPr lang="ru-RU" sz="1600" dirty="0" smtClean="0">
                <a:effectLst/>
              </a:rPr>
              <a:t> </a:t>
            </a:r>
            <a:r>
              <a:rPr lang="ru-RU" sz="1600" dirty="0" smtClean="0">
                <a:effectLst/>
              </a:rPr>
              <a:t> </a:t>
            </a:r>
            <a:r>
              <a:rPr lang="ru-RU" sz="1600" dirty="0" smtClean="0">
                <a:effectLst/>
              </a:rPr>
              <a:t>празднуется со Дня весеннего равноденствия (21 марта</a:t>
            </a:r>
            <a:r>
              <a:rPr lang="ru-RU" sz="1600" dirty="0" smtClean="0">
                <a:effectLst/>
              </a:rPr>
              <a:t>). И это здорово! Через короткий промежуток времени снова Новый год!  </a:t>
            </a:r>
            <a:r>
              <a:rPr lang="ru-RU" sz="1600" dirty="0" smtClean="0">
                <a:effectLst/>
              </a:rPr>
              <a:t>Он символизирует возрождение природы, начало Нового года и нового посевного сезона. </a:t>
            </a:r>
            <a:r>
              <a:rPr lang="ru-RU" sz="1600" dirty="0" err="1" smtClean="0">
                <a:effectLst/>
              </a:rPr>
              <a:t>Навруз</a:t>
            </a:r>
            <a:r>
              <a:rPr lang="ru-RU" sz="1600" dirty="0" smtClean="0">
                <a:effectLst/>
              </a:rPr>
              <a:t> отмечается </a:t>
            </a:r>
            <a:r>
              <a:rPr lang="ru-RU" sz="1600" dirty="0" smtClean="0">
                <a:effectLst/>
              </a:rPr>
              <a:t>в моей семье  </a:t>
            </a:r>
            <a:r>
              <a:rPr lang="ru-RU" sz="1600" dirty="0" smtClean="0">
                <a:effectLst/>
              </a:rPr>
              <a:t>с традиционными песнями и танцами, </a:t>
            </a:r>
            <a:r>
              <a:rPr lang="ru-RU" sz="1600" dirty="0" smtClean="0">
                <a:effectLst/>
              </a:rPr>
              <a:t>встречей с родственниками, богато </a:t>
            </a:r>
            <a:r>
              <a:rPr lang="ru-RU" sz="1600" dirty="0" smtClean="0">
                <a:effectLst/>
              </a:rPr>
              <a:t>накрытым едой </a:t>
            </a:r>
            <a:r>
              <a:rPr lang="ru-RU" sz="1600" dirty="0" err="1" smtClean="0">
                <a:effectLst/>
              </a:rPr>
              <a:t>дастарханом</a:t>
            </a:r>
            <a:r>
              <a:rPr lang="ru-RU" sz="1600" dirty="0" smtClean="0">
                <a:effectLst/>
              </a:rPr>
              <a:t>. </a:t>
            </a:r>
            <a:r>
              <a:rPr lang="ru-RU" sz="1600" dirty="0" smtClean="0"/>
              <a:t/>
            </a:r>
            <a:br>
              <a:rPr lang="ru-RU" sz="1600" dirty="0" smtClean="0"/>
            </a:br>
            <a:endParaRPr lang="ru-RU" sz="1600" dirty="0"/>
          </a:p>
        </p:txBody>
      </p:sp>
      <p:pic>
        <p:nvPicPr>
          <p:cNvPr id="7" name="Содержимое 6" descr="Изображение выглядит как человек, трава, танцор, внешний&#10;&#10;Автоматически созданное описание"/>
          <p:cNvPicPr>
            <a:picLocks noGrp="1"/>
          </p:cNvPicPr>
          <p:nvPr>
            <p:ph sz="quarter" idx="2"/>
          </p:nvPr>
        </p:nvPicPr>
        <p:blipFill>
          <a:blip r:embed="rId2" cstate="print">
            <a:extLst>
              <a:ext uri="{28A0092B-C50C-407E-A947-70E740481C1C}">
                <a14:useLocalDpi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428596" y="2285992"/>
            <a:ext cx="4022725" cy="2500407"/>
          </a:xfrm>
          <a:prstGeom prst="rect">
            <a:avLst/>
          </a:prstGeom>
        </p:spPr>
      </p:pic>
      <p:pic>
        <p:nvPicPr>
          <p:cNvPr id="8" name="Содержимое 7" descr="Изображение выглядит как небо, человек, танцор&#10;&#10;Автоматически созданное описание"/>
          <p:cNvPicPr>
            <a:picLocks noGrp="1"/>
          </p:cNvPicPr>
          <p:nvPr>
            <p:ph sz="quarter" idx="4"/>
          </p:nvPr>
        </p:nvPicPr>
        <p:blipFill>
          <a:blip r:embed="rId3">
            <a:extLst>
              <a:ext uri="{28A0092B-C50C-407E-A947-70E740481C1C}">
                <a14:useLocalDpi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4572000" y="357166"/>
            <a:ext cx="4022725" cy="268181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216778"/>
            <a:ext cx="8143932" cy="2212090"/>
          </a:xfrm>
        </p:spPr>
        <p:txBody>
          <a:bodyPr>
            <a:noAutofit/>
          </a:bodyPr>
          <a:lstStyle/>
          <a:p>
            <a:r>
              <a:rPr lang="ru-RU" sz="1200" dirty="0" smtClean="0"/>
              <a:t>     НА ЭТОТ ПРАЗДНИК МОИ МАМА И БАБУШКА </a:t>
            </a:r>
            <a:r>
              <a:rPr lang="ru-RU" sz="1200" dirty="0" err="1" smtClean="0"/>
              <a:t>накрываЮТ</a:t>
            </a:r>
            <a:r>
              <a:rPr lang="ru-RU" sz="1200" dirty="0" smtClean="0"/>
              <a:t> </a:t>
            </a:r>
            <a:r>
              <a:rPr lang="ru-RU" sz="1200" dirty="0" smtClean="0"/>
              <a:t>праздничный стол, который называется «</a:t>
            </a:r>
            <a:r>
              <a:rPr lang="ru-RU" sz="1200" dirty="0" err="1" smtClean="0"/>
              <a:t>Дастархони</a:t>
            </a:r>
            <a:r>
              <a:rPr lang="ru-RU" sz="1200" dirty="0" smtClean="0"/>
              <a:t> </a:t>
            </a:r>
            <a:r>
              <a:rPr lang="ru-RU" sz="1200" dirty="0" err="1" smtClean="0"/>
              <a:t>хафт</a:t>
            </a:r>
            <a:r>
              <a:rPr lang="ru-RU" sz="1200" dirty="0" smtClean="0"/>
              <a:t> </a:t>
            </a:r>
            <a:r>
              <a:rPr lang="ru-RU" sz="1200" dirty="0" err="1" smtClean="0"/>
              <a:t>син</a:t>
            </a:r>
            <a:r>
              <a:rPr lang="ru-RU" sz="1200" dirty="0" smtClean="0"/>
              <a:t>». Эти слова можно перевести как «стол семи грехов». </a:t>
            </a:r>
            <a:r>
              <a:rPr lang="ru-RU" sz="1200" dirty="0" err="1" smtClean="0"/>
              <a:t>Дастархан</a:t>
            </a:r>
            <a:r>
              <a:rPr lang="ru-RU" sz="1200" dirty="0" smtClean="0"/>
              <a:t> должен состоять из семи блюд. Название каждого из них должно начинаться с буквы «С». Корни подобных традиций надо искать в </a:t>
            </a:r>
            <a:r>
              <a:rPr lang="ru-RU" sz="1200" dirty="0" err="1" smtClean="0"/>
              <a:t>УЧЕНИи</a:t>
            </a:r>
            <a:r>
              <a:rPr lang="ru-RU" sz="1200" dirty="0" smtClean="0"/>
              <a:t> ЗОРОАСТРА, которое был распространено в </a:t>
            </a:r>
            <a:r>
              <a:rPr lang="ru-RU" sz="1200" dirty="0" smtClean="0"/>
              <a:t>древней Персии. Таджики, чьей язык почти идентичен персидскому, были когда-то частью древней Персидский империи, который правил Дарий </a:t>
            </a:r>
            <a:r>
              <a:rPr lang="en-US" sz="1200" dirty="0" smtClean="0"/>
              <a:t>I</a:t>
            </a:r>
            <a:r>
              <a:rPr lang="ru-RU" sz="1200" dirty="0" smtClean="0"/>
              <a:t>.  </a:t>
            </a:r>
            <a:r>
              <a:rPr lang="ru-RU" sz="1200" dirty="0" smtClean="0"/>
              <a:t>число </a:t>
            </a:r>
            <a:r>
              <a:rPr lang="ru-RU" sz="1200" dirty="0" smtClean="0"/>
              <a:t>«семь» считается священным. </a:t>
            </a:r>
            <a:br>
              <a:rPr lang="ru-RU" sz="1200" dirty="0" smtClean="0"/>
            </a:br>
            <a:endParaRPr lang="ru-RU" sz="1200" dirty="0"/>
          </a:p>
        </p:txBody>
      </p:sp>
      <p:pic>
        <p:nvPicPr>
          <p:cNvPr id="5" name="Содержимое 4" descr="Изображение выглядит как еда, тарелка, внутренний, буфет&#10;&#10;Автоматически созданное описание"/>
          <p:cNvPicPr>
            <a:picLocks noGrp="1"/>
          </p:cNvPicPr>
          <p:nvPr>
            <p:ph sz="half" idx="1"/>
          </p:nvPr>
        </p:nvPicPr>
        <p:blipFill>
          <a:blip r:embed="rId2" cstate="print">
            <a:extLst>
              <a:ext uri="{28A0092B-C50C-407E-A947-70E740481C1C}">
                <a14:useLocalDpi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1142976" y="2428868"/>
            <a:ext cx="6702270" cy="399256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728" y="142852"/>
            <a:ext cx="7433522" cy="2643206"/>
          </a:xfrm>
        </p:spPr>
        <p:txBody>
          <a:bodyPr>
            <a:normAutofit fontScale="90000"/>
          </a:bodyPr>
          <a:lstStyle/>
          <a:p>
            <a:r>
              <a:rPr lang="ru-RU" sz="1200" dirty="0" smtClean="0"/>
              <a:t>   </a:t>
            </a:r>
            <a:r>
              <a:rPr lang="ru-RU" sz="1600" dirty="0" smtClean="0"/>
              <a:t>Праздничный </a:t>
            </a:r>
            <a:r>
              <a:rPr lang="ru-RU" sz="1600" dirty="0" smtClean="0"/>
              <a:t>стол на </a:t>
            </a:r>
            <a:r>
              <a:rPr lang="ru-RU" sz="1600" dirty="0" err="1" smtClean="0"/>
              <a:t>Навруз</a:t>
            </a:r>
            <a:r>
              <a:rPr lang="ru-RU" sz="1600" dirty="0" smtClean="0"/>
              <a:t> </a:t>
            </a:r>
            <a:r>
              <a:rPr lang="ru-RU" sz="1600" dirty="0" smtClean="0"/>
              <a:t>у нас дома  </a:t>
            </a:r>
            <a:r>
              <a:rPr lang="ru-RU" sz="1600" dirty="0" smtClean="0"/>
              <a:t>обычно богато накрыт. Традиция гласит, что «наступающий год будет таким же богатым, как и ваш </a:t>
            </a:r>
            <a:r>
              <a:rPr lang="ru-RU" sz="1600" dirty="0" err="1" smtClean="0"/>
              <a:t>дастархан</a:t>
            </a:r>
            <a:r>
              <a:rPr lang="ru-RU" sz="1600" dirty="0" smtClean="0"/>
              <a:t> на </a:t>
            </a:r>
            <a:r>
              <a:rPr lang="ru-RU" sz="1600" dirty="0" err="1" smtClean="0"/>
              <a:t>Навруз</a:t>
            </a:r>
            <a:r>
              <a:rPr lang="ru-RU" sz="1600" dirty="0" smtClean="0"/>
              <a:t>».</a:t>
            </a:r>
            <a:br>
              <a:rPr lang="ru-RU" sz="1600" dirty="0" smtClean="0"/>
            </a:br>
            <a:r>
              <a:rPr lang="ru-RU" sz="1600" dirty="0" smtClean="0"/>
              <a:t>Центральное место на столе занимает весьма символичное блюдо, известное как </a:t>
            </a:r>
            <a:r>
              <a:rPr lang="ru-RU" sz="1600" dirty="0" err="1" smtClean="0"/>
              <a:t>сумалак</a:t>
            </a:r>
            <a:r>
              <a:rPr lang="ru-RU" sz="1600" dirty="0" smtClean="0"/>
              <a:t>. Этот сладкий пудинг, готовится из проросшей пшеницы. Его варят в </a:t>
            </a:r>
            <a:r>
              <a:rPr lang="ru-RU" sz="1600" dirty="0" smtClean="0"/>
              <a:t> </a:t>
            </a:r>
            <a:r>
              <a:rPr lang="ru-RU" sz="1600" dirty="0" smtClean="0"/>
              <a:t>котле в ночь перед </a:t>
            </a:r>
            <a:r>
              <a:rPr lang="ru-RU" sz="1600" dirty="0" err="1" smtClean="0"/>
              <a:t>Наврузом</a:t>
            </a:r>
            <a:r>
              <a:rPr lang="ru-RU" sz="1600" dirty="0" smtClean="0"/>
              <a:t>. Мама и бабушка, а также  мои тети и сестры  </a:t>
            </a:r>
            <a:r>
              <a:rPr lang="ru-RU" sz="1600" dirty="0" smtClean="0"/>
              <a:t>танцуют и поют вместе, пока готовится блюдо.</a:t>
            </a:r>
            <a:br>
              <a:rPr lang="ru-RU" sz="1600" dirty="0" smtClean="0"/>
            </a:br>
            <a:r>
              <a:rPr lang="ru-RU" sz="1600" dirty="0" err="1" smtClean="0"/>
              <a:t>Сумалак</a:t>
            </a:r>
            <a:r>
              <a:rPr lang="ru-RU" sz="1600" dirty="0" smtClean="0"/>
              <a:t>  должен </a:t>
            </a:r>
            <a:r>
              <a:rPr lang="ru-RU" sz="1600" dirty="0" smtClean="0"/>
              <a:t>быть готов до восхода солнца </a:t>
            </a:r>
            <a:r>
              <a:rPr lang="ru-RU" sz="1600" dirty="0" smtClean="0"/>
              <a:t>в  </a:t>
            </a:r>
            <a:r>
              <a:rPr lang="ru-RU" sz="1600" dirty="0" smtClean="0"/>
              <a:t>первый день праздника, </a:t>
            </a:r>
            <a:r>
              <a:rPr lang="ru-RU" sz="1600" dirty="0" smtClean="0"/>
              <a:t> мы угощаем им  родственников  </a:t>
            </a:r>
            <a:r>
              <a:rPr lang="ru-RU" sz="1600" dirty="0" smtClean="0"/>
              <a:t>и </a:t>
            </a:r>
            <a:r>
              <a:rPr lang="ru-RU" sz="1600" dirty="0" smtClean="0"/>
              <a:t>друзей </a:t>
            </a:r>
            <a:r>
              <a:rPr lang="ru-RU" sz="1600" dirty="0" smtClean="0"/>
              <a:t>Прежде </a:t>
            </a:r>
            <a:r>
              <a:rPr lang="ru-RU" sz="1600" dirty="0" smtClean="0"/>
              <a:t>чем  съесть </a:t>
            </a:r>
            <a:r>
              <a:rPr lang="ru-RU" sz="1600" dirty="0" smtClean="0"/>
              <a:t>его, нужно загадать желание, которое по традиции исполнится в течение следующего года. </a:t>
            </a:r>
            <a:br>
              <a:rPr lang="ru-RU" sz="1600" dirty="0" smtClean="0"/>
            </a:br>
            <a:r>
              <a:rPr lang="ru-RU" sz="1600" dirty="0" smtClean="0"/>
              <a:t>На таджикском </a:t>
            </a:r>
            <a:r>
              <a:rPr lang="ru-RU" sz="1600" dirty="0" err="1" smtClean="0"/>
              <a:t>дастархане</a:t>
            </a:r>
            <a:r>
              <a:rPr lang="ru-RU" sz="1600" dirty="0" smtClean="0"/>
              <a:t> помимо </a:t>
            </a:r>
            <a:r>
              <a:rPr lang="ru-RU" sz="1600" dirty="0" err="1" smtClean="0"/>
              <a:t>сумалака</a:t>
            </a:r>
            <a:r>
              <a:rPr lang="ru-RU" sz="1600" dirty="0" smtClean="0"/>
              <a:t> может быть </a:t>
            </a:r>
            <a:r>
              <a:rPr lang="ru-RU" sz="1600" dirty="0" err="1" smtClean="0"/>
              <a:t>самса</a:t>
            </a:r>
            <a:r>
              <a:rPr lang="ru-RU" sz="1600" dirty="0" smtClean="0"/>
              <a:t>, </a:t>
            </a:r>
            <a:r>
              <a:rPr lang="ru-RU" sz="1600" dirty="0" err="1" smtClean="0"/>
              <a:t>сабзи</a:t>
            </a:r>
            <a:r>
              <a:rPr lang="ru-RU" sz="1600" dirty="0" smtClean="0"/>
              <a:t> (овощи) и так далее... Все блюда должны начинаться на букву «С</a:t>
            </a:r>
            <a:r>
              <a:rPr lang="ru-RU" sz="1600" dirty="0" smtClean="0"/>
              <a:t>».</a:t>
            </a:r>
            <a:r>
              <a:rPr lang="ru-RU" sz="1600" dirty="0" smtClean="0"/>
              <a:t/>
            </a:r>
            <a:br>
              <a:rPr lang="ru-RU" sz="1600" dirty="0" smtClean="0"/>
            </a:br>
            <a:endParaRPr lang="ru-RU" sz="1600" dirty="0"/>
          </a:p>
        </p:txBody>
      </p:sp>
      <p:pic>
        <p:nvPicPr>
          <p:cNvPr id="4" name="Рисунок 3" descr="Изображение выглядит как человек&#10;&#10;Автоматически созданное описание"/>
          <p:cNvPicPr/>
          <p:nvPr/>
        </p:nvPicPr>
        <p:blipFill>
          <a:blip r:embed="rId2">
            <a:extLst>
              <a:ext uri="{28A0092B-C50C-407E-A947-70E740481C1C}">
                <a14:useLocalDpi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2786050" y="2786059"/>
            <a:ext cx="5143497" cy="321471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6778"/>
            <a:ext cx="8358246" cy="2283528"/>
          </a:xfrm>
        </p:spPr>
        <p:txBody>
          <a:bodyPr>
            <a:normAutofit fontScale="90000"/>
          </a:bodyPr>
          <a:lstStyle/>
          <a:p>
            <a:r>
              <a:rPr lang="ru-RU" sz="1400" dirty="0" smtClean="0"/>
              <a:t>   Девушки в нашей семье  </a:t>
            </a:r>
            <a:r>
              <a:rPr lang="ru-RU" sz="1400" dirty="0" smtClean="0"/>
              <a:t>заранее готовятся к красивым национальным танцам во время </a:t>
            </a:r>
            <a:r>
              <a:rPr lang="ru-RU" sz="1400" dirty="0" err="1" smtClean="0"/>
              <a:t>Навруза</a:t>
            </a:r>
            <a:r>
              <a:rPr lang="ru-RU" sz="1400" dirty="0" smtClean="0"/>
              <a:t>. Они одевают красивые национальные платья «</a:t>
            </a:r>
            <a:r>
              <a:rPr lang="ru-RU" sz="1400" dirty="0" err="1" smtClean="0"/>
              <a:t>Чакан</a:t>
            </a:r>
            <a:r>
              <a:rPr lang="ru-RU" sz="1400" dirty="0" smtClean="0"/>
              <a:t>» и «Атлас». Первое украшено традиционной национальной вышивкой, а второе — это платье из атласа</a:t>
            </a:r>
            <a:r>
              <a:rPr lang="ru-RU" sz="1400" dirty="0" smtClean="0"/>
              <a:t>.</a:t>
            </a:r>
            <a:br>
              <a:rPr lang="ru-RU" sz="1400" dirty="0" smtClean="0"/>
            </a:br>
            <a:r>
              <a:rPr lang="ru-RU" sz="1400" dirty="0" smtClean="0"/>
              <a:t> </a:t>
            </a:r>
            <a:r>
              <a:rPr lang="ru-RU" sz="1400" dirty="0" smtClean="0"/>
              <a:t>   А на </a:t>
            </a:r>
            <a:r>
              <a:rPr lang="ru-RU" sz="1400" dirty="0" smtClean="0"/>
              <a:t>м</a:t>
            </a:r>
            <a:r>
              <a:rPr lang="ru-RU" sz="1400" dirty="0" smtClean="0"/>
              <a:t>оей родине  всё происходит так: Одна </a:t>
            </a:r>
            <a:r>
              <a:rPr lang="ru-RU" sz="1400" dirty="0" smtClean="0"/>
              <a:t>из девушек становится невестой года, она должна носить белое платье. Белые невесты на </a:t>
            </a:r>
            <a:r>
              <a:rPr lang="ru-RU" sz="1400" dirty="0" err="1" smtClean="0"/>
              <a:t>Навруз</a:t>
            </a:r>
            <a:r>
              <a:rPr lang="ru-RU" sz="1400" dirty="0" smtClean="0"/>
              <a:t> означают «счастье». Другая девушка должна носить зеленое платье, как «Весна». Зеленая невеста означает «зеленую траву вокруг и новую жизнь». На </a:t>
            </a:r>
            <a:r>
              <a:rPr lang="ru-RU" sz="1400" dirty="0" err="1" smtClean="0"/>
              <a:t>Навруз</a:t>
            </a:r>
            <a:r>
              <a:rPr lang="ru-RU" sz="1400" dirty="0" smtClean="0"/>
              <a:t> в Таджикистане уже все цветет, появляются животные и птицы.</a:t>
            </a:r>
            <a:br>
              <a:rPr lang="ru-RU" sz="1400" dirty="0" smtClean="0"/>
            </a:br>
            <a:endParaRPr lang="ru-RU" sz="1400" dirty="0"/>
          </a:p>
        </p:txBody>
      </p:sp>
      <p:pic>
        <p:nvPicPr>
          <p:cNvPr id="5" name="Содержимое 4" descr="Изображение выглядит как человек, танцор, спорт, в позе&#10;&#10;Автоматически созданное описание"/>
          <p:cNvPicPr>
            <a:picLocks noGrp="1"/>
          </p:cNvPicPr>
          <p:nvPr>
            <p:ph sz="half" idx="1"/>
          </p:nvPr>
        </p:nvPicPr>
        <p:blipFill>
          <a:blip r:embed="rId2" cstate="print">
            <a:extLst>
              <a:ext uri="{28A0092B-C50C-407E-A947-70E740481C1C}">
                <a14:useLocalDpi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3286116" y="3214686"/>
            <a:ext cx="4123113" cy="256863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4000504"/>
            <a:ext cx="8258204" cy="2302832"/>
          </a:xfrm>
        </p:spPr>
        <p:txBody>
          <a:bodyPr>
            <a:normAutofit/>
          </a:bodyPr>
          <a:lstStyle/>
          <a:p>
            <a:r>
              <a:rPr lang="ru-RU" sz="1400" dirty="0" err="1" smtClean="0"/>
              <a:t>Навруз</a:t>
            </a:r>
            <a:r>
              <a:rPr lang="ru-RU" sz="1400" dirty="0" smtClean="0"/>
              <a:t> означает «Новый день</a:t>
            </a:r>
            <a:r>
              <a:rPr lang="ru-RU" sz="1400" dirty="0" smtClean="0"/>
              <a:t>».</a:t>
            </a:r>
            <a:r>
              <a:rPr lang="ru-RU" sz="1400" dirty="0" smtClean="0"/>
              <a:t> Это самый длинный праздник в году в Таджикистане. </a:t>
            </a:r>
            <a:r>
              <a:rPr lang="ru-RU" sz="1400" dirty="0" smtClean="0"/>
              <a:t>Он может длится </a:t>
            </a:r>
            <a:r>
              <a:rPr lang="ru-RU" sz="1400" dirty="0" smtClean="0"/>
              <a:t>около недели</a:t>
            </a:r>
            <a:r>
              <a:rPr lang="ru-RU" sz="1400" dirty="0" smtClean="0"/>
              <a:t>.</a:t>
            </a:r>
            <a:r>
              <a:rPr lang="ru-RU" sz="1400" dirty="0" smtClean="0"/>
              <a:t> </a:t>
            </a:r>
            <a:r>
              <a:rPr lang="ru-RU" sz="1400" dirty="0" smtClean="0"/>
              <a:t/>
            </a:r>
            <a:br>
              <a:rPr lang="ru-RU" sz="1400" dirty="0" smtClean="0"/>
            </a:br>
            <a:r>
              <a:rPr lang="ru-RU" sz="1400" dirty="0" smtClean="0"/>
              <a:t>И вот ещё приметы, которые наша семья соблюдает в этот праздник:</a:t>
            </a:r>
            <a:br>
              <a:rPr lang="ru-RU" sz="1400" dirty="0" smtClean="0"/>
            </a:br>
            <a:r>
              <a:rPr lang="ru-RU" sz="1400" dirty="0" smtClean="0"/>
              <a:t>* Необходимо </a:t>
            </a:r>
            <a:r>
              <a:rPr lang="ru-RU" sz="1400" dirty="0" smtClean="0"/>
              <a:t>заплатить долги и простить старые оскорбления. </a:t>
            </a:r>
            <a:r>
              <a:rPr lang="ru-RU" sz="1400" dirty="0" smtClean="0"/>
              <a:t/>
            </a:r>
            <a:br>
              <a:rPr lang="ru-RU" sz="1400" dirty="0" smtClean="0"/>
            </a:br>
            <a:r>
              <a:rPr lang="ru-RU" sz="1400" dirty="0" smtClean="0"/>
              <a:t>* В доме мы обязательно зажигаем  свечи ( так как не можем выйти на улицу и разжечь костер в городе). Огонь- это надежда на то, что в новом году все сбудется.</a:t>
            </a:r>
            <a:br>
              <a:rPr lang="ru-RU" sz="1400" dirty="0" smtClean="0"/>
            </a:br>
            <a:r>
              <a:rPr lang="ru-RU" sz="1400" dirty="0" smtClean="0"/>
              <a:t>*Мы покупаем  </a:t>
            </a:r>
            <a:r>
              <a:rPr lang="ru-RU" sz="1400" dirty="0" smtClean="0"/>
              <a:t>новую </a:t>
            </a:r>
            <a:r>
              <a:rPr lang="ru-RU" sz="1400" dirty="0" smtClean="0"/>
              <a:t>нарядную одежду </a:t>
            </a:r>
            <a:r>
              <a:rPr lang="ru-RU" sz="1400" dirty="0" smtClean="0"/>
              <a:t>и </a:t>
            </a:r>
            <a:r>
              <a:rPr lang="ru-RU" sz="1400" dirty="0" smtClean="0"/>
              <a:t>носим </a:t>
            </a:r>
            <a:r>
              <a:rPr lang="ru-RU" sz="1400" dirty="0" smtClean="0"/>
              <a:t>ее в дни </a:t>
            </a:r>
            <a:r>
              <a:rPr lang="ru-RU" sz="1400" dirty="0" err="1" smtClean="0"/>
              <a:t>Навруза</a:t>
            </a:r>
            <a:r>
              <a:rPr lang="ru-RU" sz="1400" dirty="0" smtClean="0"/>
              <a:t>.</a:t>
            </a:r>
            <a:br>
              <a:rPr lang="ru-RU" sz="1400" dirty="0" smtClean="0"/>
            </a:br>
            <a:endParaRPr lang="ru-RU" sz="1400" dirty="0"/>
          </a:p>
        </p:txBody>
      </p:sp>
      <p:pic>
        <p:nvPicPr>
          <p:cNvPr id="7" name="Содержимое 6" descr="Изображение выглядит как внутренний, украшен, несколько&#10;&#10;Автоматически созданное описание"/>
          <p:cNvPicPr>
            <a:picLocks noGrp="1"/>
          </p:cNvPicPr>
          <p:nvPr>
            <p:ph sz="quarter" idx="2"/>
          </p:nvPr>
        </p:nvPicPr>
        <p:blipFill>
          <a:blip r:embed="rId2">
            <a:extLst>
              <a:ext uri="{28A0092B-C50C-407E-A947-70E740481C1C}">
                <a14:useLocalDpi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928662" y="928670"/>
            <a:ext cx="4143404" cy="301309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8043890" cy="1712024"/>
          </a:xfrm>
        </p:spPr>
        <p:txBody>
          <a:bodyPr>
            <a:normAutofit/>
          </a:bodyPr>
          <a:lstStyle/>
          <a:p>
            <a:pPr algn="ctr"/>
            <a:r>
              <a:rPr lang="ru-RU" sz="1800" dirty="0" smtClean="0">
                <a:effectLst/>
              </a:rPr>
              <a:t>Вот так мы отмечаем мой любимый праздник – </a:t>
            </a:r>
            <a:r>
              <a:rPr lang="ru-RU" sz="1800" dirty="0" err="1" smtClean="0">
                <a:effectLst/>
              </a:rPr>
              <a:t>навруз</a:t>
            </a:r>
            <a:r>
              <a:rPr lang="ru-RU" sz="1800" dirty="0" smtClean="0">
                <a:effectLst/>
              </a:rPr>
              <a:t>. Да, сейчас мы живем в </a:t>
            </a:r>
            <a:r>
              <a:rPr lang="ru-RU" sz="1800" dirty="0" err="1" smtClean="0">
                <a:effectLst/>
              </a:rPr>
              <a:t>россии</a:t>
            </a:r>
            <a:r>
              <a:rPr lang="ru-RU" sz="1800" dirty="0" smtClean="0">
                <a:effectLst/>
              </a:rPr>
              <a:t>, мы уважаем  культуру своей новой родины, но и не забываем о той родине, которая подарила нам жизнь.</a:t>
            </a:r>
            <a:endParaRPr lang="ru-RU" sz="1800" dirty="0">
              <a:effectLst/>
            </a:endParaRPr>
          </a:p>
        </p:txBody>
      </p:sp>
      <p:pic>
        <p:nvPicPr>
          <p:cNvPr id="5" name="Содержимое 4" descr="Изображение выглядит как еда, цветной, десерт, украшен&#10;&#10;Автоматически созданное описание"/>
          <p:cNvPicPr>
            <a:picLocks noGrp="1"/>
          </p:cNvPicPr>
          <p:nvPr>
            <p:ph sz="half" idx="1"/>
          </p:nvPr>
        </p:nvPicPr>
        <p:blipFill>
          <a:blip r:embed="rId2" cstate="print">
            <a:extLst>
              <a:ext uri="{28A0092B-C50C-407E-A947-70E740481C1C}">
                <a14:useLocalDpi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1445722" y="2833096"/>
            <a:ext cx="6176356" cy="259357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1"/>
          </p:nvPr>
        </p:nvSpPr>
        <p:spPr>
          <a:xfrm>
            <a:off x="357158" y="714356"/>
            <a:ext cx="8253442" cy="5411807"/>
          </a:xfrm>
        </p:spPr>
        <p:txBody>
          <a:bodyPr/>
          <a:lstStyle/>
          <a:p>
            <a:r>
              <a:rPr lang="ru-RU" dirty="0" smtClean="0"/>
              <a:t>                    </a:t>
            </a:r>
          </a:p>
          <a:p>
            <a:endPar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endPar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СПАСИБО ЗА ВНИМАНИЕ</a:t>
            </a:r>
            <a:endPar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107</TotalTime>
  <Words>330</Words>
  <Application>Microsoft Office PowerPoint</Application>
  <PresentationFormat>Экран (4:3)</PresentationFormat>
  <Paragraphs>20</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Солнцестояние</vt:lpstr>
      <vt:lpstr>Конкурс образовательных проектов</vt:lpstr>
      <vt:lpstr>    СКОРО, ОЧЕНЬ СКОРО К НАМ ПРИЙДЕТ   МОЙ САМЫЙ ЛЮБИМЫЙ ПРАЗДНИК. ЭТО НОВЫЙ ГОД!    «ПОЧЕМУ ЖЕ ОН САМЫЙ ЛЮБИМЫЙ?»- СПРОСИТЕ   ВЫ.    Он напоминает  мне о моей Родине. Ведь несколько лет назад наша многочисленная  семья переехала из  Таджикистана в Московскую область, город Подольск.  Моя семья отмечает и российский Новый год, и, конечно же, мы храним традиции своего народа, празднуя «таджикский» Новый год – Навруз. Я хочу рассказать об этом празднике в нашей семье.</vt:lpstr>
      <vt:lpstr>Навруз  празднуется со Дня весеннего равноденствия (21 марта). И это здорово! Через короткий промежуток времени снова Новый год!  Он символизирует возрождение природы, начало Нового года и нового посевного сезона. Навруз отмечается в моей семье  с традиционными песнями и танцами, встречей с родственниками, богато накрытым едой дастарханом.  </vt:lpstr>
      <vt:lpstr>     НА ЭТОТ ПРАЗДНИК МОИ МАМА И БАБУШКА накрываЮТ праздничный стол, который называется «Дастархони хафт син». Эти слова можно перевести как «стол семи грехов». Дастархан должен состоять из семи блюд. Название каждого из них должно начинаться с буквы «С». Корни подобных традиций надо искать в УЧЕНИи ЗОРОАСТРА, которое был распространено в древней Персии. Таджики, чьей язык почти идентичен персидскому, были когда-то частью древней Персидский империи, который правил Дарий I.  число «семь» считается священным.  </vt:lpstr>
      <vt:lpstr>   Праздничный стол на Навруз у нас дома  обычно богато накрыт. Традиция гласит, что «наступающий год будет таким же богатым, как и ваш дастархан на Навруз». Центральное место на столе занимает весьма символичное блюдо, известное как сумалак. Этот сладкий пудинг, готовится из проросшей пшеницы. Его варят в  котле в ночь перед Наврузом. Мама и бабушка, а также  мои тети и сестры  танцуют и поют вместе, пока готовится блюдо. Сумалак  должен быть готов до восхода солнца в  первый день праздника,  мы угощаем им  родственников  и друзей Прежде чем  съесть его, нужно загадать желание, которое по традиции исполнится в течение следующего года.  На таджикском дастархане помимо сумалака может быть самса, сабзи (овощи) и так далее... Все блюда должны начинаться на букву «С». </vt:lpstr>
      <vt:lpstr>   Девушки в нашей семье  заранее готовятся к красивым национальным танцам во время Навруза. Они одевают красивые национальные платья «Чакан» и «Атлас». Первое украшено традиционной национальной вышивкой, а второе — это платье из атласа.     А на моей родине  всё происходит так: Одна из девушек становится невестой года, она должна носить белое платье. Белые невесты на Навруз означают «счастье». Другая девушка должна носить зеленое платье, как «Весна». Зеленая невеста означает «зеленую траву вокруг и новую жизнь». На Навруз в Таджикистане уже все цветет, появляются животные и птицы. </vt:lpstr>
      <vt:lpstr>Навруз означает «Новый день». Это самый длинный праздник в году в Таджикистане. Он может длится около недели.  И вот ещё приметы, которые наша семья соблюдает в этот праздник: * Необходимо заплатить долги и простить старые оскорбления.  * В доме мы обязательно зажигаем  свечи ( так как не можем выйти на улицу и разжечь костер в городе). Огонь- это надежда на то, что в новом году все сбудется. *Мы покупаем  новую нарядную одежду и носим ее в дни Навруза. </vt:lpstr>
      <vt:lpstr>Вот так мы отмечаем мой любимый праздник – навруз. Да, сейчас мы живем в россии, мы уважаем  культуру своей новой родины, но и не забываем о той родине, которая подарила нам жизнь.</vt:lpstr>
      <vt:lpstr>Слайд 9</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Конкурс образовательных проектов</dc:title>
  <dc:creator>Садовниковы</dc:creator>
  <cp:lastModifiedBy>Садовниковы</cp:lastModifiedBy>
  <cp:revision>12</cp:revision>
  <dcterms:created xsi:type="dcterms:W3CDTF">2021-11-23T17:01:33Z</dcterms:created>
  <dcterms:modified xsi:type="dcterms:W3CDTF">2021-11-23T18:48:37Z</dcterms:modified>
</cp:coreProperties>
</file>