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0B4C445-86E1-4457-9F52-1EEEEB73E99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974" y="44624"/>
            <a:ext cx="8400498" cy="1470025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конкурс образовательных проектов на русском языке среди детей из семей мигрантов «По-русски реально и виртуально»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61" y="3371314"/>
            <a:ext cx="5497425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162" y="1772816"/>
            <a:ext cx="90084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«Русский язык в сети Интернет»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5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Примеры Интернет-сленга: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Ламер (от англ. </a:t>
            </a:r>
            <a:r>
              <a:rPr lang="en-US" dirty="0"/>
              <a:t>lamer – «</a:t>
            </a:r>
            <a:r>
              <a:rPr lang="ru-RU" dirty="0"/>
              <a:t>хромой»). ...</a:t>
            </a:r>
          </a:p>
          <a:p>
            <a:r>
              <a:rPr lang="ru-RU" dirty="0" err="1"/>
              <a:t>Линк</a:t>
            </a:r>
            <a:r>
              <a:rPr lang="ru-RU" dirty="0"/>
              <a:t> (от англ. </a:t>
            </a:r>
            <a:r>
              <a:rPr lang="en-US" dirty="0"/>
              <a:t>link – «</a:t>
            </a:r>
            <a:r>
              <a:rPr lang="ru-RU" dirty="0"/>
              <a:t>ссылка»). ...</a:t>
            </a:r>
          </a:p>
          <a:p>
            <a:r>
              <a:rPr lang="ru-RU" dirty="0" err="1"/>
              <a:t>Личка</a:t>
            </a:r>
            <a:r>
              <a:rPr lang="ru-RU" dirty="0"/>
              <a:t> – личные сообщения.</a:t>
            </a:r>
          </a:p>
          <a:p>
            <a:r>
              <a:rPr lang="ru-RU" dirty="0"/>
              <a:t>Лол (от англ. </a:t>
            </a:r>
            <a:r>
              <a:rPr lang="en-US" dirty="0"/>
              <a:t>LOL, laughing out loud – «</a:t>
            </a:r>
            <a:r>
              <a:rPr lang="ru-RU" dirty="0"/>
              <a:t>громко вслух смеяться»; или </a:t>
            </a:r>
            <a:r>
              <a:rPr lang="en-US" dirty="0"/>
              <a:t>lots of laughs – «</a:t>
            </a:r>
            <a:r>
              <a:rPr lang="ru-RU" dirty="0"/>
              <a:t>много смеха»). ...</a:t>
            </a:r>
          </a:p>
          <a:p>
            <a:r>
              <a:rPr lang="ru-RU" dirty="0"/>
              <a:t>Лук (от англ. </a:t>
            </a:r>
            <a:r>
              <a:rPr lang="en-US" dirty="0"/>
              <a:t>look – «</a:t>
            </a:r>
            <a:r>
              <a:rPr lang="ru-RU" dirty="0"/>
              <a:t>вид», «внешность»). ...</a:t>
            </a:r>
          </a:p>
          <a:p>
            <a:r>
              <a:rPr lang="ru-RU" dirty="0" err="1"/>
              <a:t>Луркмор</a:t>
            </a:r>
            <a:r>
              <a:rPr lang="ru-RU" dirty="0"/>
              <a:t> – сайт-энциклопедия </a:t>
            </a:r>
            <a:r>
              <a:rPr lang="ru-RU" dirty="0" err="1"/>
              <a:t>рунета</a:t>
            </a:r>
            <a:r>
              <a:rPr lang="ru-RU" dirty="0"/>
              <a:t> </a:t>
            </a:r>
            <a:r>
              <a:rPr lang="en-US" dirty="0"/>
              <a:t>lurkmore.ru.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3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692696"/>
            <a:ext cx="7992888" cy="2592288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Интернет-сленг </a:t>
            </a:r>
            <a:r>
              <a:rPr lang="ru-RU" sz="2400" dirty="0" smtClean="0"/>
              <a:t>полностью </a:t>
            </a:r>
            <a:r>
              <a:rPr lang="ru-RU" sz="2400" dirty="0"/>
              <a:t>поменял </a:t>
            </a:r>
            <a:r>
              <a:rPr lang="ru-RU" sz="2400" dirty="0" smtClean="0"/>
              <a:t>лексику людей. </a:t>
            </a:r>
            <a:r>
              <a:rPr lang="ru-RU" sz="2400" dirty="0"/>
              <a:t>Появились новые </a:t>
            </a:r>
            <a:r>
              <a:rPr lang="ru-RU" sz="2400" dirty="0" smtClean="0"/>
              <a:t>языковые </a:t>
            </a:r>
            <a:r>
              <a:rPr lang="ru-RU" sz="2400" dirty="0"/>
              <a:t>средства </a:t>
            </a:r>
            <a:r>
              <a:rPr lang="ru-RU" sz="2400" dirty="0" smtClean="0"/>
              <a:t>коммуникации </a:t>
            </a:r>
            <a:r>
              <a:rPr lang="ru-RU" sz="2400" dirty="0"/>
              <a:t>или </a:t>
            </a:r>
            <a:r>
              <a:rPr lang="ru-RU" sz="2400" dirty="0" smtClean="0"/>
              <a:t>же </a:t>
            </a:r>
            <a:r>
              <a:rPr lang="ru-RU" sz="2400" dirty="0"/>
              <a:t>трансформация старых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- сленг, </a:t>
            </a:r>
            <a:r>
              <a:rPr lang="ru-RU" sz="2400" dirty="0" smtClean="0"/>
              <a:t>придуманный </a:t>
            </a:r>
            <a:r>
              <a:rPr lang="ru-RU" sz="2400" dirty="0"/>
              <a:t>в Интернете, </a:t>
            </a:r>
            <a:r>
              <a:rPr lang="ru-RU" sz="2400" dirty="0" smtClean="0"/>
              <a:t>используется </a:t>
            </a:r>
            <a:r>
              <a:rPr lang="ru-RU" sz="2400" dirty="0"/>
              <a:t>в </a:t>
            </a:r>
            <a:r>
              <a:rPr lang="ru-RU" sz="2400" dirty="0" smtClean="0"/>
              <a:t>повседневной жизни;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- возрождение </a:t>
            </a:r>
            <a:r>
              <a:rPr lang="ru-RU" sz="2400" dirty="0" smtClean="0"/>
              <a:t>эпистолярного </a:t>
            </a:r>
            <a:r>
              <a:rPr lang="ru-RU" sz="2400" dirty="0"/>
              <a:t>жанра </a:t>
            </a:r>
            <a:r>
              <a:rPr lang="ru-RU" sz="2400" dirty="0" smtClean="0"/>
              <a:t>в </a:t>
            </a:r>
            <a:r>
              <a:rPr lang="ru-RU" sz="2400" dirty="0"/>
              <a:t>виде электронной </a:t>
            </a:r>
            <a:r>
              <a:rPr lang="ru-RU" sz="2400" dirty="0" smtClean="0"/>
              <a:t>переписки </a:t>
            </a:r>
            <a:r>
              <a:rPr lang="ru-RU" sz="2400" dirty="0"/>
              <a:t>также </a:t>
            </a:r>
            <a:r>
              <a:rPr lang="ru-RU" sz="2400" dirty="0" smtClean="0"/>
              <a:t>имеет </a:t>
            </a:r>
            <a:r>
              <a:rPr lang="ru-RU" sz="2400" dirty="0"/>
              <a:t>свою </a:t>
            </a:r>
            <a:r>
              <a:rPr lang="ru-RU" sz="2400" dirty="0" smtClean="0"/>
              <a:t>языковую </a:t>
            </a:r>
            <a:r>
              <a:rPr lang="ru-RU" sz="2400" dirty="0"/>
              <a:t>специфику.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Заключение 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Социальная структура </a:t>
            </a:r>
            <a:r>
              <a:rPr lang="ru-RU" dirty="0" smtClean="0"/>
              <a:t>языка</a:t>
            </a:r>
            <a:r>
              <a:rPr lang="ru-RU" dirty="0"/>
              <a:t>, т.е. состав </a:t>
            </a:r>
            <a:r>
              <a:rPr lang="ru-RU" dirty="0" smtClean="0"/>
              <a:t>и </a:t>
            </a:r>
            <a:r>
              <a:rPr lang="ru-RU" dirty="0"/>
              <a:t>значимость его </a:t>
            </a:r>
            <a:r>
              <a:rPr lang="ru-RU" dirty="0" smtClean="0"/>
              <a:t>социальных </a:t>
            </a:r>
            <a:r>
              <a:rPr lang="ru-RU" dirty="0"/>
              <a:t>вариантов (включая нашу профессиональную речь, </a:t>
            </a:r>
            <a:r>
              <a:rPr lang="ru-RU" dirty="0" smtClean="0"/>
              <a:t>жаргоны</a:t>
            </a:r>
            <a:r>
              <a:rPr lang="ru-RU" dirty="0"/>
              <a:t>, просторечие, </a:t>
            </a:r>
            <a:r>
              <a:rPr lang="ru-RU" dirty="0" smtClean="0"/>
              <a:t>кастовые </a:t>
            </a:r>
            <a:r>
              <a:rPr lang="ru-RU" dirty="0"/>
              <a:t>языки мира т.п.) обусловлена </a:t>
            </a:r>
            <a:r>
              <a:rPr lang="ru-RU" dirty="0" smtClean="0"/>
              <a:t>структурой </a:t>
            </a:r>
            <a:r>
              <a:rPr lang="ru-RU" dirty="0"/>
              <a:t>общества. Возникновение </a:t>
            </a:r>
            <a:r>
              <a:rPr lang="ru-RU" dirty="0" smtClean="0"/>
              <a:t>новых </a:t>
            </a:r>
            <a:r>
              <a:rPr lang="ru-RU" dirty="0"/>
              <a:t>компонентов, </a:t>
            </a:r>
            <a:r>
              <a:rPr lang="ru-RU" dirty="0" smtClean="0"/>
              <a:t>каковым </a:t>
            </a:r>
            <a:r>
              <a:rPr lang="ru-RU" dirty="0"/>
              <a:t>и является </a:t>
            </a:r>
            <a:r>
              <a:rPr lang="ru-RU" dirty="0" smtClean="0"/>
              <a:t>интернет-сленг</a:t>
            </a:r>
            <a:r>
              <a:rPr lang="ru-RU" dirty="0"/>
              <a:t>, отражает </a:t>
            </a:r>
            <a:r>
              <a:rPr lang="ru-RU" dirty="0" smtClean="0"/>
              <a:t>носителей новых </a:t>
            </a:r>
            <a:r>
              <a:rPr lang="ru-RU" dirty="0"/>
              <a:t>субкультур. </a:t>
            </a:r>
            <a:endParaRPr lang="ru-RU" dirty="0" smtClean="0"/>
          </a:p>
          <a:p>
            <a:r>
              <a:rPr lang="ru-RU" dirty="0" smtClean="0"/>
              <a:t>Сленг как </a:t>
            </a:r>
            <a:r>
              <a:rPr lang="ru-RU" dirty="0"/>
              <a:t>специфическое </a:t>
            </a:r>
            <a:r>
              <a:rPr lang="ru-RU" dirty="0" smtClean="0"/>
              <a:t>образование </a:t>
            </a:r>
            <a:r>
              <a:rPr lang="ru-RU" dirty="0"/>
              <a:t>в языке </a:t>
            </a:r>
            <a:r>
              <a:rPr lang="ru-RU" dirty="0" smtClean="0"/>
              <a:t>обнаруживает </a:t>
            </a:r>
            <a:r>
              <a:rPr lang="ru-RU" dirty="0"/>
              <a:t>стремление </a:t>
            </a:r>
            <a:r>
              <a:rPr lang="ru-RU" dirty="0" smtClean="0"/>
              <a:t>литературной группы </a:t>
            </a:r>
            <a:r>
              <a:rPr lang="ru-RU" dirty="0"/>
              <a:t>выразить </a:t>
            </a:r>
            <a:r>
              <a:rPr lang="ru-RU" dirty="0" smtClean="0"/>
              <a:t>понятия</a:t>
            </a:r>
            <a:r>
              <a:rPr lang="ru-RU" dirty="0"/>
              <a:t>, ситуации, </a:t>
            </a:r>
            <a:r>
              <a:rPr lang="ru-RU" dirty="0" smtClean="0"/>
              <a:t>характерные </a:t>
            </a:r>
            <a:r>
              <a:rPr lang="ru-RU" dirty="0"/>
              <a:t>только </a:t>
            </a:r>
            <a:r>
              <a:rPr lang="ru-RU" dirty="0" smtClean="0"/>
              <a:t>для </a:t>
            </a:r>
            <a:r>
              <a:rPr lang="ru-RU" dirty="0"/>
              <a:t>данной </a:t>
            </a:r>
            <a:r>
              <a:rPr lang="ru-RU" dirty="0" smtClean="0"/>
              <a:t>области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Интернет-сленг не </a:t>
            </a:r>
            <a:r>
              <a:rPr lang="ru-RU" dirty="0"/>
              <a:t>исключение. Он отражает </a:t>
            </a:r>
            <a:r>
              <a:rPr lang="ru-RU" dirty="0" smtClean="0"/>
              <a:t>образ </a:t>
            </a:r>
            <a:r>
              <a:rPr lang="ru-RU" dirty="0"/>
              <a:t>мышления, активно присущий молодежному </a:t>
            </a:r>
            <a:r>
              <a:rPr lang="ru-RU" dirty="0" smtClean="0"/>
              <a:t>сообществу</a:t>
            </a:r>
            <a:r>
              <a:rPr lang="ru-RU" dirty="0"/>
              <a:t>, использующему </a:t>
            </a:r>
            <a:r>
              <a:rPr lang="ru-RU" dirty="0" smtClean="0"/>
              <a:t>Интернет </a:t>
            </a:r>
            <a:r>
              <a:rPr lang="ru-RU" dirty="0"/>
              <a:t>в целях </a:t>
            </a:r>
            <a:r>
              <a:rPr lang="ru-RU" dirty="0" smtClean="0"/>
              <a:t>общения</a:t>
            </a:r>
            <a:r>
              <a:rPr lang="ru-RU" dirty="0"/>
              <a:t>. Все </a:t>
            </a:r>
            <a:r>
              <a:rPr lang="ru-RU" dirty="0" smtClean="0"/>
              <a:t>богатство </a:t>
            </a:r>
            <a:r>
              <a:rPr lang="ru-RU" dirty="0"/>
              <a:t>эмоциональных </a:t>
            </a:r>
            <a:r>
              <a:rPr lang="ru-RU" dirty="0" smtClean="0"/>
              <a:t>реакций </a:t>
            </a:r>
            <a:r>
              <a:rPr lang="ru-RU" dirty="0"/>
              <a:t>выражается </a:t>
            </a:r>
            <a:r>
              <a:rPr lang="ru-RU" dirty="0" smtClean="0"/>
              <a:t>сочетаниями </a:t>
            </a:r>
            <a:r>
              <a:rPr lang="ru-RU" dirty="0"/>
              <a:t>знаков — словами </a:t>
            </a:r>
            <a:r>
              <a:rPr lang="ru-RU" dirty="0" smtClean="0"/>
              <a:t>и </a:t>
            </a:r>
            <a:r>
              <a:rPr lang="ru-RU" dirty="0"/>
              <a:t>пиктограммами ("смайликами"). </a:t>
            </a:r>
            <a:endParaRPr lang="ru-RU" dirty="0" smtClean="0"/>
          </a:p>
          <a:p>
            <a:r>
              <a:rPr lang="ru-RU" dirty="0" smtClean="0"/>
              <a:t>Кроме того</a:t>
            </a:r>
            <a:r>
              <a:rPr lang="ru-RU" dirty="0"/>
              <a:t>, ситуация </a:t>
            </a:r>
            <a:r>
              <a:rPr lang="ru-RU" dirty="0" smtClean="0"/>
              <a:t>общения онлайн </a:t>
            </a:r>
            <a:r>
              <a:rPr lang="ru-RU" dirty="0"/>
              <a:t>диктует </a:t>
            </a:r>
            <a:r>
              <a:rPr lang="ru-RU" dirty="0" smtClean="0"/>
              <a:t>необходимость быстрого </a:t>
            </a:r>
            <a:r>
              <a:rPr lang="ru-RU" dirty="0"/>
              <a:t>реагирования </a:t>
            </a:r>
            <a:r>
              <a:rPr lang="ru-RU" dirty="0" smtClean="0"/>
              <a:t>и </a:t>
            </a:r>
            <a:r>
              <a:rPr lang="ru-RU" dirty="0"/>
              <a:t>не позволяет использовать </a:t>
            </a:r>
            <a:r>
              <a:rPr lang="ru-RU" dirty="0" smtClean="0"/>
              <a:t>все </a:t>
            </a:r>
            <a:r>
              <a:rPr lang="ru-RU" dirty="0"/>
              <a:t>экспрессивные </a:t>
            </a:r>
            <a:r>
              <a:rPr lang="ru-RU" dirty="0" smtClean="0"/>
              <a:t>средства</a:t>
            </a:r>
            <a:r>
              <a:rPr lang="ru-RU" dirty="0"/>
              <a:t>, предоставляемые </a:t>
            </a:r>
            <a:r>
              <a:rPr lang="ru-RU" dirty="0" smtClean="0"/>
              <a:t>русским </a:t>
            </a:r>
            <a:r>
              <a:rPr lang="ru-RU" dirty="0"/>
              <a:t>языком. Эмоциональная окраска слов, употребляемых в подобных условия для выражения соответствующих чувств и эмоций, зачастую оказывается недостаточной.</a:t>
            </a:r>
          </a:p>
        </p:txBody>
      </p:sp>
    </p:spTree>
    <p:extLst>
      <p:ext uri="{BB962C8B-B14F-4D97-AF65-F5344CB8AC3E}">
        <p14:creationId xmlns:p14="http://schemas.microsoft.com/office/powerpoint/2010/main" val="8925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772400" cy="4572000"/>
          </a:xfrm>
        </p:spPr>
        <p:txBody>
          <a:bodyPr/>
          <a:lstStyle/>
          <a:p>
            <a:r>
              <a:rPr lang="ru-RU" dirty="0"/>
              <a:t>К сожалению, сейчас для русского языка настало трудное время. Стремительные негативные изменения, которые происходят в нём, заставляют многих учёных, исследователей всё чаще и чаще говорить о том, что он истощается, теряет свой блеск, глубину.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796" y="3140968"/>
            <a:ext cx="5447928" cy="30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7992888" cy="5183088"/>
          </a:xfrm>
        </p:spPr>
        <p:txBody>
          <a:bodyPr>
            <a:norm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моему мнению, русский язык - самый красивый, многообразный, богатый и в то же время сложный язык во всём мире. К сожалению, «сетевой язык» употребляют большинство </a:t>
            </a:r>
            <a:r>
              <a:rPr lang="ru-RU" dirty="0" smtClean="0"/>
              <a:t>пользователей подростков. Безграмотность </a:t>
            </a:r>
            <a:r>
              <a:rPr lang="ru-RU" dirty="0"/>
              <a:t>в современном информационном обществе все же должна признаваться пороком, а писать и говорить правильно, должно считаться престижным. Нужно повышать культуру речи и овладевать нормами языка. </a:t>
            </a:r>
          </a:p>
        </p:txBody>
      </p:sp>
    </p:spTree>
    <p:extLst>
      <p:ext uri="{BB962C8B-B14F-4D97-AF65-F5344CB8AC3E}">
        <p14:creationId xmlns:p14="http://schemas.microsoft.com/office/powerpoint/2010/main" val="11794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84071" y="332656"/>
            <a:ext cx="7772400" cy="6408712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«Мы уверены, что русской речи предстоит одно из двух: либо испошлиться донельзя, либо, </a:t>
            </a:r>
            <a:r>
              <a:rPr lang="ru-RU" i="1" dirty="0" err="1"/>
              <a:t>образумясь</a:t>
            </a:r>
            <a:r>
              <a:rPr lang="ru-RU" i="1" dirty="0"/>
              <a:t>, свернуть на иной путь, захватив притом с собою все покинутые второпях </a:t>
            </a:r>
            <a:r>
              <a:rPr lang="ru-RU" i="1" dirty="0" smtClean="0"/>
              <a:t>запасы.</a:t>
            </a:r>
            <a:r>
              <a:rPr lang="ru-RU" sz="2400" i="1" dirty="0" smtClean="0"/>
              <a:t>»</a:t>
            </a:r>
          </a:p>
          <a:p>
            <a:endParaRPr lang="ru-RU" sz="2400" i="1" dirty="0"/>
          </a:p>
          <a:p>
            <a:endParaRPr lang="ru-RU" sz="2400" i="1" dirty="0" smtClean="0"/>
          </a:p>
          <a:p>
            <a:endParaRPr lang="ru-RU" sz="2400" i="1" dirty="0"/>
          </a:p>
          <a:p>
            <a:endParaRPr lang="ru-RU" sz="2400" i="1" dirty="0" smtClean="0"/>
          </a:p>
          <a:p>
            <a:endParaRPr lang="ru-RU" sz="2400" i="1" dirty="0" smtClean="0"/>
          </a:p>
          <a:p>
            <a:endParaRPr lang="ru-RU" sz="2400" i="1" dirty="0"/>
          </a:p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endParaRPr lang="ru-RU" sz="1800" i="1" dirty="0" smtClean="0"/>
          </a:p>
          <a:p>
            <a:endParaRPr lang="ru-RU" sz="1800" dirty="0" smtClean="0"/>
          </a:p>
          <a:p>
            <a:r>
              <a:rPr lang="ru-RU" sz="1800" dirty="0" smtClean="0"/>
              <a:t>Эти </a:t>
            </a:r>
            <a:r>
              <a:rPr lang="ru-RU" sz="1800" dirty="0"/>
              <a:t>слова принадлежат Владимиру Ивановичу Далю, великому писателю, учёному, автору «Толкового живого великорусского языка».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276872"/>
            <a:ext cx="5400600" cy="30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1"/>
                </a:solidFill>
              </a:rPr>
              <a:t>Список использованных источников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</a:t>
            </a:r>
            <a:r>
              <a:rPr lang="ru-RU" dirty="0" smtClean="0"/>
              <a:t>.Лихолитов </a:t>
            </a:r>
            <a:r>
              <a:rPr lang="ru-RU" dirty="0"/>
              <a:t>П. В. «Компьютерный жаргон»// Русская речь. — М., 1997. —</a:t>
            </a:r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Журнал «Весь компьютерный мир». № 2 — 1996 год.</a:t>
            </a:r>
          </a:p>
          <a:p>
            <a:r>
              <a:rPr lang="ru-RU" dirty="0"/>
              <a:t>3</a:t>
            </a:r>
            <a:r>
              <a:rPr lang="ru-RU" dirty="0" smtClean="0"/>
              <a:t>.Смирнов </a:t>
            </a:r>
            <a:r>
              <a:rPr lang="ru-RU" dirty="0"/>
              <a:t>Ф.О. «Искусство общения в интернете. Краткое руководство» — Научно-популярное издание. — М.: Издательский дом Вильямс, 2006.</a:t>
            </a:r>
          </a:p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http://ru.wikipedia.org/ </a:t>
            </a:r>
            <a:r>
              <a:rPr lang="ru-RU" dirty="0" err="1"/>
              <a:t>wiki</a:t>
            </a:r>
            <a:r>
              <a:rPr lang="ru-RU" dirty="0"/>
              <a:t>/</a:t>
            </a:r>
            <a:r>
              <a:rPr lang="ru-RU" dirty="0" err="1"/>
              <a:t>Компьютерный_сленг</a:t>
            </a:r>
            <a:endParaRPr lang="ru-RU" dirty="0"/>
          </a:p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/>
              <a:t>http://shkolazhizni.ru/archive/0/n-15750</a:t>
            </a:r>
            <a:r>
              <a:rPr lang="ru-RU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2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8136904" cy="5976664"/>
          </a:xfrm>
        </p:spPr>
        <p:txBody>
          <a:bodyPr>
            <a:normAutofit fontScale="92500"/>
          </a:bodyPr>
          <a:lstStyle/>
          <a:p>
            <a:r>
              <a:rPr lang="ru-RU" u="sng" dirty="0" smtClean="0"/>
              <a:t>Проект подготовил</a:t>
            </a:r>
            <a:r>
              <a:rPr lang="ru-RU" dirty="0" smtClean="0"/>
              <a:t>: </a:t>
            </a:r>
            <a:r>
              <a:rPr lang="ru-RU" dirty="0" err="1" smtClean="0"/>
              <a:t>Зашезова</a:t>
            </a:r>
            <a:r>
              <a:rPr lang="ru-RU" dirty="0" smtClean="0"/>
              <a:t> Лиана </a:t>
            </a:r>
            <a:r>
              <a:rPr lang="ru-RU" dirty="0" err="1" smtClean="0"/>
              <a:t>Тахировна</a:t>
            </a:r>
            <a:endParaRPr lang="ru-RU" dirty="0" smtClean="0"/>
          </a:p>
          <a:p>
            <a:r>
              <a:rPr lang="ru-RU" u="sng" dirty="0" smtClean="0"/>
              <a:t>Руководитель проекта</a:t>
            </a:r>
            <a:r>
              <a:rPr lang="ru-RU" dirty="0" smtClean="0"/>
              <a:t>: Гладкая Марина Дмитриевна</a:t>
            </a:r>
            <a:endParaRPr lang="ru-RU" u="sng" dirty="0" smtClean="0"/>
          </a:p>
          <a:p>
            <a:r>
              <a:rPr lang="ru-RU" u="sng" dirty="0" smtClean="0"/>
              <a:t>Страна</a:t>
            </a:r>
            <a:r>
              <a:rPr lang="ru-RU" dirty="0" smtClean="0"/>
              <a:t>: </a:t>
            </a:r>
            <a:r>
              <a:rPr lang="ru-RU" dirty="0" smtClean="0"/>
              <a:t>Россия</a:t>
            </a:r>
            <a:endParaRPr lang="ru-RU" dirty="0" smtClean="0"/>
          </a:p>
          <a:p>
            <a:r>
              <a:rPr lang="ru-RU" u="sng" dirty="0" smtClean="0"/>
              <a:t>Возраст</a:t>
            </a:r>
            <a:r>
              <a:rPr lang="ru-RU" dirty="0" smtClean="0"/>
              <a:t>: </a:t>
            </a:r>
            <a:r>
              <a:rPr lang="ru-RU" dirty="0" smtClean="0"/>
              <a:t>11 </a:t>
            </a:r>
            <a:r>
              <a:rPr lang="ru-RU" dirty="0" smtClean="0"/>
              <a:t>лет</a:t>
            </a:r>
          </a:p>
          <a:p>
            <a:r>
              <a:rPr lang="ru-RU" u="sng" dirty="0"/>
              <a:t>Номинация № 3</a:t>
            </a:r>
            <a:r>
              <a:rPr lang="ru-RU" dirty="0"/>
              <a:t>. «Виртуальный дружеский русский</a:t>
            </a:r>
            <a:r>
              <a:rPr lang="ru-RU" dirty="0" smtClean="0"/>
              <a:t>»</a:t>
            </a:r>
          </a:p>
          <a:p>
            <a:r>
              <a:rPr lang="ru-RU" u="sng" dirty="0" smtClean="0"/>
              <a:t>Тема проекта</a:t>
            </a:r>
            <a:r>
              <a:rPr lang="ru-RU" dirty="0" smtClean="0"/>
              <a:t>: </a:t>
            </a:r>
            <a:r>
              <a:rPr lang="ru-RU" dirty="0"/>
              <a:t>«Русский язык в сети Интернет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u="sng" dirty="0"/>
              <a:t>Цель работы</a:t>
            </a:r>
            <a:r>
              <a:rPr lang="ru-RU" dirty="0"/>
              <a:t>: выявить </a:t>
            </a:r>
            <a:r>
              <a:rPr lang="ru-RU" dirty="0" smtClean="0"/>
              <a:t>причины, характер </a:t>
            </a:r>
            <a:r>
              <a:rPr lang="ru-RU" dirty="0"/>
              <a:t>и особенности </a:t>
            </a:r>
            <a:r>
              <a:rPr lang="ru-RU" dirty="0" smtClean="0"/>
              <a:t>специального </a:t>
            </a:r>
            <a:r>
              <a:rPr lang="ru-RU" dirty="0"/>
              <a:t>искажения </a:t>
            </a:r>
            <a:r>
              <a:rPr lang="ru-RU" dirty="0" smtClean="0"/>
              <a:t>слов </a:t>
            </a:r>
            <a:r>
              <a:rPr lang="ru-RU" dirty="0"/>
              <a:t>русского </a:t>
            </a:r>
            <a:r>
              <a:rPr lang="ru-RU" dirty="0" smtClean="0"/>
              <a:t>языка </a:t>
            </a:r>
            <a:r>
              <a:rPr lang="ru-RU" dirty="0"/>
              <a:t>в виртуальном </a:t>
            </a:r>
            <a:r>
              <a:rPr lang="ru-RU" dirty="0" smtClean="0"/>
              <a:t>пространстве </a:t>
            </a:r>
            <a:r>
              <a:rPr lang="ru-RU" dirty="0"/>
              <a:t>сети </a:t>
            </a:r>
            <a:r>
              <a:rPr lang="ru-RU" dirty="0" smtClean="0"/>
              <a:t>Интернет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8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471120"/>
          </a:xfrm>
        </p:spPr>
        <p:txBody>
          <a:bodyPr>
            <a:normAutofit/>
          </a:bodyPr>
          <a:lstStyle/>
          <a:p>
            <a:r>
              <a:rPr lang="ru-RU" u="sng" dirty="0"/>
              <a:t>Задачи</a:t>
            </a:r>
            <a:r>
              <a:rPr lang="ru-RU" dirty="0"/>
              <a:t>: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Выявить происхождение и особенности «сетевого языка» как стиля современного русского языка в виртуальном пространстве;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Определить причины использования сленга подростками;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Обобщить и систематизировать данные, </a:t>
            </a:r>
            <a:r>
              <a:rPr lang="ru-RU" sz="2800" smtClean="0"/>
              <a:t>сделать выводы.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5076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5543128"/>
          </a:xfrm>
        </p:spPr>
        <p:txBody>
          <a:bodyPr/>
          <a:lstStyle/>
          <a:p>
            <a:r>
              <a:rPr lang="ru-RU" u="sng" dirty="0"/>
              <a:t>Гипотеза</a:t>
            </a:r>
            <a:r>
              <a:rPr lang="ru-RU" dirty="0"/>
              <a:t>: о</a:t>
            </a:r>
            <a:r>
              <a:rPr lang="ru-RU" dirty="0" smtClean="0"/>
              <a:t>бщение </a:t>
            </a:r>
            <a:r>
              <a:rPr lang="ru-RU" dirty="0"/>
              <a:t>в молодежной </a:t>
            </a:r>
            <a:r>
              <a:rPr lang="ru-RU" dirty="0" smtClean="0"/>
              <a:t>среде </a:t>
            </a:r>
            <a:r>
              <a:rPr lang="ru-RU" dirty="0"/>
              <a:t>невозможно </a:t>
            </a:r>
            <a:r>
              <a:rPr lang="ru-RU" dirty="0" smtClean="0"/>
              <a:t>без </a:t>
            </a:r>
            <a:r>
              <a:rPr lang="ru-RU" dirty="0"/>
              <a:t>владения </a:t>
            </a:r>
            <a:r>
              <a:rPr lang="ru-RU" dirty="0" smtClean="0"/>
              <a:t>ее </a:t>
            </a:r>
            <a:r>
              <a:rPr lang="ru-RU" dirty="0"/>
              <a:t>языком. </a:t>
            </a:r>
            <a:endParaRPr lang="ru-RU" dirty="0" smtClean="0"/>
          </a:p>
          <a:p>
            <a:r>
              <a:rPr lang="ru-RU" u="sng" dirty="0" smtClean="0"/>
              <a:t>Объект исследования</a:t>
            </a:r>
            <a:r>
              <a:rPr lang="ru-RU" dirty="0" smtClean="0"/>
              <a:t>: сленг </a:t>
            </a:r>
            <a:r>
              <a:rPr lang="ru-RU" dirty="0"/>
              <a:t>пользователей </a:t>
            </a:r>
            <a:r>
              <a:rPr lang="ru-RU" dirty="0" smtClean="0"/>
              <a:t>Интернета</a:t>
            </a:r>
            <a:r>
              <a:rPr lang="ru-RU" dirty="0"/>
              <a:t>, взятый </a:t>
            </a:r>
            <a:r>
              <a:rPr lang="ru-RU" dirty="0" smtClean="0"/>
              <a:t>из </a:t>
            </a:r>
            <a:r>
              <a:rPr lang="ru-RU" dirty="0"/>
              <a:t>чатов, форумов, </a:t>
            </a:r>
            <a:r>
              <a:rPr lang="ru-RU" dirty="0" smtClean="0"/>
              <a:t>блогов </a:t>
            </a:r>
            <a:r>
              <a:rPr lang="ru-RU" dirty="0"/>
              <a:t>и социальных </a:t>
            </a:r>
            <a:r>
              <a:rPr lang="ru-RU" dirty="0" smtClean="0"/>
              <a:t>сетей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u="sng" dirty="0" smtClean="0"/>
              <a:t>Предмет </a:t>
            </a:r>
            <a:r>
              <a:rPr lang="ru-RU" u="sng" dirty="0"/>
              <a:t>исследования</a:t>
            </a:r>
            <a:r>
              <a:rPr lang="ru-RU" dirty="0" smtClean="0"/>
              <a:t>: структурные</a:t>
            </a:r>
            <a:r>
              <a:rPr lang="ru-RU" dirty="0"/>
              <a:t>, лексико-семантические </a:t>
            </a:r>
            <a:r>
              <a:rPr lang="ru-RU" dirty="0" smtClean="0"/>
              <a:t>и </a:t>
            </a:r>
            <a:r>
              <a:rPr lang="ru-RU" dirty="0"/>
              <a:t>синтаксические характеристики </a:t>
            </a:r>
            <a:r>
              <a:rPr lang="ru-RU" dirty="0" smtClean="0"/>
              <a:t>лексических единиц, относящиеся </a:t>
            </a:r>
            <a:r>
              <a:rPr lang="ru-RU" dirty="0"/>
              <a:t>к Интернет-сленгу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4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1"/>
                </a:solidFill>
              </a:rPr>
              <a:t>Влияние </a:t>
            </a:r>
            <a:r>
              <a:rPr lang="ru-RU" u="sng" dirty="0">
                <a:solidFill>
                  <a:schemeClr val="tx1"/>
                </a:solidFill>
              </a:rPr>
              <a:t>интернета на русский язык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412776"/>
            <a:ext cx="7859216" cy="25572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Современный мир изменяет наши представления о языке и его использовании. Что становится заметным благодаря </a:t>
            </a:r>
            <a:r>
              <a:rPr lang="ru-RU" dirty="0"/>
              <a:t>новым виртуальным технологиям. Интернет трансформирует </a:t>
            </a:r>
            <a:r>
              <a:rPr lang="ru-RU" dirty="0" smtClean="0"/>
              <a:t>и </a:t>
            </a:r>
            <a:r>
              <a:rPr lang="ru-RU" dirty="0"/>
              <a:t>как бы “размывает” личность </a:t>
            </a:r>
            <a:r>
              <a:rPr lang="ru-RU" dirty="0" smtClean="0"/>
              <a:t>автора</a:t>
            </a:r>
            <a:r>
              <a:rPr lang="ru-RU" dirty="0"/>
              <a:t>, что </a:t>
            </a:r>
            <a:r>
              <a:rPr lang="ru-RU" dirty="0" smtClean="0"/>
              <a:t>приводит </a:t>
            </a:r>
            <a:r>
              <a:rPr lang="ru-RU" dirty="0"/>
              <a:t>к относительной </a:t>
            </a:r>
            <a:r>
              <a:rPr lang="ru-RU" dirty="0" smtClean="0"/>
              <a:t>анонимности </a:t>
            </a:r>
            <a:r>
              <a:rPr lang="ru-RU" dirty="0"/>
              <a:t>пользователей, </a:t>
            </a:r>
            <a:r>
              <a:rPr lang="ru-RU" dirty="0" smtClean="0"/>
              <a:t>общающихся </a:t>
            </a:r>
            <a:r>
              <a:rPr lang="ru-RU" dirty="0"/>
              <a:t>в этой </a:t>
            </a:r>
            <a:r>
              <a:rPr lang="ru-RU" dirty="0" smtClean="0"/>
              <a:t>среде.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392" y="3970040"/>
            <a:ext cx="3672408" cy="248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-951" r="5592"/>
          <a:stretch/>
        </p:blipFill>
        <p:spPr>
          <a:xfrm>
            <a:off x="755576" y="3970040"/>
            <a:ext cx="4176464" cy="248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>
                <a:solidFill>
                  <a:schemeClr val="tx1"/>
                </a:solidFill>
              </a:rPr>
              <a:t>Новая форма речи</a:t>
            </a:r>
            <a:endParaRPr lang="ru-RU" sz="3600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06072" cy="4572000"/>
          </a:xfrm>
        </p:spPr>
        <p:txBody>
          <a:bodyPr>
            <a:normAutofit/>
          </a:bodyPr>
          <a:lstStyle/>
          <a:p>
            <a:r>
              <a:rPr lang="ru-RU" sz="2000" dirty="0"/>
              <a:t>На наших разных глазах формируется </a:t>
            </a:r>
            <a:r>
              <a:rPr lang="ru-RU" sz="2000" dirty="0" smtClean="0"/>
              <a:t>уникальная</a:t>
            </a:r>
            <a:r>
              <a:rPr lang="ru-RU" sz="2000" dirty="0"/>
              <a:t>, электронная </a:t>
            </a:r>
            <a:r>
              <a:rPr lang="ru-RU" sz="2000" dirty="0" smtClean="0"/>
              <a:t>форма </a:t>
            </a:r>
            <a:r>
              <a:rPr lang="ru-RU" sz="2000" dirty="0"/>
              <a:t>речи. Сравнительно </a:t>
            </a:r>
            <a:r>
              <a:rPr lang="ru-RU" sz="2000" dirty="0" smtClean="0"/>
              <a:t>с </a:t>
            </a:r>
            <a:r>
              <a:rPr lang="ru-RU" sz="2000" dirty="0"/>
              <a:t>“неэлектронным”, традиционным </a:t>
            </a:r>
            <a:r>
              <a:rPr lang="ru-RU" sz="2000" dirty="0" smtClean="0"/>
              <a:t>языком </a:t>
            </a:r>
            <a:r>
              <a:rPr lang="ru-RU" sz="2000" dirty="0"/>
              <a:t>усложняются </a:t>
            </a:r>
            <a:r>
              <a:rPr lang="ru-RU" sz="2000" dirty="0" smtClean="0"/>
              <a:t>одни </a:t>
            </a:r>
            <a:r>
              <a:rPr lang="ru-RU" sz="2000" dirty="0"/>
              <a:t>и упрощаются </a:t>
            </a:r>
            <a:r>
              <a:rPr lang="ru-RU" sz="2000" dirty="0" smtClean="0"/>
              <a:t>другие </a:t>
            </a:r>
            <a:r>
              <a:rPr lang="ru-RU" sz="2000" dirty="0"/>
              <a:t>языковые </a:t>
            </a:r>
            <a:r>
              <a:rPr lang="ru-RU" sz="2000" dirty="0" smtClean="0"/>
              <a:t>речевые </a:t>
            </a:r>
            <a:r>
              <a:rPr lang="ru-RU" sz="2000" dirty="0"/>
              <a:t>средства. Устная </a:t>
            </a:r>
            <a:r>
              <a:rPr lang="ru-RU" sz="2000" dirty="0" smtClean="0"/>
              <a:t>и </a:t>
            </a:r>
            <a:r>
              <a:rPr lang="ru-RU" sz="2000" dirty="0"/>
              <a:t>письменная формы </a:t>
            </a:r>
            <a:r>
              <a:rPr lang="ru-RU" sz="2000" dirty="0" smtClean="0"/>
              <a:t>коммуникации </a:t>
            </a:r>
            <a:r>
              <a:rPr lang="ru-RU" sz="2000" dirty="0"/>
              <a:t>вступают </a:t>
            </a:r>
            <a:r>
              <a:rPr lang="ru-RU" sz="2000" dirty="0" smtClean="0"/>
              <a:t>в </a:t>
            </a:r>
            <a:r>
              <a:rPr lang="ru-RU" sz="2000" dirty="0"/>
              <a:t>сложное конкурентное </a:t>
            </a:r>
            <a:r>
              <a:rPr lang="ru-RU" sz="2000" dirty="0" smtClean="0"/>
              <a:t>взаимодействие.</a:t>
            </a:r>
          </a:p>
          <a:p>
            <a:pPr marL="0" indent="0" algn="ctr">
              <a:buNone/>
            </a:pPr>
            <a:r>
              <a:rPr lang="ru-RU" sz="2000" dirty="0"/>
              <a:t> </a:t>
            </a:r>
            <a:r>
              <a:rPr lang="ru-RU" sz="2000" u="sng" dirty="0" smtClean="0"/>
              <a:t>Форма речи</a:t>
            </a:r>
            <a:endParaRPr lang="ru-RU" sz="2000" u="sng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652120" y="3442972"/>
            <a:ext cx="432048" cy="418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563888" y="3442972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83669" y="3933056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Электронная</a:t>
            </a:r>
            <a:endParaRPr lang="ru-RU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59" y="3926501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Неэлектронная</a:t>
            </a:r>
            <a:endParaRPr lang="ru-RU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4516516"/>
            <a:ext cx="42988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 экстралингвистические черты: </a:t>
            </a:r>
            <a:r>
              <a:rPr lang="ru-RU" sz="2000" dirty="0" err="1"/>
              <a:t>нетикет</a:t>
            </a:r>
            <a:r>
              <a:rPr lang="ru-RU" sz="2000" dirty="0"/>
              <a:t> (этикет </a:t>
            </a:r>
            <a:r>
              <a:rPr lang="ru-RU" sz="2000" dirty="0" smtClean="0"/>
              <a:t>поведения </a:t>
            </a:r>
            <a:r>
              <a:rPr lang="ru-RU" sz="2000" dirty="0"/>
              <a:t>в Сети), 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 err="1"/>
              <a:t>э</a:t>
            </a:r>
            <a:r>
              <a:rPr lang="ru-RU" sz="2000" dirty="0" err="1" smtClean="0"/>
              <a:t>мотиконы</a:t>
            </a:r>
            <a:r>
              <a:rPr lang="ru-RU" sz="2000" dirty="0" smtClean="0"/>
              <a:t> (графические маркеры </a:t>
            </a:r>
            <a:r>
              <a:rPr lang="ru-RU" sz="2000" dirty="0"/>
              <a:t>эмоций </a:t>
            </a:r>
            <a:r>
              <a:rPr lang="ru-RU" sz="2000" dirty="0" smtClean="0"/>
              <a:t>и </a:t>
            </a:r>
            <a:r>
              <a:rPr lang="ru-RU" sz="2000" dirty="0"/>
              <a:t>настроения), 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креолизованные</a:t>
            </a:r>
            <a:r>
              <a:rPr lang="ru-RU" sz="2000" dirty="0" smtClean="0"/>
              <a:t> черты: </a:t>
            </a:r>
            <a:r>
              <a:rPr lang="ru-RU" sz="2000" dirty="0"/>
              <a:t>(совмещающие </a:t>
            </a:r>
            <a:r>
              <a:rPr lang="ru-RU" sz="2000" dirty="0" smtClean="0"/>
              <a:t>вербальный </a:t>
            </a:r>
            <a:r>
              <a:rPr lang="ru-RU" sz="2000" dirty="0"/>
              <a:t>и визуальный </a:t>
            </a:r>
            <a:r>
              <a:rPr lang="ru-RU" sz="2000" dirty="0" smtClean="0"/>
              <a:t>код)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тексты, </a:t>
            </a:r>
            <a:r>
              <a:rPr lang="ru-RU" sz="2000" dirty="0" err="1" smtClean="0"/>
              <a:t>эмоци</a:t>
            </a:r>
            <a:r>
              <a:rPr lang="ru-RU" sz="2000" dirty="0" smtClean="0"/>
              <a:t>, </a:t>
            </a:r>
            <a:r>
              <a:rPr lang="ru-RU" sz="2000" dirty="0"/>
              <a:t>гипертексты и многое </a:t>
            </a:r>
            <a:r>
              <a:rPr lang="ru-RU" sz="2000" dirty="0" smtClean="0"/>
              <a:t>другое,</a:t>
            </a:r>
          </a:p>
          <a:p>
            <a:r>
              <a:rPr lang="ru-RU" sz="2000" dirty="0" smtClean="0"/>
              <a:t> - </a:t>
            </a:r>
            <a:r>
              <a:rPr lang="ru-RU" sz="2000" dirty="0"/>
              <a:t>лингвистические, </a:t>
            </a:r>
            <a:r>
              <a:rPr lang="ru-RU" sz="2000" dirty="0" smtClean="0"/>
              <a:t>начиная от </a:t>
            </a:r>
            <a:r>
              <a:rPr lang="ru-RU" sz="2000" dirty="0"/>
              <a:t>компьютерных </a:t>
            </a:r>
            <a:r>
              <a:rPr lang="ru-RU" sz="2000" dirty="0" smtClean="0"/>
              <a:t>жаргонизмов </a:t>
            </a:r>
            <a:r>
              <a:rPr lang="ru-RU" sz="2000" dirty="0"/>
              <a:t>и особого </a:t>
            </a:r>
            <a:endParaRPr lang="ru-RU" sz="2000" dirty="0" smtClean="0"/>
          </a:p>
          <a:p>
            <a:r>
              <a:rPr lang="ru-RU" sz="2000" dirty="0" smtClean="0"/>
              <a:t>отношения </a:t>
            </a:r>
            <a:r>
              <a:rPr lang="ru-RU" sz="2000" dirty="0"/>
              <a:t>к орфографии </a:t>
            </a:r>
            <a:r>
              <a:rPr lang="ru-RU" sz="2000" dirty="0" smtClean="0"/>
              <a:t>и пунктуации.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934" y="4208739"/>
            <a:ext cx="1514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(Традиционная)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341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>
                <a:solidFill>
                  <a:schemeClr val="tx1"/>
                </a:solidFill>
              </a:rPr>
              <a:t>Проникновение «интернет-сленга» в </a:t>
            </a:r>
            <a:r>
              <a:rPr lang="ru-RU" sz="3200" u="sng" dirty="0" smtClean="0">
                <a:solidFill>
                  <a:schemeClr val="tx1"/>
                </a:solidFill>
              </a:rPr>
              <a:t>литературный </a:t>
            </a:r>
            <a:r>
              <a:rPr lang="ru-RU" sz="3200" u="sng" dirty="0">
                <a:solidFill>
                  <a:schemeClr val="tx1"/>
                </a:solidFill>
              </a:rPr>
              <a:t>язык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Существуют </a:t>
            </a:r>
            <a:r>
              <a:rPr lang="ru-RU" dirty="0" smtClean="0"/>
              <a:t>две </a:t>
            </a:r>
            <a:r>
              <a:rPr lang="ru-RU" dirty="0"/>
              <a:t>точки </a:t>
            </a:r>
            <a:r>
              <a:rPr lang="ru-RU" dirty="0" smtClean="0"/>
              <a:t>зрения </a:t>
            </a:r>
            <a:r>
              <a:rPr lang="ru-RU" dirty="0"/>
              <a:t>по поводу </a:t>
            </a:r>
            <a:r>
              <a:rPr lang="ru-RU" dirty="0" smtClean="0"/>
              <a:t>проникновения </a:t>
            </a:r>
            <a:r>
              <a:rPr lang="ru-RU" dirty="0"/>
              <a:t>интернет-сленга в литературный </a:t>
            </a:r>
            <a:r>
              <a:rPr lang="ru-RU" dirty="0" smtClean="0"/>
              <a:t>язык</a:t>
            </a:r>
            <a:r>
              <a:rPr lang="ru-RU" dirty="0"/>
              <a:t>. Большинство </a:t>
            </a:r>
            <a:r>
              <a:rPr lang="ru-RU" dirty="0" smtClean="0"/>
              <a:t>исследователей </a:t>
            </a:r>
            <a:r>
              <a:rPr lang="ru-RU" dirty="0"/>
              <a:t>сходится </a:t>
            </a:r>
            <a:r>
              <a:rPr lang="ru-RU" dirty="0" smtClean="0"/>
              <a:t>во </a:t>
            </a:r>
            <a:r>
              <a:rPr lang="ru-RU" dirty="0"/>
              <a:t>мнении, что </a:t>
            </a:r>
            <a:r>
              <a:rPr lang="ru-RU" dirty="0" smtClean="0"/>
              <a:t>данное явление приведет </a:t>
            </a:r>
            <a:r>
              <a:rPr lang="ru-RU" dirty="0"/>
              <a:t>к «умиранию» русского </a:t>
            </a:r>
            <a:r>
              <a:rPr lang="ru-RU" dirty="0" smtClean="0"/>
              <a:t>языка</a:t>
            </a:r>
            <a:r>
              <a:rPr lang="ru-RU" dirty="0"/>
              <a:t>, и призывают </a:t>
            </a:r>
            <a:r>
              <a:rPr lang="ru-RU" dirty="0" smtClean="0"/>
              <a:t>решительно </a:t>
            </a:r>
            <a:r>
              <a:rPr lang="ru-RU" dirty="0"/>
              <a:t>бороться </a:t>
            </a:r>
            <a:r>
              <a:rPr lang="ru-RU" dirty="0" smtClean="0"/>
              <a:t>с </a:t>
            </a:r>
            <a:r>
              <a:rPr lang="ru-RU" dirty="0"/>
              <a:t>ним. Ведь </a:t>
            </a:r>
            <a:r>
              <a:rPr lang="ru-RU" dirty="0" smtClean="0"/>
              <a:t>статистика </a:t>
            </a:r>
            <a:r>
              <a:rPr lang="ru-RU" dirty="0"/>
              <a:t>показывает, </a:t>
            </a:r>
            <a:r>
              <a:rPr lang="ru-RU" dirty="0" smtClean="0"/>
              <a:t>что </a:t>
            </a:r>
            <a:r>
              <a:rPr lang="ru-RU" dirty="0"/>
              <a:t>в сочинениях </a:t>
            </a:r>
            <a:r>
              <a:rPr lang="ru-RU" dirty="0" smtClean="0"/>
              <a:t>школьников </a:t>
            </a:r>
            <a:r>
              <a:rPr lang="ru-RU" dirty="0"/>
              <a:t>уже </a:t>
            </a:r>
            <a:r>
              <a:rPr lang="ru-RU" dirty="0" smtClean="0"/>
              <a:t>проскальзывают </a:t>
            </a:r>
            <a:r>
              <a:rPr lang="ru-RU" dirty="0"/>
              <a:t>слова «</a:t>
            </a:r>
            <a:r>
              <a:rPr lang="ru-RU" dirty="0" err="1"/>
              <a:t>красавЧЕГ</a:t>
            </a:r>
            <a:r>
              <a:rPr lang="ru-RU" dirty="0"/>
              <a:t>», «</a:t>
            </a:r>
            <a:r>
              <a:rPr lang="ru-RU" dirty="0" err="1"/>
              <a:t>прЕВЕД</a:t>
            </a:r>
            <a:r>
              <a:rPr lang="ru-RU" dirty="0"/>
              <a:t>» и </a:t>
            </a:r>
            <a:r>
              <a:rPr lang="ru-RU" dirty="0" smtClean="0"/>
              <a:t>подобные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Другие же </a:t>
            </a:r>
            <a:r>
              <a:rPr lang="ru-RU" dirty="0"/>
              <a:t>ученые считают, </a:t>
            </a:r>
            <a:r>
              <a:rPr lang="ru-RU" dirty="0" smtClean="0"/>
              <a:t>что интернет сленг </a:t>
            </a:r>
            <a:r>
              <a:rPr lang="ru-RU" dirty="0"/>
              <a:t>– это </a:t>
            </a:r>
            <a:r>
              <a:rPr lang="ru-RU" dirty="0" smtClean="0"/>
              <a:t>всего </a:t>
            </a:r>
            <a:r>
              <a:rPr lang="ru-RU" dirty="0"/>
              <a:t>лишь </a:t>
            </a:r>
            <a:r>
              <a:rPr lang="ru-RU" dirty="0" smtClean="0"/>
              <a:t>закономерное </a:t>
            </a:r>
            <a:r>
              <a:rPr lang="ru-RU" dirty="0"/>
              <a:t>явление </a:t>
            </a:r>
            <a:r>
              <a:rPr lang="ru-RU" dirty="0" smtClean="0"/>
              <a:t>в </a:t>
            </a:r>
            <a:r>
              <a:rPr lang="ru-RU" dirty="0"/>
              <a:t>развитии </a:t>
            </a:r>
            <a:r>
              <a:rPr lang="ru-RU" dirty="0" smtClean="0"/>
              <a:t>русского общества</a:t>
            </a:r>
            <a:r>
              <a:rPr lang="ru-RU" dirty="0"/>
              <a:t>, и нужно </a:t>
            </a:r>
            <a:r>
              <a:rPr lang="ru-RU" dirty="0" smtClean="0"/>
              <a:t>относиться </a:t>
            </a:r>
            <a:r>
              <a:rPr lang="ru-RU" dirty="0"/>
              <a:t>к нему </a:t>
            </a:r>
            <a:r>
              <a:rPr lang="ru-RU" dirty="0" smtClean="0"/>
              <a:t>спокойно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721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Современные технологии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402016" cy="4572000"/>
          </a:xfrm>
        </p:spPr>
        <p:txBody>
          <a:bodyPr>
            <a:normAutofit/>
          </a:bodyPr>
          <a:lstStyle/>
          <a:p>
            <a:r>
              <a:rPr lang="ru-RU" sz="2000" dirty="0"/>
              <a:t>Сейчас </a:t>
            </a:r>
            <a:r>
              <a:rPr lang="ru-RU" sz="2000" dirty="0" smtClean="0"/>
              <a:t>нашу </a:t>
            </a:r>
            <a:r>
              <a:rPr lang="ru-RU" sz="2000" dirty="0"/>
              <a:t>жизнь </a:t>
            </a:r>
            <a:r>
              <a:rPr lang="ru-RU" sz="2000" dirty="0" smtClean="0"/>
              <a:t>нельзя </a:t>
            </a:r>
            <a:r>
              <a:rPr lang="ru-RU" sz="2000" dirty="0"/>
              <a:t>представить </a:t>
            </a:r>
            <a:r>
              <a:rPr lang="ru-RU" sz="2000" dirty="0" smtClean="0"/>
              <a:t>без </a:t>
            </a:r>
            <a:r>
              <a:rPr lang="ru-RU" sz="2000" dirty="0"/>
              <a:t>Интернета. Благодаря </a:t>
            </a:r>
            <a:r>
              <a:rPr lang="ru-RU" sz="2000" dirty="0" smtClean="0"/>
              <a:t>смартфонам</a:t>
            </a:r>
            <a:r>
              <a:rPr lang="ru-RU" sz="2000" dirty="0"/>
              <a:t>, и прочим </a:t>
            </a:r>
            <a:r>
              <a:rPr lang="ru-RU" sz="2000" dirty="0" smtClean="0"/>
              <a:t>гаджетам </a:t>
            </a:r>
            <a:r>
              <a:rPr lang="ru-RU" sz="2000" dirty="0"/>
              <a:t>мы стали </a:t>
            </a:r>
            <a:r>
              <a:rPr lang="ru-RU" sz="2000" dirty="0" smtClean="0"/>
              <a:t>мобильней </a:t>
            </a:r>
            <a:r>
              <a:rPr lang="ru-RU" sz="2000" dirty="0"/>
              <a:t>в освоении </a:t>
            </a:r>
            <a:r>
              <a:rPr lang="ru-RU" sz="2000" dirty="0" smtClean="0"/>
              <a:t>всемирной </a:t>
            </a:r>
            <a:r>
              <a:rPr lang="ru-RU" sz="2000" dirty="0"/>
              <a:t>паутины. Нужная </a:t>
            </a:r>
            <a:r>
              <a:rPr lang="ru-RU" sz="2000" dirty="0" smtClean="0"/>
              <a:t>информация </a:t>
            </a:r>
            <a:r>
              <a:rPr lang="ru-RU" sz="2000" dirty="0"/>
              <a:t>находится </a:t>
            </a:r>
            <a:r>
              <a:rPr lang="ru-RU" sz="2000" dirty="0" smtClean="0"/>
              <a:t>буквально </a:t>
            </a:r>
            <a:r>
              <a:rPr lang="ru-RU" sz="2000" dirty="0"/>
              <a:t>«под </a:t>
            </a:r>
            <a:r>
              <a:rPr lang="ru-RU" sz="2000" dirty="0" smtClean="0"/>
              <a:t>рукой</a:t>
            </a:r>
            <a:r>
              <a:rPr lang="ru-RU" sz="2000" dirty="0"/>
              <a:t>», поэтому </a:t>
            </a:r>
            <a:r>
              <a:rPr lang="ru-RU" sz="2000" dirty="0" smtClean="0"/>
              <a:t>сейчас </a:t>
            </a:r>
            <a:r>
              <a:rPr lang="ru-RU" sz="2000" dirty="0"/>
              <a:t>Интернет </a:t>
            </a:r>
            <a:r>
              <a:rPr lang="ru-RU" sz="2000" dirty="0" smtClean="0"/>
              <a:t>оказывает </a:t>
            </a:r>
            <a:r>
              <a:rPr lang="ru-RU" sz="2000" dirty="0"/>
              <a:t>большее </a:t>
            </a:r>
            <a:r>
              <a:rPr lang="ru-RU" sz="2000" dirty="0" smtClean="0"/>
              <a:t>влияние </a:t>
            </a:r>
            <a:r>
              <a:rPr lang="ru-RU" sz="2000" dirty="0"/>
              <a:t>на </a:t>
            </a:r>
            <a:r>
              <a:rPr lang="ru-RU" sz="2000" dirty="0" smtClean="0"/>
              <a:t>нас.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284984"/>
            <a:ext cx="554900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Интернет-сленг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smtClean="0"/>
              <a:t>последнее </a:t>
            </a:r>
            <a:r>
              <a:rPr lang="ru-RU" dirty="0"/>
              <a:t>время </a:t>
            </a:r>
            <a:r>
              <a:rPr lang="ru-RU" dirty="0" smtClean="0"/>
              <a:t>видоизменение </a:t>
            </a:r>
            <a:r>
              <a:rPr lang="ru-RU" dirty="0"/>
              <a:t>русского </a:t>
            </a:r>
            <a:r>
              <a:rPr lang="ru-RU" dirty="0" smtClean="0"/>
              <a:t>языка </a:t>
            </a:r>
            <a:r>
              <a:rPr lang="ru-RU" dirty="0"/>
              <a:t>в Интернете </a:t>
            </a:r>
            <a:r>
              <a:rPr lang="ru-RU" dirty="0" smtClean="0"/>
              <a:t>исследуется </a:t>
            </a:r>
            <a:r>
              <a:rPr lang="ru-RU" dirty="0"/>
              <a:t>многими </a:t>
            </a:r>
            <a:r>
              <a:rPr lang="ru-RU" dirty="0" smtClean="0"/>
              <a:t>лингвистами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Изменение языковой </a:t>
            </a:r>
            <a:r>
              <a:rPr lang="ru-RU" dirty="0"/>
              <a:t>личности </a:t>
            </a:r>
            <a:r>
              <a:rPr lang="ru-RU" dirty="0" smtClean="0"/>
              <a:t>происходящей </a:t>
            </a:r>
            <a:r>
              <a:rPr lang="ru-RU" dirty="0"/>
              <a:t>под </a:t>
            </a:r>
            <a:r>
              <a:rPr lang="ru-RU" dirty="0" smtClean="0"/>
              <a:t>влиянием </a:t>
            </a:r>
            <a:r>
              <a:rPr lang="ru-RU" dirty="0"/>
              <a:t>Интернет-сленга, в совокупности </a:t>
            </a:r>
            <a:r>
              <a:rPr lang="ru-RU" dirty="0" smtClean="0"/>
              <a:t>с </a:t>
            </a:r>
            <a:r>
              <a:rPr lang="ru-RU" dirty="0"/>
              <a:t>восприятием виртуального </a:t>
            </a:r>
            <a:r>
              <a:rPr lang="ru-RU" dirty="0" smtClean="0"/>
              <a:t>мира</a:t>
            </a:r>
            <a:r>
              <a:rPr lang="ru-RU" dirty="0"/>
              <a:t>, в том </a:t>
            </a:r>
            <a:r>
              <a:rPr lang="ru-RU" dirty="0" smtClean="0"/>
              <a:t>числе </a:t>
            </a:r>
            <a:r>
              <a:rPr lang="ru-RU" dirty="0"/>
              <a:t>и языковой </a:t>
            </a:r>
            <a:r>
              <a:rPr lang="ru-RU" dirty="0" smtClean="0"/>
              <a:t>его </a:t>
            </a:r>
            <a:r>
              <a:rPr lang="ru-RU" dirty="0"/>
              <a:t>составляющей, </a:t>
            </a:r>
            <a:r>
              <a:rPr lang="ru-RU" dirty="0" smtClean="0"/>
              <a:t>существенно </a:t>
            </a:r>
            <a:r>
              <a:rPr lang="ru-RU" dirty="0"/>
              <a:t>влияет </a:t>
            </a:r>
            <a:r>
              <a:rPr lang="ru-RU" dirty="0" smtClean="0"/>
              <a:t>на </a:t>
            </a:r>
            <a:r>
              <a:rPr lang="ru-RU" dirty="0"/>
              <a:t>языковую ситуацию </a:t>
            </a:r>
            <a:r>
              <a:rPr lang="ru-RU" dirty="0" smtClean="0"/>
              <a:t>в </a:t>
            </a:r>
            <a:r>
              <a:rPr lang="ru-RU" dirty="0"/>
              <a:t>целом.</a:t>
            </a:r>
          </a:p>
        </p:txBody>
      </p:sp>
    </p:spTree>
    <p:extLst>
      <p:ext uri="{BB962C8B-B14F-4D97-AF65-F5344CB8AC3E}">
        <p14:creationId xmlns:p14="http://schemas.microsoft.com/office/powerpoint/2010/main" val="36191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</TotalTime>
  <Words>986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Всероссийский конкурс образовательных проектов на русском языке среди детей из семей мигрантов «По-русски реально и виртуально»</vt:lpstr>
      <vt:lpstr>Презентация PowerPoint</vt:lpstr>
      <vt:lpstr>Презентация PowerPoint</vt:lpstr>
      <vt:lpstr>Презентация PowerPoint</vt:lpstr>
      <vt:lpstr>Влияние интернета на русский язык </vt:lpstr>
      <vt:lpstr>Новая форма речи</vt:lpstr>
      <vt:lpstr>Проникновение «интернет-сленга» в литературный язык</vt:lpstr>
      <vt:lpstr>Современные технологии</vt:lpstr>
      <vt:lpstr>Интернет-сленг</vt:lpstr>
      <vt:lpstr>Примеры Интернет-сленга:</vt:lpstr>
      <vt:lpstr>Презентация PowerPoint</vt:lpstr>
      <vt:lpstr>Заключение </vt:lpstr>
      <vt:lpstr>Презентация PowerPoint</vt:lpstr>
      <vt:lpstr>Презентация PowerPoint</vt:lpstr>
      <vt:lpstr>Презентация PowerPoint</vt:lpstr>
      <vt:lpstr>Список использованных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образовательных проектов на русском языке среди детей из семей мигрантов «По-русски реально и виртуально»</dc:title>
  <dc:creator>Распутин Дмитрий Владимирович</dc:creator>
  <cp:lastModifiedBy>RePack by Diakov</cp:lastModifiedBy>
  <cp:revision>17</cp:revision>
  <dcterms:created xsi:type="dcterms:W3CDTF">2021-10-15T05:47:28Z</dcterms:created>
  <dcterms:modified xsi:type="dcterms:W3CDTF">2021-10-21T17:26:08Z</dcterms:modified>
</cp:coreProperties>
</file>