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651722440944881"/>
          <c:y val="0.05"/>
          <c:w val="0.57324294619422567"/>
          <c:h val="0.844791830708661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3"/>
                <c:pt idx="0">
                  <c:v>Русские</c:v>
                </c:pt>
                <c:pt idx="1">
                  <c:v>Смешанные</c:v>
                </c:pt>
                <c:pt idx="2">
                  <c:v>Армяне</c:v>
                </c:pt>
                <c:pt idx="3">
                  <c:v>Модаване</c:v>
                </c:pt>
                <c:pt idx="4">
                  <c:v>Немцы</c:v>
                </c:pt>
                <c:pt idx="5">
                  <c:v>Африканец</c:v>
                </c:pt>
                <c:pt idx="6">
                  <c:v>Таджики</c:v>
                </c:pt>
                <c:pt idx="7">
                  <c:v>Дагестанцы </c:v>
                </c:pt>
                <c:pt idx="8">
                  <c:v>Киргизы</c:v>
                </c:pt>
                <c:pt idx="9">
                  <c:v>Корейцы</c:v>
                </c:pt>
                <c:pt idx="10">
                  <c:v>Чеченцы</c:v>
                </c:pt>
                <c:pt idx="11">
                  <c:v>Калмыки</c:v>
                </c:pt>
                <c:pt idx="12">
                  <c:v>Украинцы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175</c:v>
                </c:pt>
                <c:pt idx="1">
                  <c:v>24</c:v>
                </c:pt>
                <c:pt idx="2">
                  <c:v>15</c:v>
                </c:pt>
                <c:pt idx="3">
                  <c:v>23</c:v>
                </c:pt>
                <c:pt idx="4">
                  <c:v>5</c:v>
                </c:pt>
                <c:pt idx="5">
                  <c:v>1</c:v>
                </c:pt>
                <c:pt idx="6">
                  <c:v>9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  <c:pt idx="1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3"/>
                <c:pt idx="0">
                  <c:v>Русские</c:v>
                </c:pt>
                <c:pt idx="1">
                  <c:v>Смешанные</c:v>
                </c:pt>
                <c:pt idx="2">
                  <c:v>Армяне</c:v>
                </c:pt>
                <c:pt idx="3">
                  <c:v>Модаване</c:v>
                </c:pt>
                <c:pt idx="4">
                  <c:v>Немцы</c:v>
                </c:pt>
                <c:pt idx="5">
                  <c:v>Африканец</c:v>
                </c:pt>
                <c:pt idx="6">
                  <c:v>Таджики</c:v>
                </c:pt>
                <c:pt idx="7">
                  <c:v>Дагестанцы </c:v>
                </c:pt>
                <c:pt idx="8">
                  <c:v>Киргизы</c:v>
                </c:pt>
                <c:pt idx="9">
                  <c:v>Корейцы</c:v>
                </c:pt>
                <c:pt idx="10">
                  <c:v>Чеченцы</c:v>
                </c:pt>
                <c:pt idx="11">
                  <c:v>Калмыки</c:v>
                </c:pt>
                <c:pt idx="12">
                  <c:v>Украинцы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3"/>
                <c:pt idx="0">
                  <c:v>Русские</c:v>
                </c:pt>
                <c:pt idx="1">
                  <c:v>Смешанные</c:v>
                </c:pt>
                <c:pt idx="2">
                  <c:v>Армяне</c:v>
                </c:pt>
                <c:pt idx="3">
                  <c:v>Модаване</c:v>
                </c:pt>
                <c:pt idx="4">
                  <c:v>Немцы</c:v>
                </c:pt>
                <c:pt idx="5">
                  <c:v>Африканец</c:v>
                </c:pt>
                <c:pt idx="6">
                  <c:v>Таджики</c:v>
                </c:pt>
                <c:pt idx="7">
                  <c:v>Дагестанцы </c:v>
                </c:pt>
                <c:pt idx="8">
                  <c:v>Киргизы</c:v>
                </c:pt>
                <c:pt idx="9">
                  <c:v>Корейцы</c:v>
                </c:pt>
                <c:pt idx="10">
                  <c:v>Чеченцы</c:v>
                </c:pt>
                <c:pt idx="11">
                  <c:v>Калмыки</c:v>
                </c:pt>
                <c:pt idx="12">
                  <c:v>Украинцы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149080"/>
            <a:ext cx="7274669" cy="1785585"/>
          </a:xfrm>
        </p:spPr>
        <p:txBody>
          <a:bodyPr>
            <a:noAutofit/>
          </a:bodyPr>
          <a:lstStyle/>
          <a:p>
            <a:pPr algn="r"/>
            <a:r>
              <a:rPr lang="ru-RU" sz="2000" b="1" i="1" u="sng" dirty="0" smtClean="0">
                <a:solidFill>
                  <a:srgbClr val="FF0000"/>
                </a:solidFill>
              </a:rPr>
              <a:t>Выполнила</a:t>
            </a:r>
            <a:r>
              <a:rPr lang="ru-RU" sz="2000" b="1" u="sng" dirty="0" smtClean="0"/>
              <a:t>:</a:t>
            </a:r>
            <a:r>
              <a:rPr lang="ru-RU" sz="2000" b="1" dirty="0" smtClean="0"/>
              <a:t> ученица 8 Г класса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Гукасян  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Аревика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Сергеевна</a:t>
            </a:r>
          </a:p>
          <a:p>
            <a:pPr algn="r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Вирясова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Николаевна, </a:t>
            </a:r>
          </a:p>
          <a:p>
            <a:pPr algn="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высшей квалификационной категории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19" y="404664"/>
            <a:ext cx="6912767" cy="4104457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Литературный атлас: сколько языков в школе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843669"/>
            <a:ext cx="3059004" cy="203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89" y="548680"/>
            <a:ext cx="2811773" cy="157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08912" cy="4320480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u="sng" dirty="0" smtClean="0">
                <a:solidFill>
                  <a:srgbClr val="FF0000"/>
                </a:solidFill>
              </a:rPr>
              <a:t>Выводы:</a:t>
            </a:r>
          </a:p>
          <a:p>
            <a:r>
              <a:rPr lang="ru-RU" dirty="0" smtClean="0"/>
              <a:t>--мы выяснили, что проблема обучения детей-мигрантов в школах актуальна</a:t>
            </a:r>
          </a:p>
          <a:p>
            <a:r>
              <a:rPr lang="ru-RU" dirty="0" smtClean="0"/>
              <a:t>- по результатам анкетирования видно, что миграция в нашей школе тоже достаточно большая и требует отдельного внимания со стороны администрации и родителей</a:t>
            </a:r>
          </a:p>
          <a:p>
            <a:r>
              <a:rPr lang="ru-RU" dirty="0" smtClean="0"/>
              <a:t>- мы составили памятки для учителей, с целью обратить внимание на национальные особенности некоторых национальных групп.</a:t>
            </a:r>
          </a:p>
          <a:p>
            <a:r>
              <a:rPr lang="ru-RU" dirty="0" smtClean="0"/>
              <a:t>- помогаем в совете старшеклассников детям-мигрантам по социализации среди школьников, привлекаем в коллективные дела, мероприятия.</a:t>
            </a:r>
          </a:p>
          <a:p>
            <a:r>
              <a:rPr lang="ru-RU" dirty="0" smtClean="0"/>
              <a:t>- узнали какая в школе есть помощь детям-мигрантам. К сожалению нет систематической работы в этом направлении.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97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568952" cy="6264696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Прибывающие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мигранты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расти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русскоязычной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вынуждены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преподается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рассчитанной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детей-носителей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усваивают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лишает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04" y="3068960"/>
            <a:ext cx="73448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1527" y="3100318"/>
            <a:ext cx="36002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За 2020 год более 3 </a:t>
            </a:r>
            <a:r>
              <a:rPr lang="ru-RU" dirty="0" err="1" smtClean="0"/>
              <a:t>млн.мигрантов</a:t>
            </a:r>
            <a:r>
              <a:rPr lang="ru-RU" dirty="0" smtClean="0"/>
              <a:t> в Россию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9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20457"/>
            <a:ext cx="8424936" cy="5988863"/>
          </a:xfrm>
        </p:spPr>
        <p:txBody>
          <a:bodyPr>
            <a:normAutofit/>
          </a:bodyPr>
          <a:lstStyle/>
          <a:p>
            <a:pPr algn="just"/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в обучении детей мигрантов в русскоязычной школе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какие пути имеются в школе для максимально социализации,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 адаптации 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поликультурной среде, творческого развития личности обучающихся.</a:t>
            </a:r>
          </a:p>
          <a:p>
            <a:pPr algn="just"/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уровень проблемы в своей школе, провести анкетирование с целью узнать численность детей мигрантов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мероприятия, которые проводятся в школе для улучшения этой проблемы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состав школьного актива (совет старшеклассников)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детям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6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892480" cy="6453336"/>
          </a:xfrm>
        </p:spPr>
        <p:txBody>
          <a:bodyPr>
            <a:normAutofit/>
          </a:bodyPr>
          <a:lstStyle/>
          <a:p>
            <a:pPr lvl="0"/>
            <a:r>
              <a:rPr lang="de-DE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</a:t>
            </a:r>
            <a:r>
              <a:rPr lang="de-D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</a:t>
            </a:r>
            <a:r>
              <a:rPr lang="de-D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de-D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всех проделанных  мероприятий максимально помочь в адаптации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de-D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de-D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учителей, администрации, родителей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вышесказанной проблеме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 более быструю адаптацию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 к обучению в русскоязычной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69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784976" cy="4017600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Анкетирование:  </a:t>
            </a:r>
            <a:r>
              <a:rPr lang="ru-RU" sz="1600" b="1" dirty="0" smtClean="0"/>
              <a:t>в анкетировании участвовало 243 ученика (7кл), из которых мы выявили языки на котором говорят дети. В школе обучается 2429 учеников, если их проанализировать, то результаты будут масштабней.</a:t>
            </a:r>
            <a:endParaRPr lang="ru-RU" sz="1600" b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51092066"/>
              </p:ext>
            </p:extLst>
          </p:nvPr>
        </p:nvGraphicFramePr>
        <p:xfrm>
          <a:off x="1187624" y="2132856"/>
          <a:ext cx="6744072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774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424936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sz="2800" u="sng" dirty="0">
                <a:solidFill>
                  <a:srgbClr val="FF0000"/>
                </a:solidFill>
              </a:rPr>
              <a:t>Воспитательная </a:t>
            </a:r>
            <a:r>
              <a:rPr lang="ru-RU" sz="2800" u="sng" dirty="0" smtClean="0">
                <a:solidFill>
                  <a:srgbClr val="FF0000"/>
                </a:solidFill>
              </a:rPr>
              <a:t>работа.</a:t>
            </a:r>
          </a:p>
          <a:p>
            <a:pPr marL="45720" indent="0" algn="just">
              <a:buNone/>
            </a:pPr>
            <a:r>
              <a:rPr lang="ru-RU" dirty="0" smtClean="0"/>
              <a:t>- </a:t>
            </a:r>
            <a:r>
              <a:rPr lang="de-DE" dirty="0" err="1" smtClean="0"/>
              <a:t>Курс</a:t>
            </a:r>
            <a:r>
              <a:rPr lang="de-DE" dirty="0" smtClean="0"/>
              <a:t> </a:t>
            </a:r>
            <a:r>
              <a:rPr lang="de-DE" dirty="0" err="1"/>
              <a:t>социально-культурной</a:t>
            </a:r>
            <a:r>
              <a:rPr lang="de-DE" dirty="0"/>
              <a:t> </a:t>
            </a:r>
            <a:r>
              <a:rPr lang="de-DE" dirty="0" err="1"/>
              <a:t>адаптации</a:t>
            </a:r>
            <a:r>
              <a:rPr lang="de-DE" dirty="0"/>
              <a:t> в </a:t>
            </a:r>
            <a:r>
              <a:rPr lang="de-DE" dirty="0" err="1"/>
              <a:t>рамках</a:t>
            </a:r>
            <a:r>
              <a:rPr lang="de-DE" dirty="0"/>
              <a:t> </a:t>
            </a:r>
            <a:r>
              <a:rPr lang="de-DE" dirty="0" err="1"/>
              <a:t>дополнительного</a:t>
            </a:r>
            <a:r>
              <a:rPr lang="de-DE" dirty="0"/>
              <a:t> </a:t>
            </a:r>
            <a:r>
              <a:rPr lang="de-DE" dirty="0" err="1" smtClean="0"/>
              <a:t>образования</a:t>
            </a:r>
            <a:r>
              <a:rPr lang="ru-RU" dirty="0"/>
              <a:t> </a:t>
            </a:r>
            <a:endParaRPr lang="ru-RU" dirty="0"/>
          </a:p>
          <a:p>
            <a:pPr marL="45720" indent="0" algn="just">
              <a:buNone/>
            </a:pPr>
            <a:r>
              <a:rPr lang="de-DE" dirty="0"/>
              <a:t> </a:t>
            </a:r>
            <a:r>
              <a:rPr lang="ru-RU" dirty="0" smtClean="0"/>
              <a:t>-</a:t>
            </a:r>
            <a:r>
              <a:rPr lang="ru-RU" dirty="0"/>
              <a:t> Образовательная</a:t>
            </a:r>
            <a:r>
              <a:rPr lang="de-DE" dirty="0"/>
              <a:t> </a:t>
            </a:r>
            <a:r>
              <a:rPr lang="de-DE" dirty="0" err="1"/>
              <a:t>экскурсионная</a:t>
            </a:r>
            <a:r>
              <a:rPr lang="de-DE" dirty="0"/>
              <a:t>  </a:t>
            </a:r>
            <a:r>
              <a:rPr lang="de-DE" dirty="0" err="1"/>
              <a:t>программа</a:t>
            </a:r>
            <a:r>
              <a:rPr lang="de-DE" dirty="0"/>
              <a:t> "</a:t>
            </a:r>
            <a:r>
              <a:rPr lang="ru-RU" dirty="0"/>
              <a:t>Дороги победы», историческое </a:t>
            </a:r>
            <a:r>
              <a:rPr lang="ru-RU" dirty="0" smtClean="0"/>
              <a:t>направление.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258444" cy="319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37312"/>
            <a:ext cx="425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Музей-панорама Бородинская битва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636912"/>
            <a:ext cx="3744417" cy="31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2373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г. Тверь ― г. Торжок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58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3801576"/>
          </a:xfrm>
        </p:spPr>
        <p:txBody>
          <a:bodyPr>
            <a:normAutofit/>
          </a:bodyPr>
          <a:lstStyle/>
          <a:p>
            <a:pPr lvl="0"/>
            <a:r>
              <a:rPr lang="de-DE" u="sng" dirty="0" err="1">
                <a:solidFill>
                  <a:srgbClr val="FF0000"/>
                </a:solidFill>
              </a:rPr>
              <a:t>Психолого-педагогическое</a:t>
            </a:r>
            <a:r>
              <a:rPr lang="de-DE" u="sng" dirty="0">
                <a:solidFill>
                  <a:srgbClr val="FF0000"/>
                </a:solidFill>
              </a:rPr>
              <a:t> </a:t>
            </a:r>
            <a:r>
              <a:rPr lang="de-DE" u="sng" dirty="0" err="1" smtClean="0">
                <a:solidFill>
                  <a:srgbClr val="FF0000"/>
                </a:solidFill>
              </a:rPr>
              <a:t>сопровождение</a:t>
            </a:r>
            <a:r>
              <a:rPr lang="ru-RU" u="sng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marL="45720" indent="0" algn="just">
              <a:buNone/>
            </a:pPr>
            <a:r>
              <a:rPr lang="ru-RU" dirty="0" smtClean="0"/>
              <a:t>- </a:t>
            </a:r>
            <a:r>
              <a:rPr lang="de-DE" dirty="0" err="1" smtClean="0"/>
              <a:t>Диагностическая</a:t>
            </a:r>
            <a:r>
              <a:rPr lang="de-DE" dirty="0" smtClean="0"/>
              <a:t> </a:t>
            </a:r>
            <a:r>
              <a:rPr lang="de-DE" dirty="0" err="1"/>
              <a:t>работа</a:t>
            </a:r>
            <a:r>
              <a:rPr lang="de-DE" dirty="0"/>
              <a:t> </a:t>
            </a:r>
            <a:r>
              <a:rPr lang="ru-RU" dirty="0"/>
              <a:t>с детьми и их </a:t>
            </a:r>
            <a:r>
              <a:rPr lang="ru-RU" dirty="0" smtClean="0"/>
              <a:t>родителями</a:t>
            </a:r>
            <a:r>
              <a:rPr lang="de-DE" dirty="0"/>
              <a:t>.</a:t>
            </a:r>
            <a:endParaRPr lang="ru-RU" dirty="0"/>
          </a:p>
          <a:p>
            <a:pPr marL="45720" indent="0" algn="just">
              <a:buNone/>
            </a:pPr>
            <a:r>
              <a:rPr lang="ru-RU" dirty="0" smtClean="0"/>
              <a:t>- </a:t>
            </a:r>
            <a:r>
              <a:rPr lang="de-DE" dirty="0" err="1" smtClean="0"/>
              <a:t>Просветительская</a:t>
            </a:r>
            <a:r>
              <a:rPr lang="de-DE" dirty="0" smtClean="0"/>
              <a:t> </a:t>
            </a:r>
            <a:r>
              <a:rPr lang="de-DE" dirty="0" err="1"/>
              <a:t>работа</a:t>
            </a:r>
            <a:r>
              <a:rPr lang="de-DE" dirty="0"/>
              <a:t>, </a:t>
            </a:r>
            <a:r>
              <a:rPr lang="de-DE" dirty="0" err="1"/>
              <a:t>коррекционно-развивающие</a:t>
            </a:r>
            <a:r>
              <a:rPr lang="de-DE" dirty="0"/>
              <a:t> </a:t>
            </a:r>
            <a:r>
              <a:rPr lang="de-DE" dirty="0" err="1" smtClean="0"/>
              <a:t>занятия</a:t>
            </a:r>
            <a:r>
              <a:rPr lang="ru-RU" dirty="0"/>
              <a:t> </a:t>
            </a:r>
            <a:r>
              <a:rPr lang="ru-RU" dirty="0" smtClean="0"/>
              <a:t>с психологом, социальным педагогом.</a:t>
            </a:r>
            <a:endParaRPr lang="ru-RU" dirty="0"/>
          </a:p>
          <a:p>
            <a:pPr marL="45720" indent="0" algn="just">
              <a:buNone/>
            </a:pPr>
            <a:r>
              <a:rPr lang="ru-RU" dirty="0" smtClean="0"/>
              <a:t>-</a:t>
            </a:r>
            <a:r>
              <a:rPr lang="de-DE" dirty="0" smtClean="0"/>
              <a:t> </a:t>
            </a:r>
            <a:r>
              <a:rPr lang="de-DE" dirty="0" err="1"/>
              <a:t>Психологический</a:t>
            </a:r>
            <a:r>
              <a:rPr lang="de-DE" dirty="0"/>
              <a:t> </a:t>
            </a:r>
            <a:r>
              <a:rPr lang="de-DE" dirty="0" err="1"/>
              <a:t>мониторинг</a:t>
            </a:r>
            <a:r>
              <a:rPr lang="de-DE" dirty="0" smtClean="0"/>
              <a:t>.</a:t>
            </a:r>
            <a:r>
              <a:rPr lang="ru-RU" dirty="0" smtClean="0"/>
              <a:t> </a:t>
            </a:r>
          </a:p>
          <a:p>
            <a:pPr marL="45720" indent="0" algn="just">
              <a:buNone/>
            </a:pPr>
            <a:r>
              <a:rPr lang="ru-RU" dirty="0" smtClean="0"/>
              <a:t>- Психологические тренинги с родителями и детьми. </a:t>
            </a:r>
            <a:r>
              <a:rPr lang="de-DE" dirty="0" err="1"/>
              <a:t>Занятия</a:t>
            </a:r>
            <a:r>
              <a:rPr lang="de-DE" dirty="0"/>
              <a:t> – </a:t>
            </a:r>
            <a:r>
              <a:rPr lang="de-DE" dirty="0" err="1" smtClean="0"/>
              <a:t>тренинги</a:t>
            </a:r>
            <a:r>
              <a:rPr lang="ru-RU" dirty="0" smtClean="0"/>
              <a:t> с классом</a:t>
            </a:r>
            <a:r>
              <a:rPr lang="de-DE" dirty="0" smtClean="0"/>
              <a:t>, </a:t>
            </a:r>
            <a:r>
              <a:rPr lang="de-DE" dirty="0" err="1"/>
              <a:t>направленные</a:t>
            </a:r>
            <a:r>
              <a:rPr lang="de-DE" dirty="0"/>
              <a:t> </a:t>
            </a:r>
            <a:r>
              <a:rPr lang="de-DE" dirty="0" err="1"/>
              <a:t>на</a:t>
            </a:r>
            <a:r>
              <a:rPr lang="de-DE" dirty="0"/>
              <a:t> </a:t>
            </a:r>
            <a:r>
              <a:rPr lang="de-DE" dirty="0" err="1"/>
              <a:t>сплочение</a:t>
            </a:r>
            <a:r>
              <a:rPr lang="de-DE" dirty="0"/>
              <a:t> </a:t>
            </a:r>
            <a:r>
              <a:rPr lang="de-DE" dirty="0" err="1"/>
              <a:t>коллектива</a:t>
            </a:r>
            <a:r>
              <a:rPr lang="de-DE" dirty="0"/>
              <a:t>.</a:t>
            </a:r>
            <a:endParaRPr lang="ru-RU" dirty="0"/>
          </a:p>
          <a:p>
            <a:pPr marL="45720" indent="0" algn="just">
              <a:buNone/>
            </a:pPr>
            <a:r>
              <a:rPr lang="ru-RU" dirty="0" smtClean="0"/>
              <a:t>- Индивидуальные консультации с завучами по учебно-воспитательной работе.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64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ownloads\IMG-20210828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99" y="3695012"/>
            <a:ext cx="4911101" cy="30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717957" cy="314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User\Downloads\IMG-20210613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772816"/>
            <a:ext cx="4085199" cy="30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IMG-20210717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94861"/>
            <a:ext cx="3024336" cy="22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de-DE" dirty="0"/>
              <a:t> </a:t>
            </a:r>
            <a:r>
              <a:rPr lang="ru-RU" dirty="0"/>
              <a:t>Ежегодное школьное мероприятие</a:t>
            </a:r>
            <a:r>
              <a:rPr lang="de-DE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"Венок традиций</a:t>
            </a:r>
            <a:r>
              <a:rPr lang="ru-RU" dirty="0"/>
              <a:t>», на котором дети-мигранты могут рассказать о своей культуре через музыкальный национальный танец, песню. Также познакомить с национальной кухней, одеждой, бытом и </a:t>
            </a:r>
            <a:r>
              <a:rPr lang="ru-RU" dirty="0" err="1"/>
              <a:t>тд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9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4017600"/>
          </a:xfrm>
        </p:spPr>
        <p:txBody>
          <a:bodyPr>
            <a:normAutofit fontScale="85000" lnSpcReduction="10000"/>
          </a:bodyPr>
          <a:lstStyle/>
          <a:p>
            <a:r>
              <a:rPr lang="de-DE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</a:t>
            </a:r>
            <a:r>
              <a:rPr lang="de-DE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de-DE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детьми-мигрантами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уважительного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многообразию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иных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культурах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осознания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различий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особенного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культурами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Сплочение школы с детьми-мигрантами для решения проблем обучения, социализации и плодотворного сотрудничества.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/>
              <a:t> 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1714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441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Литературный атлас: сколько языков в школе</vt:lpstr>
      <vt:lpstr>Презентация PowerPoint</vt:lpstr>
      <vt:lpstr>Презентация PowerPoint</vt:lpstr>
      <vt:lpstr>.</vt:lpstr>
      <vt:lpstr>.</vt:lpstr>
      <vt:lpstr>Презентация PowerPoint</vt:lpstr>
      <vt:lpstr>Презентация PowerPoint</vt:lpstr>
      <vt:lpstr>Презентация PowerPoint</vt:lpstr>
      <vt:lpstr>.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атлас: сколько языков в школе</dc:title>
  <dc:creator>User</dc:creator>
  <cp:lastModifiedBy>User</cp:lastModifiedBy>
  <cp:revision>13</cp:revision>
  <dcterms:created xsi:type="dcterms:W3CDTF">2021-10-18T14:55:03Z</dcterms:created>
  <dcterms:modified xsi:type="dcterms:W3CDTF">2021-11-24T16:48:23Z</dcterms:modified>
</cp:coreProperties>
</file>