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1"/>
  </p:notesMasterIdLst>
  <p:sldIdLst>
    <p:sldId id="256" r:id="rId2"/>
    <p:sldId id="260" r:id="rId3"/>
    <p:sldId id="259" r:id="rId4"/>
    <p:sldId id="263" r:id="rId5"/>
    <p:sldId id="273" r:id="rId6"/>
    <p:sldId id="279" r:id="rId7"/>
    <p:sldId id="282" r:id="rId8"/>
    <p:sldId id="280" r:id="rId9"/>
    <p:sldId id="271" r:id="rId10"/>
    <p:sldId id="278" r:id="rId11"/>
    <p:sldId id="264" r:id="rId12"/>
    <p:sldId id="281" r:id="rId13"/>
    <p:sldId id="283" r:id="rId14"/>
    <p:sldId id="277" r:id="rId15"/>
    <p:sldId id="285" r:id="rId16"/>
    <p:sldId id="295" r:id="rId17"/>
    <p:sldId id="294" r:id="rId18"/>
    <p:sldId id="284" r:id="rId19"/>
    <p:sldId id="274" r:id="rId20"/>
    <p:sldId id="265" r:id="rId21"/>
    <p:sldId id="275" r:id="rId22"/>
    <p:sldId id="287" r:id="rId23"/>
    <p:sldId id="305" r:id="rId24"/>
    <p:sldId id="268" r:id="rId25"/>
    <p:sldId id="300" r:id="rId26"/>
    <p:sldId id="299" r:id="rId27"/>
    <p:sldId id="293" r:id="rId28"/>
    <p:sldId id="301" r:id="rId29"/>
    <p:sldId id="267" r:id="rId30"/>
    <p:sldId id="292" r:id="rId31"/>
    <p:sldId id="290" r:id="rId32"/>
    <p:sldId id="266" r:id="rId33"/>
    <p:sldId id="288" r:id="rId34"/>
    <p:sldId id="269" r:id="rId35"/>
    <p:sldId id="289" r:id="rId36"/>
    <p:sldId id="270" r:id="rId37"/>
    <p:sldId id="262" r:id="rId38"/>
    <p:sldId id="298" r:id="rId39"/>
    <p:sldId id="272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EED"/>
    <a:srgbClr val="E0FFA3"/>
    <a:srgbClr val="FFFFCC"/>
    <a:srgbClr val="CCFF66"/>
    <a:srgbClr val="F1C6F2"/>
    <a:srgbClr val="E082E2"/>
    <a:srgbClr val="FFCCFF"/>
    <a:srgbClr val="FFFF99"/>
    <a:srgbClr val="9933FF"/>
    <a:srgbClr val="C04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8" autoAdjust="0"/>
    <p:restoredTop sz="95730" autoAdjust="0"/>
  </p:normalViewPr>
  <p:slideViewPr>
    <p:cSldViewPr>
      <p:cViewPr varScale="1">
        <p:scale>
          <a:sx n="70" d="100"/>
          <a:sy n="70" d="100"/>
        </p:scale>
        <p:origin x="72" y="37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BF949-388E-41E0-98A0-8187AE0CA9B9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B3A85-E24B-420B-8D41-6B1EED431F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0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A85-E24B-420B-8D41-6B1EED431F1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41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Фонетические игры: логогрифы</a:t>
            </a:r>
            <a:r>
              <a:rPr lang="ru-RU" baseline="0" dirty="0" smtClean="0"/>
              <a:t> с.11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A85-E24B-420B-8D41-6B1EED431F1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26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A85-E24B-420B-8D41-6B1EED431F1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37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Свернуть перед переходом</a:t>
            </a:r>
            <a:r>
              <a:rPr lang="ru-RU" baseline="0" dirty="0" smtClean="0"/>
              <a:t> на следующий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A85-E24B-420B-8D41-6B1EED431F1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105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A85-E24B-420B-8D41-6B1EED431F1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5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9;&#1095;&#1080;&#1090;&#1077;&#1083;&#1100;\Documents\&#1087;&#1088;&#1086;&#1077;&#1082;&#1090;\&#1050;&#1072;&#1088;&#1072;&#1074;&#1072;&#1077;&#1074;&#1072;%20&#1052;.&#1040;.%20&#1042;&#1069;.%20&#1055;&#1091;&#1090;&#1077;&#1096;&#1077;&#1089;&#1090;&#1074;&#1080;&#1077;%20&#1087;&#1086;%20&#1089;&#1090;&#1088;&#1072;&#1085;&#1077;%20&#1056;&#1071;\2423037.mp3" TargetMode="External"/><Relationship Id="rId1" Type="http://schemas.microsoft.com/office/2007/relationships/media" Target="file:///C:\Users\&#1059;&#1095;&#1080;&#1090;&#1077;&#1083;&#1100;\Documents\&#1087;&#1088;&#1086;&#1077;&#1082;&#1090;\&#1050;&#1072;&#1088;&#1072;&#1074;&#1072;&#1077;&#1074;&#1072;%20&#1052;.&#1040;.%20&#1042;&#1069;.%20&#1055;&#1091;&#1090;&#1077;&#1096;&#1077;&#1089;&#1090;&#1074;&#1080;&#1077;%20&#1087;&#1086;%20&#1089;&#1090;&#1088;&#1072;&#1085;&#1077;%20&#1056;&#1071;\2423037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slide" Target="slide3.xml"/><Relationship Id="rId4" Type="http://schemas.openxmlformats.org/officeDocument/2006/relationships/slide" Target="slide4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hdphoto" Target="../media/hdphoto10.wdp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18" Type="http://schemas.openxmlformats.org/officeDocument/2006/relationships/image" Target="../media/image51.png"/><Relationship Id="rId3" Type="http://schemas.openxmlformats.org/officeDocument/2006/relationships/image" Target="../media/image42.png"/><Relationship Id="rId21" Type="http://schemas.microsoft.com/office/2007/relationships/hdphoto" Target="../media/hdphoto22.wdp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17" Type="http://schemas.openxmlformats.org/officeDocument/2006/relationships/image" Target="../media/image50.png"/><Relationship Id="rId2" Type="http://schemas.openxmlformats.org/officeDocument/2006/relationships/image" Target="../media/image41.png"/><Relationship Id="rId16" Type="http://schemas.microsoft.com/office/2007/relationships/hdphoto" Target="../media/hdphoto20.wdp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11" Type="http://schemas.microsoft.com/office/2007/relationships/hdphoto" Target="../media/hdphoto18.wdp"/><Relationship Id="rId5" Type="http://schemas.openxmlformats.org/officeDocument/2006/relationships/image" Target="../media/image43.png"/><Relationship Id="rId15" Type="http://schemas.openxmlformats.org/officeDocument/2006/relationships/image" Target="../media/image49.png"/><Relationship Id="rId23" Type="http://schemas.microsoft.com/office/2007/relationships/hdphoto" Target="../media/hdphoto23.wdp"/><Relationship Id="rId10" Type="http://schemas.openxmlformats.org/officeDocument/2006/relationships/image" Target="../media/image46.png"/><Relationship Id="rId19" Type="http://schemas.microsoft.com/office/2007/relationships/hdphoto" Target="../media/hdphoto21.wdp"/><Relationship Id="rId4" Type="http://schemas.microsoft.com/office/2007/relationships/hdphoto" Target="../media/hdphoto15.wdp"/><Relationship Id="rId9" Type="http://schemas.microsoft.com/office/2007/relationships/hdphoto" Target="../media/hdphoto17.wdp"/><Relationship Id="rId14" Type="http://schemas.microsoft.com/office/2007/relationships/hdphoto" Target="../media/hdphoto19.wdp"/><Relationship Id="rId22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zMoPVzGMkV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slide" Target="slide2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32.xml"/><Relationship Id="rId4" Type="http://schemas.openxmlformats.org/officeDocument/2006/relationships/slide" Target="slide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4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5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microsoft.com/office/2007/relationships/hdphoto" Target="../media/hdphoto26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7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8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-n.ru/communities.aspx?cat_no=107408&amp;d_no=166158&amp;ext=Attachment.aspx?Id=6437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t-n.ru/communities.aspx?cat_no=107408&amp;d_no=161815&amp;ext=Attachment.aspx?Id=61766" TargetMode="External"/><Relationship Id="rId5" Type="http://schemas.openxmlformats.org/officeDocument/2006/relationships/hyperlink" Target="https://www.it-n.ru/communities.aspx?cat_no=107408&amp;d_no=161823&amp;ext=Attachment.aspx?Id=61776" TargetMode="External"/><Relationship Id="rId4" Type="http://schemas.openxmlformats.org/officeDocument/2006/relationships/hyperlink" Target="https://www.it-n.ru/communities.aspx?cat_no=107408&amp;d_no=166602&amp;ext=Attachment.aspx?Id=64681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static.eva.ru/eva/130001-140000/138808/photoalbum/1864208.jpg" TargetMode="External"/><Relationship Id="rId13" Type="http://schemas.openxmlformats.org/officeDocument/2006/relationships/hyperlink" Target="http://www.balalar.ru/UserFiles/gallery/pic/0017/2006-08-11_03-49_medved_small.gif" TargetMode="External"/><Relationship Id="rId18" Type="http://schemas.openxmlformats.org/officeDocument/2006/relationships/hyperlink" Target="http://www.en.proplay.ru/images/users/gallery/23682/165504_m.jpg" TargetMode="External"/><Relationship Id="rId3" Type="http://schemas.openxmlformats.org/officeDocument/2006/relationships/hyperlink" Target="http://www.lossofsoul.com/LIFE_IS/cinema.htm" TargetMode="External"/><Relationship Id="rId21" Type="http://schemas.openxmlformats.org/officeDocument/2006/relationships/hyperlink" Target="http://img15.nnm.ru/4/5/d/b/b/003b804d63c731e999ed7186db5_prev.jpg" TargetMode="External"/><Relationship Id="rId7" Type="http://schemas.openxmlformats.org/officeDocument/2006/relationships/hyperlink" Target="http://i.bigmir.net/img/dnevnik/uploads/1106914/550067/1.jpg" TargetMode="External"/><Relationship Id="rId12" Type="http://schemas.openxmlformats.org/officeDocument/2006/relationships/hyperlink" Target="http://media.log-in.ru/images/articles/article_1235/1.gif" TargetMode="External"/><Relationship Id="rId17" Type="http://schemas.openxmlformats.org/officeDocument/2006/relationships/hyperlink" Target="http://www.mr7.ru/netcat_files/828/623/post_46175_1224569217_thumb__580_no.jpg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://dic.academic.ru/pictures/wiki/files/70/FBY749.jpg" TargetMode="External"/><Relationship Id="rId20" Type="http://schemas.openxmlformats.org/officeDocument/2006/relationships/hyperlink" Target="http://beznadegi.net/uploads/posts/1180380767_waves022128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at18.privet.ru/lr/0a146fa2ff033c4efe97ca175d0ec241" TargetMode="External"/><Relationship Id="rId11" Type="http://schemas.openxmlformats.org/officeDocument/2006/relationships/hyperlink" Target="http://opasnost-novbug.ucoz.ru/IMAGES_III/IMAGES_I/volk_v-shkure_ovcy.jpg" TargetMode="External"/><Relationship Id="rId5" Type="http://schemas.openxmlformats.org/officeDocument/2006/relationships/hyperlink" Target="http://900igr.net/datas/russkij-jazyk/Antonim/0003-003-Slova-neprijateli-sporjat-ves-den.jpg" TargetMode="External"/><Relationship Id="rId15" Type="http://schemas.openxmlformats.org/officeDocument/2006/relationships/hyperlink" Target="http://www.kamen18.ru/upload/iblock/078/0783c507d13ce0e1fbe81e89805899f9.jpg" TargetMode="External"/><Relationship Id="rId23" Type="http://schemas.openxmlformats.org/officeDocument/2006/relationships/hyperlink" Target="http://lh6.ggpht.com/initiativescope/SMllVRani6I/AAAAAAAABFQ/sQTBrrQVDuA/s400/&#1056;&#1072;&#1073;&#1086;&#1095;&#1077;&#1077;%20&#1084;&#1077;&#1089;&#1090;&#1086;%20&#1082;&#1086;&#1085;&#1089;&#1091;&#1083;&#1100;&#1090;&#1072;&#1085;&#1090;&#1072;.jpg" TargetMode="External"/><Relationship Id="rId10" Type="http://schemas.openxmlformats.org/officeDocument/2006/relationships/hyperlink" Target="http://content.foto.mail.ru/mail/ra1tcevictor/1056/i-1280.jpg" TargetMode="External"/><Relationship Id="rId19" Type="http://schemas.openxmlformats.org/officeDocument/2006/relationships/hyperlink" Target="http://ru.wikipedia.org/wiki/&#1043;&#1083;&#1086;&#1082;&#1072;&#1103;_&#1082;&#1091;&#1079;&#1076;&#1088;&#1072;" TargetMode="External"/><Relationship Id="rId4" Type="http://schemas.openxmlformats.org/officeDocument/2006/relationships/hyperlink" Target="http://www.ibiblio.org/wm/paint/auth/velazquez/velazquez.aesop.jpg" TargetMode="External"/><Relationship Id="rId9" Type="http://schemas.openxmlformats.org/officeDocument/2006/relationships/hyperlink" Target="http://detsad-kitty.ru/uploads/posts/2010-06/1277926180_rrrrrrryer.jpg" TargetMode="External"/><Relationship Id="rId14" Type="http://schemas.openxmlformats.org/officeDocument/2006/relationships/hyperlink" Target="http://foto.spbland.ru/data/media/7/18934_P5140009.JPG" TargetMode="External"/><Relationship Id="rId22" Type="http://schemas.openxmlformats.org/officeDocument/2006/relationships/hyperlink" Target="http://nightswim.narod.ru/norka768x576.jpg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i.ss.ua/images/2010-04-07/834/X34KFUA=/civil-work-civil-work-bridges-crossings-2.800.jpg" TargetMode="External"/><Relationship Id="rId13" Type="http://schemas.openxmlformats.org/officeDocument/2006/relationships/hyperlink" Target="http://youtu.be/zMoPVzGMkVU" TargetMode="External"/><Relationship Id="rId18" Type="http://schemas.openxmlformats.org/officeDocument/2006/relationships/hyperlink" Target="http://www.artrussian.com/images/media/47851.jpg" TargetMode="External"/><Relationship Id="rId3" Type="http://schemas.openxmlformats.org/officeDocument/2006/relationships/hyperlink" Target="http://brainiedeal.files.wordpress.com/2008/12/monthlyconert.jpg?w=359&amp;h=463" TargetMode="External"/><Relationship Id="rId21" Type="http://schemas.openxmlformats.org/officeDocument/2006/relationships/hyperlink" Target="http://open.az/uploads/posts/2010-10/thumbs/1287807057_x_d065b438.jpg" TargetMode="External"/><Relationship Id="rId7" Type="http://schemas.openxmlformats.org/officeDocument/2006/relationships/hyperlink" Target="http://opasnost-novbug.ucoz.ru/IMAGES_III/IMAGES_I/volk_v-shkure_ovcy.jpg" TargetMode="External"/><Relationship Id="rId12" Type="http://schemas.openxmlformats.org/officeDocument/2006/relationships/hyperlink" Target="http://images4.hiboox.com/images/1509/diapod8ed18b779496c44460ffdb6328a85a5.jpg" TargetMode="External"/><Relationship Id="rId17" Type="http://schemas.openxmlformats.org/officeDocument/2006/relationships/hyperlink" Target="http://img0.liveinternet.ru/images/attach/c/2/64/935/64935736_Nnd450x9.jpg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://www.proza.ru/pics/2010/03/23/1605.jpg" TargetMode="External"/><Relationship Id="rId20" Type="http://schemas.openxmlformats.org/officeDocument/2006/relationships/hyperlink" Target="http://www.porjati.ru/uploads/posts/2009-02/1233782492_2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c.lib.rus.ec/atlas/044.jpg" TargetMode="External"/><Relationship Id="rId11" Type="http://schemas.openxmlformats.org/officeDocument/2006/relationships/hyperlink" Target="http://i.proext.com/prikol/view/477-2.jpg" TargetMode="External"/><Relationship Id="rId24" Type="http://schemas.openxmlformats.org/officeDocument/2006/relationships/hyperlink" Target="http://s47.radikal.ru/i115/0909/48/deeab68d79d6t.jpg" TargetMode="External"/><Relationship Id="rId5" Type="http://schemas.openxmlformats.org/officeDocument/2006/relationships/hyperlink" Target="http://olmatex.ru/d/45837/d/image_19.jpg" TargetMode="External"/><Relationship Id="rId15" Type="http://schemas.openxmlformats.org/officeDocument/2006/relationships/hyperlink" Target="http://media.tumblr.com/tumblr_l5hrmtllIl1qc9g1b.jpg" TargetMode="External"/><Relationship Id="rId23" Type="http://schemas.openxmlformats.org/officeDocument/2006/relationships/hyperlink" Target="http://www.kampfkunst-centrum.de/assets/images/Cool-Kids.jpg" TargetMode="External"/><Relationship Id="rId10" Type="http://schemas.openxmlformats.org/officeDocument/2006/relationships/hyperlink" Target="http://www.wlwv.k12.or.us/DistrictDepts/Operations/sf_dsrctSafety/CRESTMANUAL/Image11.gif" TargetMode="External"/><Relationship Id="rId19" Type="http://schemas.openxmlformats.org/officeDocument/2006/relationships/hyperlink" Target="http://s43.radikal.ru/i102/1007/8a/6edb43bbe506.jpg" TargetMode="External"/><Relationship Id="rId4" Type="http://schemas.openxmlformats.org/officeDocument/2006/relationships/hyperlink" Target="http://www.ygo.ru/img/o/dbf29bf82e6e7f5bf34a34ebf0a9e7b2.png" TargetMode="External"/><Relationship Id="rId9" Type="http://schemas.openxmlformats.org/officeDocument/2006/relationships/hyperlink" Target="http://i44.servimg.com/u/f15/12/35/69/37/victor10.jpg" TargetMode="External"/><Relationship Id="rId14" Type="http://schemas.openxmlformats.org/officeDocument/2006/relationships/hyperlink" Target="http://images.samogo.net/images/30579468_letters.jpg" TargetMode="External"/><Relationship Id="rId22" Type="http://schemas.openxmlformats.org/officeDocument/2006/relationships/hyperlink" Target="http://shkolazhizni.ru/img/content/i64/64565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23392" y="3573016"/>
            <a:ext cx="10929419" cy="3087632"/>
          </a:xfrm>
        </p:spPr>
        <p:txBody>
          <a:bodyPr>
            <a:noAutofit/>
          </a:bodyPr>
          <a:lstStyle/>
          <a:p>
            <a:pPr marL="365760" lvl="1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Гафурова </a:t>
            </a:r>
            <a:r>
              <a:rPr lang="ru-RU" b="1" dirty="0" err="1" smtClean="0">
                <a:solidFill>
                  <a:srgbClr val="002060"/>
                </a:solidFill>
              </a:rPr>
              <a:t>Нозанин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Алишеровна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учащаяся 8а класса МАОУ Свердловской СОШ №2 </a:t>
            </a:r>
            <a:r>
              <a:rPr lang="ru-RU" dirty="0" err="1" smtClean="0">
                <a:solidFill>
                  <a:srgbClr val="002060"/>
                </a:solidFill>
              </a:rPr>
              <a:t>г.о.Лосино</a:t>
            </a:r>
            <a:r>
              <a:rPr lang="ru-RU" dirty="0" smtClean="0">
                <a:solidFill>
                  <a:srgbClr val="002060"/>
                </a:solidFill>
              </a:rPr>
              <a:t>-Петровский Московской области</a:t>
            </a:r>
          </a:p>
          <a:p>
            <a:pPr marL="365760" lvl="1" indent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365760" lvl="1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Руководитель</a:t>
            </a:r>
            <a:r>
              <a:rPr lang="ru-RU" b="1" dirty="0" smtClean="0">
                <a:solidFill>
                  <a:srgbClr val="002060"/>
                </a:solidFill>
              </a:rPr>
              <a:t> Кирина Татьяна Валентиновна, </a:t>
            </a:r>
            <a:r>
              <a:rPr lang="ru-RU" dirty="0">
                <a:solidFill>
                  <a:srgbClr val="002060"/>
                </a:solidFill>
              </a:rPr>
              <a:t>учитель русского языка и </a:t>
            </a:r>
            <a:r>
              <a:rPr lang="ru-RU" dirty="0" smtClean="0">
                <a:solidFill>
                  <a:srgbClr val="002060"/>
                </a:solidFill>
              </a:rPr>
              <a:t>литературы МАОУ </a:t>
            </a:r>
            <a:r>
              <a:rPr lang="ru-RU" dirty="0">
                <a:solidFill>
                  <a:srgbClr val="002060"/>
                </a:solidFill>
              </a:rPr>
              <a:t>Свердловской СОШ №2 </a:t>
            </a:r>
            <a:r>
              <a:rPr lang="ru-RU" dirty="0" err="1">
                <a:solidFill>
                  <a:srgbClr val="002060"/>
                </a:solidFill>
              </a:rPr>
              <a:t>г.о.Лосино</a:t>
            </a:r>
            <a:r>
              <a:rPr lang="ru-RU" dirty="0">
                <a:solidFill>
                  <a:srgbClr val="002060"/>
                </a:solidFill>
              </a:rPr>
              <a:t>-Петровский Московской области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4410" y="4581129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43472" y="337488"/>
            <a:ext cx="97210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1905">
                  <a:solidFill>
                    <a:srgbClr val="B4DCFA">
                      <a:lumMod val="25000"/>
                    </a:srgbClr>
                  </a:solidFill>
                </a:ln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latin typeface="Arial Black" pitchFamily="34" charset="0"/>
                <a:cs typeface="Aharoni" pitchFamily="2" charset="-79"/>
              </a:rPr>
              <a:t>Красив и прекрасен русский язык. </a:t>
            </a:r>
          </a:p>
          <a:p>
            <a:pPr lvl="0" algn="ctr"/>
            <a:r>
              <a:rPr lang="ru-RU" sz="4800" b="1" dirty="0" smtClean="0">
                <a:ln w="1905">
                  <a:solidFill>
                    <a:srgbClr val="B4DCFA">
                      <a:lumMod val="25000"/>
                    </a:srgbClr>
                  </a:solidFill>
                </a:ln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latin typeface="Arial Black" pitchFamily="34" charset="0"/>
                <a:cs typeface="Aharoni" pitchFamily="2" charset="-79"/>
              </a:rPr>
              <a:t>Учимся говорить правильно!</a:t>
            </a:r>
            <a:endParaRPr lang="ru-RU" sz="4800" b="1" dirty="0">
              <a:ln w="1905">
                <a:solidFill>
                  <a:srgbClr val="B4DCFA">
                    <a:lumMod val="25000"/>
                  </a:srgbClr>
                </a:solidFill>
              </a:ln>
              <a:gradFill>
                <a:gsLst>
                  <a:gs pos="0">
                    <a:srgbClr val="F14124">
                      <a:shade val="20000"/>
                      <a:satMod val="200000"/>
                    </a:srgbClr>
                  </a:gs>
                  <a:gs pos="78000">
                    <a:srgbClr val="F14124">
                      <a:tint val="90000"/>
                      <a:shade val="89000"/>
                      <a:satMod val="220000"/>
                    </a:srgbClr>
                  </a:gs>
                  <a:gs pos="100000">
                    <a:srgbClr val="F14124">
                      <a:tint val="12000"/>
                      <a:satMod val="255000"/>
                    </a:srgbClr>
                  </a:gs>
                </a:gsLst>
                <a:lin ang="5400000"/>
              </a:gra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7" name="242303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10660432" y="122406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2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4" action="ppaction://hlinksldjump"/>
          </p:cNvPr>
          <p:cNvSpPr/>
          <p:nvPr/>
        </p:nvSpPr>
        <p:spPr>
          <a:xfrm>
            <a:off x="8239141" y="214290"/>
            <a:ext cx="2124991" cy="745232"/>
          </a:xfrm>
          <a:prstGeom prst="roundRect">
            <a:avLst/>
          </a:prstGeom>
          <a:solidFill>
            <a:srgbClr val="3B941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Фонетика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595539" y="1071546"/>
            <a:ext cx="7128791" cy="4714908"/>
            <a:chOff x="812703" y="1576432"/>
            <a:chExt cx="7128791" cy="490188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812703" y="1576432"/>
              <a:ext cx="7128791" cy="4901888"/>
            </a:xfrm>
            <a:prstGeom prst="roundRect">
              <a:avLst/>
            </a:prstGeom>
            <a:solidFill>
              <a:srgbClr val="99FF99">
                <a:alpha val="82000"/>
              </a:srgbClr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</a:rPr>
                <a:t>Я сборник карт. От ударенья</a:t>
              </a:r>
            </a:p>
            <a:p>
              <a:pPr algn="ctr"/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</a:rPr>
                <a:t>Зависят два моих значенья:</a:t>
              </a:r>
            </a:p>
            <a:p>
              <a:pPr algn="ctr"/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</a:rPr>
                <a:t>Захочешь – превращусь в название</a:t>
              </a:r>
            </a:p>
            <a:p>
              <a:pPr algn="ctr"/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</a:rPr>
                <a:t>Блестящей, шелковистой ткани</a:t>
              </a:r>
            </a:p>
            <a:p>
              <a:pPr algn="ctr"/>
              <a:endParaRPr lang="ru-RU" sz="28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ru-RU" sz="28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ru-RU" sz="28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ru-RU" sz="28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ru-RU" sz="2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207" y="3933886"/>
              <a:ext cx="2966183" cy="2224637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20" b="91284" l="842" r="92178"/>
                      </a14:imgEffect>
                      <a14:imgEffect>
                        <a14:sharpenSoften amount="4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56041" y="3791010"/>
              <a:ext cx="3214710" cy="2428892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2595539" y="1071546"/>
            <a:ext cx="7128791" cy="4714908"/>
            <a:chOff x="1466817" y="3254695"/>
            <a:chExt cx="7128791" cy="468876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466817" y="3254695"/>
              <a:ext cx="7128791" cy="4688762"/>
            </a:xfrm>
            <a:prstGeom prst="roundRect">
              <a:avLst/>
            </a:prstGeom>
            <a:solidFill>
              <a:srgbClr val="99FF99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ru-RU" sz="28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</a:rPr>
                <a:t>	  	Я травянистое растение</a:t>
              </a:r>
            </a:p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</a:rPr>
                <a:t>		С цветком сиреневого цвета.</a:t>
              </a:r>
            </a:p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</a:rPr>
                <a:t>		Но переставьте ударение,</a:t>
              </a:r>
            </a:p>
            <a:p>
              <a:r>
                <a:rPr lang="ru-RU" sz="2800" b="1" dirty="0">
                  <a:solidFill>
                    <a:schemeClr val="tx2">
                      <a:lumMod val="75000"/>
                    </a:schemeClr>
                  </a:solidFill>
                </a:rPr>
                <a:t>		И превращаюсь я в конфету</a:t>
              </a:r>
            </a:p>
            <a:p>
              <a:endParaRPr lang="ru-RU" sz="28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ru-RU" sz="28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ru-RU" sz="28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ru-RU" sz="28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ru-RU" sz="2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368" y="3486378"/>
              <a:ext cx="1894245" cy="2448272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57071" y="6085155"/>
              <a:ext cx="3487860" cy="1656184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Скругленный прямоугольник 9">
            <a:hlinkClick r:id="rId10" action="ppaction://hlinksldjump"/>
          </p:cNvPr>
          <p:cNvSpPr/>
          <p:nvPr/>
        </p:nvSpPr>
        <p:spPr>
          <a:xfrm>
            <a:off x="8024827" y="5929330"/>
            <a:ext cx="2336127" cy="759360"/>
          </a:xfrm>
          <a:prstGeom prst="roundRect">
            <a:avLst/>
          </a:prstGeom>
          <a:gradFill rotWithShape="1">
            <a:gsLst>
              <a:gs pos="0">
                <a:srgbClr val="4E67C8">
                  <a:lumMod val="95000"/>
                </a:srgbClr>
              </a:gs>
              <a:gs pos="100000">
                <a:srgbClr val="4E67C8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4E67C8">
                <a:shade val="30000"/>
                <a:satMod val="120000"/>
              </a:srgbClr>
            </a:contourClr>
          </a:sp3d>
        </p:spPr>
        <p:txBody>
          <a:bodyPr rtlCol="0" anchor="ctr"/>
          <a:lstStyle/>
          <a:p>
            <a:pPr algn="ctr">
              <a:defRPr/>
            </a:pPr>
            <a:r>
              <a:rPr lang="ru-RU" sz="2000" b="1" kern="0" dirty="0">
                <a:ln w="900" cmpd="sng">
                  <a:solidFill>
                    <a:srgbClr val="212745">
                      <a:lumMod val="75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01600" dist="76200" dir="5400000">
                    <a:srgbClr val="4E67C8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itchFamily="34" charset="0"/>
                <a:cs typeface="Aharoni" pitchFamily="2" charset="-79"/>
              </a:rPr>
              <a:t>Маршрут путешествия</a:t>
            </a:r>
          </a:p>
        </p:txBody>
      </p:sp>
    </p:spTree>
    <p:extLst>
      <p:ext uri="{BB962C8B-B14F-4D97-AF65-F5344CB8AC3E}">
        <p14:creationId xmlns:p14="http://schemas.microsoft.com/office/powerpoint/2010/main" val="352862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35560" y="1844824"/>
            <a:ext cx="7704856" cy="4032448"/>
          </a:xfrm>
          <a:prstGeom prst="round2Diag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38100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В кладовых Лексики и Фразеологии хранятся несметные  богатства - все слова нашего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языка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– от самых-самых древних  до только что родившихся. Там по крупицам собраны пословицы и поговорки, фразеологизмы – вся мудрость русского народа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9577" y="620689"/>
            <a:ext cx="3666325" cy="864097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Лексика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59996" y="620688"/>
            <a:ext cx="3672408" cy="86409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Фразеология</a:t>
            </a:r>
            <a:endParaRPr lang="ru-RU" sz="4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9351212" y="6139012"/>
            <a:ext cx="97840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9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69580" y="1628800"/>
            <a:ext cx="6696744" cy="4176464"/>
          </a:xfrm>
          <a:prstGeom prst="round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38100"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C00000"/>
                </a:solidFill>
              </a:rPr>
              <a:t>Всему название дано –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И зверю, и предмету.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Вещей вокруг полным-полно,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А безымянных – нету!</a:t>
            </a:r>
          </a:p>
          <a:p>
            <a:pPr algn="r"/>
            <a:r>
              <a:rPr lang="ru-RU" sz="2400" b="1" dirty="0" err="1">
                <a:solidFill>
                  <a:srgbClr val="C00000"/>
                </a:solidFill>
              </a:rPr>
              <a:t>А.Шибаев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28249" y="260649"/>
            <a:ext cx="2082149" cy="576065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5ECCF3">
                <a:shade val="30000"/>
                <a:satMod val="120000"/>
              </a:srgbClr>
            </a:contourClr>
          </a:sp3d>
        </p:spPr>
        <p:txBody>
          <a:bodyPr rtlCol="0" anchor="ctr"/>
          <a:lstStyle/>
          <a:p>
            <a:pPr algn="ctr">
              <a:defRPr/>
            </a:pPr>
            <a:r>
              <a:rPr lang="ru-RU" sz="28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Лексика</a:t>
            </a:r>
          </a:p>
        </p:txBody>
      </p:sp>
      <p:pic>
        <p:nvPicPr>
          <p:cNvPr id="1026" name="Picture 2" descr="D:\МАМА\Задание_4\караваева_3\18642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" b="100000" l="0" r="99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4372" y="283097"/>
            <a:ext cx="1800200" cy="219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9351212" y="6139012"/>
            <a:ext cx="97840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3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7464152" y="1766203"/>
            <a:ext cx="2696872" cy="914400"/>
          </a:xfrm>
          <a:prstGeom prst="roundRect">
            <a:avLst/>
          </a:prstGeom>
          <a:ln w="28575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Однозначные и многозначные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81158" y="1714488"/>
            <a:ext cx="2160240" cy="914400"/>
          </a:xfrm>
          <a:prstGeom prst="roundRect">
            <a:avLst/>
          </a:prstGeom>
          <a:ln w="28575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Омонимы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МАМА\Задание_4\караваева_3\незнайка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8817" y="697232"/>
            <a:ext cx="2972083" cy="421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596066" y="4604180"/>
            <a:ext cx="3500462" cy="914400"/>
          </a:xfrm>
          <a:prstGeom prst="roundRect">
            <a:avLst/>
          </a:prstGeom>
          <a:ln w="28575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Профессиональные и диалектные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25078" y="5733256"/>
            <a:ext cx="3526490" cy="914400"/>
          </a:xfrm>
          <a:prstGeom prst="roundRect">
            <a:avLst/>
          </a:prstGeom>
          <a:ln w="28575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Исконно русские и заимствованные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67508" y="3317996"/>
            <a:ext cx="2376264" cy="914400"/>
          </a:xfrm>
          <a:prstGeom prst="roundRect">
            <a:avLst/>
          </a:prstGeom>
          <a:ln w="28575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Новые и устаревшие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88027" y="404664"/>
            <a:ext cx="2412268" cy="914400"/>
          </a:xfrm>
          <a:prstGeom prst="roundRect">
            <a:avLst/>
          </a:prstGeom>
          <a:ln w="28575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Синонимы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76120" y="404664"/>
            <a:ext cx="2304256" cy="914400"/>
          </a:xfrm>
          <a:prstGeom prst="roundRect">
            <a:avLst/>
          </a:prstGeom>
          <a:ln w="28575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Антонимы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75520" y="4615210"/>
            <a:ext cx="3963290" cy="914400"/>
          </a:xfrm>
          <a:prstGeom prst="roundRect">
            <a:avLst/>
          </a:prstGeom>
          <a:ln w="28575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Общеупотребительные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10513" y="3143248"/>
            <a:ext cx="2670783" cy="914400"/>
          </a:xfrm>
          <a:prstGeom prst="roundRect">
            <a:avLst/>
          </a:prstGeom>
          <a:ln w="28575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Книжные и разговорные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 rot="1036126">
            <a:off x="3962386" y="3190769"/>
            <a:ext cx="3579297" cy="936104"/>
          </a:xfrm>
          <a:prstGeom prst="ellipse">
            <a:avLst/>
          </a:prstGeom>
          <a:solidFill>
            <a:schemeClr val="tx2"/>
          </a:solidFill>
          <a:ln w="28575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spc="-150" dirty="0">
                <a:solidFill>
                  <a:schemeClr val="bg1"/>
                </a:solidFill>
              </a:rPr>
              <a:t>Лексикология </a:t>
            </a:r>
            <a:endParaRPr lang="ru-RU" sz="3200" b="1" spc="-150" dirty="0">
              <a:solidFill>
                <a:schemeClr val="bg1"/>
              </a:solidFill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9351212" y="6139012"/>
            <a:ext cx="97840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91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2824343" y="1162973"/>
            <a:ext cx="6664472" cy="4898091"/>
            <a:chOff x="746376" y="1127011"/>
            <a:chExt cx="6664472" cy="489809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46376" y="1127011"/>
              <a:ext cx="6664472" cy="489809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>
                  <a:solidFill>
                    <a:schemeClr val="tx2">
                      <a:lumMod val="75000"/>
                    </a:schemeClr>
                  </a:solidFill>
                </a:rPr>
                <a:t>О каком языковом явлении идёт речь?</a:t>
              </a:r>
            </a:p>
            <a:p>
              <a:pPr algn="ctr"/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Я – </a:t>
              </a:r>
              <a:r>
                <a:rPr lang="ru-RU" sz="2400" b="1" dirty="0">
                  <a:solidFill>
                    <a:srgbClr val="FF0000"/>
                  </a:solidFill>
                </a:rPr>
                <a:t>жилище</a:t>
              </a: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 для зверька,</a:t>
              </a:r>
            </a:p>
            <a:p>
              <a:pPr algn="ctr"/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Для сверчка и паучка.</a:t>
              </a:r>
            </a:p>
            <a:p>
              <a:pPr algn="ctr"/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Есть ещё и тёзка мой:</a:t>
              </a:r>
            </a:p>
            <a:p>
              <a:pPr algn="ctr"/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Редкостный </a:t>
              </a:r>
              <a:r>
                <a:rPr lang="ru-RU" sz="2400" b="1" dirty="0">
                  <a:solidFill>
                    <a:srgbClr val="FF0000"/>
                  </a:solidFill>
                </a:rPr>
                <a:t>зверёк</a:t>
              </a: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 пушной</a:t>
              </a:r>
            </a:p>
            <a:p>
              <a:pPr algn="ctr"/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87824" y="3640028"/>
              <a:ext cx="2575482" cy="22644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2802157" y="1185398"/>
            <a:ext cx="6686659" cy="4898091"/>
            <a:chOff x="-122309" y="5102220"/>
            <a:chExt cx="6686659" cy="489809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22309" y="5102220"/>
              <a:ext cx="6686659" cy="48980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400" b="1" dirty="0">
                  <a:solidFill>
                    <a:srgbClr val="002060"/>
                  </a:solidFill>
                </a:rPr>
                <a:t>	Мы с приятелем вдвоём</a:t>
              </a:r>
            </a:p>
            <a:p>
              <a:r>
                <a:rPr lang="ru-RU" sz="2400" b="1" dirty="0">
                  <a:solidFill>
                    <a:srgbClr val="002060"/>
                  </a:solidFill>
                </a:rPr>
                <a:t>	Дружно, весело живём.</a:t>
              </a:r>
            </a:p>
            <a:p>
              <a:r>
                <a:rPr lang="ru-RU" sz="2400" b="1" dirty="0">
                  <a:solidFill>
                    <a:srgbClr val="002060"/>
                  </a:solidFill>
                </a:rPr>
                <a:t>	Я </a:t>
              </a:r>
              <a:r>
                <a:rPr lang="ru-RU" sz="2400" b="1" dirty="0">
                  <a:solidFill>
                    <a:srgbClr val="FF0000"/>
                  </a:solidFill>
                </a:rPr>
                <a:t>ИДУ</a:t>
              </a:r>
              <a:r>
                <a:rPr lang="ru-RU" sz="2400" b="1" dirty="0">
                  <a:solidFill>
                    <a:srgbClr val="002060"/>
                  </a:solidFill>
                </a:rPr>
                <a:t>… и он </a:t>
              </a:r>
              <a:r>
                <a:rPr lang="ru-RU" sz="2400" b="1" dirty="0">
                  <a:solidFill>
                    <a:srgbClr val="FF0000"/>
                  </a:solidFill>
                </a:rPr>
                <a:t>ШАГАЕТ</a:t>
              </a:r>
              <a:r>
                <a:rPr lang="ru-RU" sz="2400" b="1" dirty="0">
                  <a:solidFill>
                    <a:srgbClr val="002060"/>
                  </a:solidFill>
                </a:rPr>
                <a:t>,</a:t>
              </a:r>
            </a:p>
            <a:p>
              <a:r>
                <a:rPr lang="ru-RU" sz="2400" b="1" dirty="0">
                  <a:solidFill>
                    <a:srgbClr val="002060"/>
                  </a:solidFill>
                </a:rPr>
                <a:t>	Я </a:t>
              </a:r>
              <a:r>
                <a:rPr lang="ru-RU" sz="2400" b="1" dirty="0">
                  <a:solidFill>
                    <a:srgbClr val="FF0000"/>
                  </a:solidFill>
                </a:rPr>
                <a:t>СМЕЮСЬ</a:t>
              </a:r>
              <a:r>
                <a:rPr lang="ru-RU" sz="2400" b="1" dirty="0">
                  <a:solidFill>
                    <a:srgbClr val="002060"/>
                  </a:solidFill>
                </a:rPr>
                <a:t>, </a:t>
              </a:r>
              <a:r>
                <a:rPr lang="ru-RU" sz="2400" b="1" dirty="0">
                  <a:solidFill>
                    <a:srgbClr val="FF0000"/>
                  </a:solidFill>
                </a:rPr>
                <a:t>ХОХОЧЕТ</a:t>
              </a:r>
              <a:r>
                <a:rPr lang="ru-RU" sz="2400" b="1" dirty="0">
                  <a:solidFill>
                    <a:srgbClr val="002060"/>
                  </a:solidFill>
                </a:rPr>
                <a:t> он.</a:t>
              </a:r>
            </a:p>
            <a:p>
              <a:r>
                <a:rPr lang="ru-RU" sz="2400" b="1" dirty="0">
                  <a:solidFill>
                    <a:srgbClr val="002060"/>
                  </a:solidFill>
                </a:rPr>
                <a:t>	Если </a:t>
              </a:r>
              <a:r>
                <a:rPr lang="ru-RU" sz="2400" b="1" dirty="0">
                  <a:solidFill>
                    <a:srgbClr val="FF0000"/>
                  </a:solidFill>
                </a:rPr>
                <a:t>ГРУСТНО</a:t>
              </a:r>
              <a:r>
                <a:rPr lang="ru-RU" sz="2400" b="1" dirty="0">
                  <a:solidFill>
                    <a:srgbClr val="002060"/>
                  </a:solidFill>
                </a:rPr>
                <a:t> мне бывает,</a:t>
              </a:r>
            </a:p>
            <a:p>
              <a:r>
                <a:rPr lang="ru-RU" sz="2400" b="1" dirty="0">
                  <a:solidFill>
                    <a:srgbClr val="002060"/>
                  </a:solidFill>
                </a:rPr>
                <a:t>	Он </a:t>
              </a:r>
              <a:r>
                <a:rPr lang="ru-RU" sz="2400" b="1" dirty="0">
                  <a:solidFill>
                    <a:srgbClr val="FF0000"/>
                  </a:solidFill>
                </a:rPr>
                <a:t>ПЕЧАЛИТСЯ</a:t>
              </a:r>
              <a:r>
                <a:rPr lang="ru-RU" sz="2400" b="1" dirty="0">
                  <a:solidFill>
                    <a:srgbClr val="002060"/>
                  </a:solidFill>
                </a:rPr>
                <a:t> со мной</a:t>
              </a:r>
            </a:p>
            <a:p>
              <a:endParaRPr lang="ru-RU" sz="2400" b="1" dirty="0">
                <a:solidFill>
                  <a:srgbClr val="002060"/>
                </a:solidFill>
              </a:endParaRPr>
            </a:p>
            <a:p>
              <a:endParaRPr lang="ru-RU" sz="2400" b="1" dirty="0">
                <a:solidFill>
                  <a:srgbClr val="002060"/>
                </a:solidFill>
              </a:endParaRPr>
            </a:p>
            <a:p>
              <a:r>
                <a:rPr lang="ru-RU" sz="2400" b="1" i="1" dirty="0">
                  <a:solidFill>
                    <a:srgbClr val="002060"/>
                  </a:solidFill>
                </a:rPr>
                <a:t>О каких приятелях идет речь?</a:t>
              </a:r>
              <a:endParaRPr lang="ru-RU" sz="24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24" name="Picture 2" descr="D:\МАМА\Задание_4\караваева_3\0003-003-My-s-prijatelem-vdvojom-Druzhno-veselo-zhivjom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2258" l="0" r="962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80515" y="7353321"/>
              <a:ext cx="2506562" cy="2072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2821233" y="1113548"/>
            <a:ext cx="6647379" cy="4996943"/>
            <a:chOff x="-1612002" y="505898"/>
            <a:chExt cx="6647379" cy="489809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-1612002" y="505898"/>
              <a:ext cx="6647379" cy="4898091"/>
            </a:xfrm>
            <a:prstGeom prst="rect">
              <a:avLst/>
            </a:prstGeom>
            <a:solidFill>
              <a:srgbClr val="CCFF66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002060"/>
                  </a:solidFill>
                </a:rPr>
                <a:t>Слова-неприятели спорят весь день.</a:t>
              </a:r>
            </a:p>
            <a:p>
              <a:pPr algn="ctr"/>
              <a:r>
                <a:rPr lang="ru-RU" sz="2400" b="1" dirty="0">
                  <a:solidFill>
                    <a:srgbClr val="002060"/>
                  </a:solidFill>
                </a:rPr>
                <a:t>Один скажет: «</a:t>
              </a:r>
              <a:r>
                <a:rPr lang="ru-RU" sz="2400" b="1" dirty="0">
                  <a:solidFill>
                    <a:srgbClr val="FF0000"/>
                  </a:solidFill>
                </a:rPr>
                <a:t>Солнце</a:t>
              </a:r>
              <a:r>
                <a:rPr lang="ru-RU" sz="2400" b="1" dirty="0">
                  <a:solidFill>
                    <a:srgbClr val="002060"/>
                  </a:solidFill>
                </a:rPr>
                <a:t>!»</a:t>
              </a:r>
            </a:p>
            <a:p>
              <a:pPr algn="ctr"/>
              <a:r>
                <a:rPr lang="ru-RU" sz="2400" b="1" dirty="0">
                  <a:solidFill>
                    <a:srgbClr val="002060"/>
                  </a:solidFill>
                </a:rPr>
                <a:t>Другой скажет: «</a:t>
              </a:r>
              <a:r>
                <a:rPr lang="ru-RU" sz="2400" b="1" dirty="0">
                  <a:solidFill>
                    <a:srgbClr val="FF0000"/>
                  </a:solidFill>
                </a:rPr>
                <a:t>Тень</a:t>
              </a:r>
              <a:r>
                <a:rPr lang="ru-RU" sz="2400" b="1" dirty="0">
                  <a:solidFill>
                    <a:srgbClr val="002060"/>
                  </a:solidFill>
                </a:rPr>
                <a:t>!»</a:t>
              </a:r>
            </a:p>
            <a:p>
              <a:pPr algn="ctr"/>
              <a:r>
                <a:rPr lang="ru-RU" sz="2400" b="1" dirty="0">
                  <a:solidFill>
                    <a:srgbClr val="002060"/>
                  </a:solidFill>
                </a:rPr>
                <a:t>Один скажет: «</a:t>
              </a:r>
              <a:r>
                <a:rPr lang="ru-RU" sz="2400" b="1" dirty="0">
                  <a:solidFill>
                    <a:srgbClr val="FF0000"/>
                  </a:solidFill>
                </a:rPr>
                <a:t>Близко</a:t>
              </a:r>
              <a:r>
                <a:rPr lang="ru-RU" sz="2400" b="1" dirty="0">
                  <a:solidFill>
                    <a:srgbClr val="002060"/>
                  </a:solidFill>
                </a:rPr>
                <a:t>!»</a:t>
              </a:r>
            </a:p>
            <a:p>
              <a:pPr algn="ctr"/>
              <a:r>
                <a:rPr lang="ru-RU" sz="2400" b="1" dirty="0">
                  <a:solidFill>
                    <a:srgbClr val="002060"/>
                  </a:solidFill>
                </a:rPr>
                <a:t>Другой: «</a:t>
              </a:r>
              <a:r>
                <a:rPr lang="ru-RU" sz="2400" b="1" dirty="0">
                  <a:solidFill>
                    <a:srgbClr val="FF0000"/>
                  </a:solidFill>
                </a:rPr>
                <a:t>Далеко</a:t>
              </a:r>
              <a:r>
                <a:rPr lang="ru-RU" sz="2400" b="1" dirty="0">
                  <a:solidFill>
                    <a:srgbClr val="002060"/>
                  </a:solidFill>
                </a:rPr>
                <a:t>!»</a:t>
              </a:r>
            </a:p>
            <a:p>
              <a:pPr algn="ctr"/>
              <a:r>
                <a:rPr lang="ru-RU" sz="2400" b="1" dirty="0">
                  <a:solidFill>
                    <a:srgbClr val="002060"/>
                  </a:solidFill>
                </a:rPr>
                <a:t>Один скажет: «</a:t>
              </a:r>
              <a:r>
                <a:rPr lang="ru-RU" sz="2400" b="1" dirty="0">
                  <a:solidFill>
                    <a:srgbClr val="FF0000"/>
                  </a:solidFill>
                </a:rPr>
                <a:t>Низко</a:t>
              </a:r>
              <a:r>
                <a:rPr lang="ru-RU" sz="2400" b="1" dirty="0">
                  <a:solidFill>
                    <a:srgbClr val="002060"/>
                  </a:solidFill>
                </a:rPr>
                <a:t>!»</a:t>
              </a:r>
            </a:p>
            <a:p>
              <a:pPr algn="ctr"/>
              <a:r>
                <a:rPr lang="ru-RU" sz="2400" b="1" dirty="0">
                  <a:solidFill>
                    <a:srgbClr val="002060"/>
                  </a:solidFill>
                </a:rPr>
                <a:t>Другой: «</a:t>
              </a:r>
              <a:r>
                <a:rPr lang="ru-RU" sz="2400" b="1" dirty="0">
                  <a:solidFill>
                    <a:srgbClr val="FF0000"/>
                  </a:solidFill>
                </a:rPr>
                <a:t>Высоко</a:t>
              </a:r>
              <a:r>
                <a:rPr lang="ru-RU" sz="2400" b="1" dirty="0">
                  <a:solidFill>
                    <a:srgbClr val="002060"/>
                  </a:solidFill>
                </a:rPr>
                <a:t>!»  </a:t>
              </a:r>
            </a:p>
            <a:p>
              <a:pPr algn="ctr"/>
              <a:endParaRPr lang="ru-RU" sz="2400" b="1" dirty="0">
                <a:solidFill>
                  <a:srgbClr val="002060"/>
                </a:solidFill>
              </a:endParaRPr>
            </a:p>
            <a:p>
              <a:pPr algn="ctr"/>
              <a:r>
                <a:rPr lang="ru-RU" sz="2400" b="1" i="1" dirty="0">
                  <a:solidFill>
                    <a:srgbClr val="002060"/>
                  </a:solidFill>
                </a:rPr>
                <a:t>О каких словах идёт речь?</a:t>
              </a:r>
              <a:endParaRPr lang="ru-RU" sz="24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4099" name="Picture 3" descr="D:\МАМА\Задание_4\караваева_3\0003-003-Slova-neprijateli-sporjat-ves-den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1837" l="0" r="976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474133" y="1967000"/>
              <a:ext cx="1479459" cy="2270203"/>
            </a:xfrm>
            <a:prstGeom prst="rect">
              <a:avLst/>
            </a:prstGeom>
            <a:solidFill>
              <a:srgbClr val="CCFF66"/>
            </a:solidFill>
            <a:extLst/>
          </p:spPr>
        </p:pic>
        <p:pic>
          <p:nvPicPr>
            <p:cNvPr id="56" name="Picture 3" descr="D:\МАМА\Задание_4\караваева_3\0003-003-Slova-neprijateli-sporjat-ves-den.jp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0" b="90476" l="103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35797" y="1903632"/>
              <a:ext cx="1405824" cy="2333571"/>
            </a:xfrm>
            <a:prstGeom prst="rect">
              <a:avLst/>
            </a:prstGeom>
            <a:solidFill>
              <a:srgbClr val="CCFF66"/>
            </a:solidFill>
            <a:extLst/>
          </p:spPr>
        </p:pic>
      </p:grpSp>
      <p:sp>
        <p:nvSpPr>
          <p:cNvPr id="7" name="Нашивка 6"/>
          <p:cNvSpPr/>
          <p:nvPr/>
        </p:nvSpPr>
        <p:spPr>
          <a:xfrm>
            <a:off x="9572095" y="2683325"/>
            <a:ext cx="857256" cy="1857388"/>
          </a:xfrm>
          <a:prstGeom prst="chevron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24992" y="188640"/>
            <a:ext cx="2032237" cy="50405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5ECCF3">
                <a:shade val="30000"/>
                <a:satMod val="120000"/>
              </a:srgbClr>
            </a:contourClr>
          </a:sp3d>
        </p:spPr>
        <p:txBody>
          <a:bodyPr rtlCol="0" anchor="ctr"/>
          <a:lstStyle/>
          <a:p>
            <a:pPr algn="ctr">
              <a:defRPr/>
            </a:pPr>
            <a:r>
              <a:rPr lang="ru-RU" sz="28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Лексика</a:t>
            </a:r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9351212" y="6139012"/>
            <a:ext cx="97840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70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ашивка 27"/>
          <p:cNvSpPr/>
          <p:nvPr/>
        </p:nvSpPr>
        <p:spPr>
          <a:xfrm>
            <a:off x="9635425" y="2469404"/>
            <a:ext cx="857256" cy="1857388"/>
          </a:xfrm>
          <a:prstGeom prst="chevron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7889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654486" y="1104363"/>
            <a:ext cx="6744320" cy="5040560"/>
            <a:chOff x="1016559" y="-72557"/>
            <a:chExt cx="6988337" cy="445088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016559" y="-72557"/>
              <a:ext cx="6988337" cy="445088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pic>
          <p:nvPicPr>
            <p:cNvPr id="5" name="Picture 2" descr="D:\МАМА\Задание_4\караваева_3\незнайка 2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69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22" y="332264"/>
              <a:ext cx="1932010" cy="2737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3139846" y="2362695"/>
              <a:ext cx="2368258" cy="850281"/>
            </a:xfrm>
            <a:prstGeom prst="roundRect">
              <a:avLst/>
            </a:prstGeom>
            <a:solidFill>
              <a:srgbClr val="99FF99"/>
            </a:solidFill>
            <a:ln w="38100"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/>
                <a:t>идти</a:t>
              </a:r>
            </a:p>
            <a:p>
              <a:pPr algn="ctr"/>
              <a:r>
                <a:rPr lang="ru-RU" sz="2800" b="1" dirty="0"/>
                <a:t>26 </a:t>
              </a:r>
              <a:r>
                <a:rPr lang="ru-RU" sz="2000" b="1" dirty="0"/>
                <a:t>значений</a:t>
              </a:r>
              <a:endParaRPr lang="ru-RU" sz="2000" b="1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403648" y="1124744"/>
              <a:ext cx="1736198" cy="670992"/>
            </a:xfrm>
            <a:prstGeom prst="roundRect">
              <a:avLst/>
            </a:prstGeom>
            <a:ln w="28575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 extrusionH="76200">
              <a:extrusionClr>
                <a:srgbClr val="C00000"/>
              </a:extrusion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двигаться</a:t>
              </a:r>
              <a:endParaRPr lang="ru-RU" sz="2400" b="1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522888" y="3401142"/>
              <a:ext cx="2438284" cy="670992"/>
            </a:xfrm>
            <a:prstGeom prst="roundRect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приближаться</a:t>
              </a:r>
              <a:endParaRPr lang="ru-RU" sz="2400" b="1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288077" y="1125699"/>
              <a:ext cx="1736198" cy="670992"/>
            </a:xfrm>
            <a:prstGeom prst="roundRect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расти</a:t>
              </a:r>
              <a:endParaRPr lang="ru-RU" sz="2400" b="1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427984" y="3429000"/>
              <a:ext cx="2454802" cy="670992"/>
            </a:xfrm>
            <a:prstGeom prst="roundRect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отправляться </a:t>
              </a:r>
              <a:endParaRPr lang="ru-RU" sz="2400" b="1" dirty="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259632" y="2202024"/>
              <a:ext cx="1736198" cy="670992"/>
            </a:xfrm>
            <a:prstGeom prst="roundRect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падать </a:t>
              </a:r>
              <a:endParaRPr lang="ru-RU" sz="2400" b="1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5604817" y="2202024"/>
              <a:ext cx="2096238" cy="670992"/>
            </a:xfrm>
            <a:prstGeom prst="roundRect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совершаться </a:t>
              </a:r>
              <a:endParaRPr lang="ru-RU" sz="2400" b="1" dirty="0"/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8575971" y="143829"/>
            <a:ext cx="1916711" cy="57183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5ECCF3">
                <a:shade val="30000"/>
                <a:satMod val="120000"/>
              </a:srgbClr>
            </a:contourClr>
          </a:sp3d>
        </p:spPr>
        <p:txBody>
          <a:bodyPr rtlCol="0" anchor="ctr"/>
          <a:lstStyle/>
          <a:p>
            <a:pPr algn="ctr">
              <a:defRPr/>
            </a:pPr>
            <a:r>
              <a:rPr lang="ru-RU" sz="28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Лексика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719300" y="1326202"/>
            <a:ext cx="6750730" cy="5072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663208" y="1345064"/>
            <a:ext cx="6744320" cy="51435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2674228" y="1244166"/>
            <a:ext cx="6799920" cy="51435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2719300" y="1290483"/>
            <a:ext cx="6744320" cy="51435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2683688" y="1318897"/>
            <a:ext cx="6815544" cy="5143536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>
            <a:off x="2654487" y="1264334"/>
            <a:ext cx="6879839" cy="5246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Стрелка вправо 25">
            <a:hlinkClick r:id="" action="ppaction://hlinkshowjump?jump=nextslide"/>
          </p:cNvPr>
          <p:cNvSpPr/>
          <p:nvPr/>
        </p:nvSpPr>
        <p:spPr>
          <a:xfrm>
            <a:off x="9411085" y="6252544"/>
            <a:ext cx="97840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95600" y="857233"/>
            <a:ext cx="709081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Однозначное или многозначное слово?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9293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5600" y="1682098"/>
            <a:ext cx="7344816" cy="396044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Он в этом деле </a:t>
            </a:r>
            <a:r>
              <a:rPr lang="ru-RU" sz="4000" b="1" i="1" dirty="0">
                <a:solidFill>
                  <a:srgbClr val="C00000"/>
                </a:solidFill>
              </a:rPr>
              <a:t>кошку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 съел</a:t>
            </a:r>
          </a:p>
          <a:p>
            <a:pPr algn="ctr"/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Бежать сломя </a:t>
            </a:r>
            <a:r>
              <a:rPr lang="ru-RU" sz="4000" b="1" i="1" dirty="0">
                <a:solidFill>
                  <a:srgbClr val="C00000"/>
                </a:solidFill>
              </a:rPr>
              <a:t>ноги</a:t>
            </a:r>
          </a:p>
          <a:p>
            <a:pPr algn="ctr"/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4000" b="1" i="1" dirty="0">
                <a:solidFill>
                  <a:srgbClr val="C00000"/>
                </a:solidFill>
              </a:rPr>
              <a:t>ушах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 правды нет</a:t>
            </a:r>
          </a:p>
          <a:p>
            <a:pPr algn="ctr"/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Работать не покладая </a:t>
            </a:r>
            <a:r>
              <a:rPr lang="ru-RU" sz="4000" b="1" i="1" dirty="0">
                <a:solidFill>
                  <a:srgbClr val="C00000"/>
                </a:solidFill>
              </a:rPr>
              <a:t>головы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6827" y="1203077"/>
            <a:ext cx="7085597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Можно ли так сказать?</a:t>
            </a:r>
            <a:endParaRPr lang="ru-RU" sz="24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896200" y="332656"/>
            <a:ext cx="2520280" cy="6480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28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Фразеология</a:t>
            </a:r>
            <a:endParaRPr lang="ru-RU" sz="28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9351212" y="6139012"/>
            <a:ext cx="97840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70650" y="1701165"/>
            <a:ext cx="7369766" cy="396044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Он в этом деле </a:t>
            </a:r>
            <a:r>
              <a:rPr lang="ru-RU" sz="4000" b="1" i="1" dirty="0">
                <a:solidFill>
                  <a:srgbClr val="C00000"/>
                </a:solidFill>
              </a:rPr>
              <a:t>собаку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 съел</a:t>
            </a:r>
          </a:p>
          <a:p>
            <a:pPr algn="ctr"/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Бежать сломя </a:t>
            </a:r>
            <a:r>
              <a:rPr lang="ru-RU" sz="4000" b="1" i="1" dirty="0">
                <a:solidFill>
                  <a:srgbClr val="C00000"/>
                </a:solidFill>
              </a:rPr>
              <a:t>голову</a:t>
            </a:r>
          </a:p>
          <a:p>
            <a:pPr algn="ctr"/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4000" b="1" i="1" dirty="0">
                <a:solidFill>
                  <a:srgbClr val="C00000"/>
                </a:solidFill>
              </a:rPr>
              <a:t>ногах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 правды нет</a:t>
            </a:r>
          </a:p>
          <a:p>
            <a:pPr algn="ctr"/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Работать не покладая </a:t>
            </a:r>
            <a:r>
              <a:rPr lang="ru-RU" sz="4000" b="1" i="1" dirty="0">
                <a:solidFill>
                  <a:srgbClr val="C00000"/>
                </a:solidFill>
              </a:rPr>
              <a:t>рук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5882" y1="44693" x2="55882" y2="44693"/>
                        <a14:foregroundMark x1="70000" y1="43575" x2="70000" y2="43575"/>
                        <a14:foregroundMark x1="66471" y1="39106" x2="66471" y2="39106"/>
                        <a14:foregroundMark x1="74118" y1="32402" x2="74118" y2="32402"/>
                        <a14:foregroundMark x1="62941" y1="41341" x2="62941" y2="41341"/>
                        <a14:foregroundMark x1="55882" y1="74302" x2="55882" y2="74302"/>
                        <a14:foregroundMark x1="46471" y1="72067" x2="46471" y2="72067"/>
                        <a14:foregroundMark x1="42353" y1="46927" x2="42353" y2="46927"/>
                        <a14:foregroundMark x1="47059" y1="44693" x2="47059" y2="44693"/>
                        <a14:foregroundMark x1="34118" y1="43575" x2="34118" y2="43575"/>
                        <a14:foregroundMark x1="77059" y1="63128" x2="77059" y2="63128"/>
                        <a14:foregroundMark x1="54706" y1="47486" x2="54706" y2="47486"/>
                        <a14:foregroundMark x1="61176" y1="45251" x2="61176" y2="45251"/>
                        <a14:foregroundMark x1="68824" y1="41341" x2="68824" y2="41341"/>
                        <a14:foregroundMark x1="38824" y1="45251" x2="38824" y2="45251"/>
                        <a14:foregroundMark x1="55882" y1="72626" x2="55882" y2="72626"/>
                        <a14:foregroundMark x1="21765" y1="13408" x2="21765" y2="13408"/>
                        <a14:foregroundMark x1="56471" y1="5587" x2="56471" y2="5587"/>
                        <a14:foregroundMark x1="58824" y1="5028" x2="58824" y2="5028"/>
                        <a14:foregroundMark x1="19412" y1="12849" x2="19412" y2="12849"/>
                        <a14:foregroundMark x1="24118" y1="11173" x2="24118" y2="11173"/>
                        <a14:foregroundMark x1="26471" y1="9497" x2="26471" y2="9497"/>
                        <a14:foregroundMark x1="30588" y1="9497" x2="30588" y2="9497"/>
                        <a14:backgroundMark x1="20000" y1="11173" x2="20000" y2="11173"/>
                        <a14:backgroundMark x1="23529" y1="10056" x2="23529" y2="10056"/>
                        <a14:backgroundMark x1="25294" y1="8939" x2="25294" y2="8939"/>
                        <a14:backgroundMark x1="25882" y1="8939" x2="26471" y2="8939"/>
                        <a14:backgroundMark x1="27647" y1="8380" x2="27647" y2="8380"/>
                        <a14:backgroundMark x1="30000" y1="7821" x2="30000" y2="7821"/>
                        <a14:backgroundMark x1="21176" y1="14525" x2="21176" y2="14525"/>
                        <a14:backgroundMark x1="20588" y1="14525" x2="20588" y2="14525"/>
                        <a14:backgroundMark x1="24706" y1="12849" x2="24706" y2="12849"/>
                        <a14:backgroundMark x1="56471" y1="4469" x2="54706" y2="5028"/>
                        <a14:backgroundMark x1="60588" y1="6145" x2="60588" y2="6145"/>
                        <a14:backgroundMark x1="21765" y1="11732" x2="21765" y2="11732"/>
                        <a14:backgroundMark x1="19412" y1="12849" x2="19412" y2="12849"/>
                        <a14:backgroundMark x1="24118" y1="9497" x2="27059" y2="10056"/>
                        <a14:backgroundMark x1="50588" y1="3352" x2="50588" y2="3352"/>
                        <a14:backgroundMark x1="55882" y1="6145" x2="55882" y2="6145"/>
                        <a14:backgroundMark x1="60000" y1="5587" x2="61176" y2="6145"/>
                        <a14:backgroundMark x1="63529" y1="6145" x2="63529" y2="6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759" y="450550"/>
            <a:ext cx="1851489" cy="194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278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96200" y="208334"/>
            <a:ext cx="252028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28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Фразеология</a:t>
            </a:r>
            <a:endParaRPr lang="ru-RU" sz="28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54181" y="1750385"/>
            <a:ext cx="5572164" cy="451953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високосный (…)</a:t>
            </a:r>
          </a:p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неизгладимое (…)</a:t>
            </a:r>
          </a:p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насупить (…)</a:t>
            </a:r>
          </a:p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коротать (…)</a:t>
            </a:r>
          </a:p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вскружить (…)</a:t>
            </a:r>
          </a:p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несусветная (…)</a:t>
            </a:r>
          </a:p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одержать (…)</a:t>
            </a:r>
          </a:p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перемывать (…)</a:t>
            </a:r>
          </a:p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намылить (…)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9366064" y="6139012"/>
            <a:ext cx="97840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29895" y="1769327"/>
            <a:ext cx="5572164" cy="4519535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високосный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год</a:t>
            </a:r>
          </a:p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неизгладимое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впечатление</a:t>
            </a:r>
          </a:p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насупить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брови</a:t>
            </a:r>
          </a:p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коротать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время</a:t>
            </a:r>
          </a:p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вскружить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голову</a:t>
            </a:r>
          </a:p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несусветная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чушь</a:t>
            </a:r>
          </a:p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одержать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победу</a:t>
            </a:r>
          </a:p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перемывать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косточки</a:t>
            </a:r>
          </a:p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намылить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шею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04742" y="1812063"/>
            <a:ext cx="5572164" cy="450059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похожи, как (…)</a:t>
            </a:r>
          </a:p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этот лес я знаю, как (…)</a:t>
            </a:r>
          </a:p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писать безобразно, как (…)</a:t>
            </a:r>
          </a:p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исчезло, будто корова (…)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04742" y="1769326"/>
            <a:ext cx="5572164" cy="450059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похожи, </a:t>
            </a:r>
            <a:r>
              <a:rPr lang="ru-RU" sz="3200" b="1" dirty="0">
                <a:solidFill>
                  <a:schemeClr val="tx1"/>
                </a:solidFill>
              </a:rPr>
              <a:t>как две капли воды</a:t>
            </a:r>
          </a:p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этот лес я знаю, </a:t>
            </a:r>
            <a:r>
              <a:rPr lang="ru-RU" sz="3200" b="1" dirty="0">
                <a:solidFill>
                  <a:schemeClr val="tx1"/>
                </a:solidFill>
              </a:rPr>
              <a:t>как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свои пять пальцев</a:t>
            </a:r>
          </a:p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писать безобразно, </a:t>
            </a:r>
            <a:r>
              <a:rPr lang="ru-RU" sz="3200" b="1" dirty="0">
                <a:solidFill>
                  <a:schemeClr val="tx1"/>
                </a:solidFill>
              </a:rPr>
              <a:t>как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chemeClr val="tx1"/>
                </a:solidFill>
              </a:rPr>
              <a:t>курица лапой</a:t>
            </a:r>
          </a:p>
          <a:p>
            <a:pPr marL="457200" indent="-457200" algn="ctr"/>
            <a:r>
              <a:rPr lang="ru-RU" sz="3200" b="1" dirty="0">
                <a:solidFill>
                  <a:srgbClr val="C00000"/>
                </a:solidFill>
              </a:rPr>
              <a:t>исчезло, </a:t>
            </a:r>
            <a:r>
              <a:rPr lang="ru-RU" sz="3200" b="1" dirty="0">
                <a:solidFill>
                  <a:schemeClr val="tx1"/>
                </a:solidFill>
              </a:rPr>
              <a:t>будто корова языком слизала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2208" y="4564324"/>
            <a:ext cx="2373552" cy="220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50626" y="857957"/>
            <a:ext cx="6336704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Завершите </a:t>
            </a:r>
            <a:r>
              <a:rPr lang="ru-RU" sz="2800" b="1" dirty="0"/>
              <a:t>фразу </a:t>
            </a:r>
            <a:r>
              <a:rPr lang="ru-RU" sz="2800" b="1" dirty="0"/>
              <a:t>словом или </a:t>
            </a:r>
            <a:r>
              <a:rPr lang="ru-RU" sz="2800" b="1" dirty="0"/>
              <a:t>словосочетанием</a:t>
            </a:r>
            <a:r>
              <a:rPr lang="ru-RU" sz="2400" b="1" dirty="0"/>
              <a:t>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9282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0" grpId="0" animBg="1"/>
      <p:bldP spid="10" grpId="1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96200" y="188640"/>
            <a:ext cx="2520280" cy="6480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28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Фразеология</a:t>
            </a:r>
            <a:endParaRPr lang="ru-RU" sz="28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МАМА\Задание_4\караваева_3\сесть в калошу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1663" y="1674553"/>
            <a:ext cx="6048672" cy="49820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АМА\Задание_4\караваева_3\волк в овечьей шкуре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9946" y="1684267"/>
            <a:ext cx="6048673" cy="49723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МАМА\Задание_4\караваева_3\водить за нос.gif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041104" y="1604649"/>
            <a:ext cx="6109790" cy="505192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3020087" y="1604650"/>
            <a:ext cx="6093971" cy="50947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9351212" y="6139012"/>
            <a:ext cx="978408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52597" y="1142985"/>
            <a:ext cx="8286807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        Какие    фразеологизмы    изображены на картинках?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7966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5358" y="1911704"/>
            <a:ext cx="8501122" cy="382155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</a:rPr>
              <a:t>его вешают, когда приходят в уныние; его суют не в свои дела; его задирают, когда зазнаются </a:t>
            </a:r>
          </a:p>
          <a:p>
            <a:pPr marL="285750" indent="-285750"/>
            <a:endParaRPr lang="ru-RU" sz="2800" b="1" dirty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>
                <a:solidFill>
                  <a:srgbClr val="C00000"/>
                </a:solidFill>
              </a:rPr>
              <a:t>он в голове у несерьезного, легкомысленного человека; его советуют искать в поле, когда что-то бесследно исчезает; на него бросают слова и деньги те, кто их не ценит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7896200" y="260649"/>
            <a:ext cx="2520280" cy="6480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28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Фразеология</a:t>
            </a:r>
            <a:endParaRPr lang="ru-RU" sz="28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7337" y="1011224"/>
            <a:ext cx="8023382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Ответьте на шуточные вопросы-фразеологизмы</a:t>
            </a:r>
            <a:endParaRPr lang="ru-RU" sz="32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416" y1="45304" x2="36416" y2="45304"/>
                        <a14:foregroundMark x1="52023" y1="45856" x2="52023" y2="45856"/>
                        <a14:foregroundMark x1="63006" y1="44199" x2="63006" y2="44199"/>
                        <a14:foregroundMark x1="55491" y1="46409" x2="55491" y2="46409"/>
                        <a14:foregroundMark x1="55491" y1="72376" x2="55491" y2="72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3228" y="419680"/>
            <a:ext cx="1686819" cy="177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8096265" y="5929330"/>
            <a:ext cx="2336127" cy="759360"/>
          </a:xfrm>
          <a:prstGeom prst="roundRect">
            <a:avLst/>
          </a:prstGeom>
          <a:gradFill rotWithShape="1">
            <a:gsLst>
              <a:gs pos="0">
                <a:srgbClr val="4E67C8">
                  <a:lumMod val="95000"/>
                </a:srgbClr>
              </a:gs>
              <a:gs pos="100000">
                <a:srgbClr val="4E67C8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4E67C8">
                <a:shade val="30000"/>
                <a:satMod val="120000"/>
              </a:srgbClr>
            </a:contourClr>
          </a:sp3d>
        </p:spPr>
        <p:txBody>
          <a:bodyPr rtlCol="0" anchor="ctr"/>
          <a:lstStyle/>
          <a:p>
            <a:pPr algn="ctr">
              <a:defRPr/>
            </a:pPr>
            <a:r>
              <a:rPr lang="ru-RU" sz="2000" b="1" kern="0" dirty="0">
                <a:ln w="900" cmpd="sng">
                  <a:solidFill>
                    <a:srgbClr val="212745">
                      <a:lumMod val="75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01600" dist="76200" dir="5400000">
                    <a:srgbClr val="4E67C8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itchFamily="34" charset="0"/>
                <a:cs typeface="Aharoni" pitchFamily="2" charset="-79"/>
              </a:rPr>
              <a:t>Маршрут путешествия</a:t>
            </a:r>
          </a:p>
        </p:txBody>
      </p:sp>
    </p:spTree>
    <p:extLst>
      <p:ext uri="{BB962C8B-B14F-4D97-AF65-F5344CB8AC3E}">
        <p14:creationId xmlns:p14="http://schemas.microsoft.com/office/powerpoint/2010/main" val="427252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АМА\Задание 3\ЯЯ\Hudozhestvo40_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39074" y="928670"/>
            <a:ext cx="2688866" cy="4786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228920" y="1376859"/>
            <a:ext cx="5062422" cy="3874024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</a:rPr>
              <a:t>Однажды богатый грек </a:t>
            </a:r>
            <a:r>
              <a:rPr lang="ru-RU" sz="2800" b="1" i="1" dirty="0" err="1">
                <a:solidFill>
                  <a:schemeClr val="bg2">
                    <a:lumMod val="10000"/>
                  </a:schemeClr>
                </a:solidFill>
              </a:rPr>
              <a:t>Ксанф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</a:rPr>
              <a:t> приказал своему рабу знаменитому баснописцу Эзопу купить самую лучшую вещь в 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</a:rPr>
              <a:t>мире</a:t>
            </a:r>
            <a:endParaRPr lang="ru-RU" sz="2800" b="1" i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39896" y="1385261"/>
            <a:ext cx="5040471" cy="3855060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</a:rPr>
              <a:t>Эзоп пошёл на базар и принёс… язык</a:t>
            </a:r>
          </a:p>
          <a:p>
            <a:pPr algn="ctr"/>
            <a:endParaRPr lang="ru-RU" sz="2800" b="1" i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50119" y="1432749"/>
            <a:ext cx="5019333" cy="3808653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</a:rPr>
              <a:t>«Почему ты принёс язык? </a:t>
            </a:r>
          </a:p>
          <a:p>
            <a:pPr algn="ctr"/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</a:rPr>
              <a:t>Неужели ты считаешь, что это самая лучшая вещь в мире?» – спросил </a:t>
            </a:r>
            <a:r>
              <a:rPr lang="ru-RU" sz="2800" b="1" i="1" dirty="0" err="1">
                <a:solidFill>
                  <a:schemeClr val="bg2">
                    <a:lumMod val="10000"/>
                  </a:schemeClr>
                </a:solidFill>
              </a:rPr>
              <a:t>Ксанф</a:t>
            </a:r>
            <a:endParaRPr lang="ru-RU" sz="2800" b="1" i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228921" y="1383932"/>
            <a:ext cx="5061731" cy="3874024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</a:rPr>
              <a:t>«Конечно, 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</a:rPr>
              <a:t>- ответил 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</a:rPr>
              <a:t>Эзоп. – Разве может быть в мире что-нибудь лучше, чем язык?»</a:t>
            </a:r>
          </a:p>
          <a:p>
            <a:pPr algn="ctr"/>
            <a:endParaRPr lang="ru-RU" sz="2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16100" y="1354081"/>
            <a:ext cx="5061856" cy="3887321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</a:rPr>
              <a:t>«Хорошо. Иди опять на базар и принеси теперь самую худшую в мире вещь», - сказал </a:t>
            </a:r>
            <a:r>
              <a:rPr lang="ru-RU" sz="2800" b="1" i="1" dirty="0" err="1">
                <a:solidFill>
                  <a:schemeClr val="bg2">
                    <a:lumMod val="10000"/>
                  </a:schemeClr>
                </a:solidFill>
              </a:rPr>
              <a:t>Ксанф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</a:rPr>
              <a:t>…</a:t>
            </a:r>
            <a:endParaRPr lang="ru-RU" sz="2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16100" y="1346376"/>
            <a:ext cx="5061856" cy="3887321"/>
          </a:xfrm>
          <a:prstGeom prst="round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</a:rPr>
              <a:t>Эзоп ушёл и принёс… язык</a:t>
            </a:r>
            <a:endParaRPr lang="ru-RU" sz="2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1917587" y="980728"/>
            <a:ext cx="5658882" cy="4666290"/>
          </a:xfrm>
          <a:prstGeom prst="frame">
            <a:avLst/>
          </a:prstGeom>
          <a:blipFill>
            <a:blip r:embed="rId4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n>
                <a:solidFill>
                  <a:schemeClr val="tx2">
                    <a:lumMod val="50000"/>
                  </a:schemeClr>
                </a:solidFill>
              </a:ln>
              <a:gradFill flip="none" rotWithShape="1">
                <a:gsLst>
                  <a:gs pos="0">
                    <a:sysClr val="windowText" lastClr="000000">
                      <a:tint val="66000"/>
                      <a:satMod val="160000"/>
                    </a:sysClr>
                  </a:gs>
                  <a:gs pos="50000">
                    <a:sysClr val="windowText" lastClr="000000">
                      <a:tint val="44500"/>
                      <a:satMod val="160000"/>
                    </a:sysClr>
                  </a:gs>
                  <a:gs pos="100000">
                    <a:sysClr val="windowText" lastClr="000000">
                      <a:tint val="23500"/>
                      <a:satMod val="160000"/>
                    </a:sys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988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alpha val="50000"/>
              </a:srgbClr>
            </a:gs>
            <a:gs pos="45000">
              <a:srgbClr val="FF7A00">
                <a:alpha val="50000"/>
              </a:srgbClr>
            </a:gs>
            <a:gs pos="70000">
              <a:srgbClr val="FF0300">
                <a:alpha val="50000"/>
              </a:srgbClr>
            </a:gs>
            <a:gs pos="100000">
              <a:srgbClr val="4D0808">
                <a:alpha val="5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207568" y="1772816"/>
            <a:ext cx="7586986" cy="4176464"/>
          </a:xfrm>
          <a:prstGeom prst="round2Diag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А здесь вы встретите своих знакомых: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Существительное и Прилагательное, Глагол и Местоимение, Числительное и Наречие, всю дружную семью Предлогов, Союзов, Частиц, Междометий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51784" y="363354"/>
            <a:ext cx="3888432" cy="97209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4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Морфология</a:t>
            </a:r>
            <a:r>
              <a:rPr lang="ru-RU" sz="4400" kern="0" dirty="0">
                <a:solidFill>
                  <a:prstClr val="white"/>
                </a:solidFill>
                <a:latin typeface="Trebuchet MS"/>
              </a:rPr>
              <a:t> </a:t>
            </a: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9366064" y="6139012"/>
            <a:ext cx="97840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5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1664" y="35730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2908" y="1692722"/>
            <a:ext cx="7579515" cy="29234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</a:rPr>
              <a:t>Гло́кая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</a:rPr>
              <a:t>ку́здра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</a:rPr>
              <a:t>ште́ко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</a:rPr>
              <a:t>будлану́ла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</a:rPr>
              <a:t>бо́кра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</a:rPr>
              <a:t>курдя́чит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</a:rPr>
              <a:t>бокрёнка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78142" y="213960"/>
            <a:ext cx="2579525" cy="57606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Морфология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9366064" y="6139012"/>
            <a:ext cx="97840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79577" y="1231057"/>
            <a:ext cx="7632847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Сможете ли вы определить </a:t>
            </a:r>
          </a:p>
          <a:p>
            <a:pPr algn="ctr"/>
            <a:r>
              <a:rPr lang="ru-RU" sz="2400" b="1" dirty="0"/>
              <a:t>части речи в этом предложении?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79577" y="4616123"/>
            <a:ext cx="7632849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Что вам помогло?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0901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4057407" y="5316428"/>
            <a:ext cx="4065068" cy="14138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числительное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78142" y="213960"/>
            <a:ext cx="2579525" cy="57606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Морфология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79577" y="978950"/>
            <a:ext cx="7632847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Из </a:t>
            </a:r>
            <a:r>
              <a:rPr lang="ru-RU" sz="2400" b="1" dirty="0"/>
              <a:t>жизни частей </a:t>
            </a:r>
            <a:r>
              <a:rPr lang="ru-RU" sz="2400" b="1" dirty="0"/>
              <a:t>речи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19536" y="2314988"/>
            <a:ext cx="4065068" cy="14138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существительное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20417" y="3864938"/>
            <a:ext cx="4065068" cy="14138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глагол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83848" y="3857397"/>
            <a:ext cx="4065068" cy="14138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местоимение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80062" y="2364008"/>
            <a:ext cx="4065068" cy="14138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прилагательное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45655" y="1739504"/>
            <a:ext cx="6490611" cy="2465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</a:rPr>
              <a:t>Это самая частотная часть речи: 44% слов в нашей повседневной речи – существительные (т.е. почти каждое второе слово)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5857" y="1800381"/>
            <a:ext cx="6120680" cy="19718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Одушевленные или неодушевленные?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Л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еший, ферзь, тура, мертвец,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толпа, народ, стая, коллектив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30619" y="1801729"/>
            <a:ext cx="6120680" cy="191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Какое небесное тело имеет два названия: одно мужского рода, другое – женского?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176111" y="1819042"/>
            <a:ext cx="6120680" cy="191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На долю часто употребляемых прилагательных приходится 16,6%, т.е. около полутора тысяч (пятое место среди других частей речи)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21734" y="1810856"/>
            <a:ext cx="6120680" cy="191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У числительных бывает по два окончания: с дв</a:t>
            </a:r>
            <a:r>
              <a:rPr lang="ru-RU" sz="2800" b="1" i="1" dirty="0">
                <a:solidFill>
                  <a:srgbClr val="C00000"/>
                </a:solidFill>
              </a:rPr>
              <a:t>умя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ст</a:t>
            </a:r>
            <a:r>
              <a:rPr lang="ru-RU" sz="2800" b="1" i="1" dirty="0">
                <a:solidFill>
                  <a:srgbClr val="C00000"/>
                </a:solidFill>
              </a:rPr>
              <a:t>ами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, о четыр</a:t>
            </a:r>
            <a:r>
              <a:rPr lang="ru-RU" sz="2800" b="1" i="1" dirty="0">
                <a:solidFill>
                  <a:srgbClr val="C00000"/>
                </a:solidFill>
              </a:rPr>
              <a:t>ех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ст</a:t>
            </a:r>
            <a:r>
              <a:rPr lang="ru-RU" sz="2800" b="1" i="1" dirty="0">
                <a:solidFill>
                  <a:srgbClr val="C00000"/>
                </a:solidFill>
              </a:rPr>
              <a:t>ах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, шесть</a:t>
            </a:r>
            <a:r>
              <a:rPr lang="ru-RU" sz="2800" b="1" i="1" dirty="0">
                <a:solidFill>
                  <a:srgbClr val="C00000"/>
                </a:solidFill>
              </a:rPr>
              <a:t>ю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десять</a:t>
            </a:r>
            <a:r>
              <a:rPr lang="ru-RU" sz="2800" b="1" i="1" dirty="0">
                <a:solidFill>
                  <a:srgbClr val="C00000"/>
                </a:solidFill>
              </a:rPr>
              <a:t>ю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060113" y="1939397"/>
            <a:ext cx="6120680" cy="191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По частоте употребления глагол занимает второе место после существительного: из 9 тысяч слов глаголов около 2,5 тысяч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176111" y="1859876"/>
            <a:ext cx="6120680" cy="191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Местоимения занимают 3-е место по частоте употребления (на 30 слов -14 местоимений), хотя их всего 69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2957146" y="1859876"/>
            <a:ext cx="6624736" cy="1918000"/>
            <a:chOff x="1281169" y="4577286"/>
            <a:chExt cx="6624736" cy="19180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281169" y="4577286"/>
              <a:ext cx="6624736" cy="191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b="1" i="1" dirty="0">
                  <a:solidFill>
                    <a:schemeClr val="accent2">
                      <a:lumMod val="50000"/>
                    </a:schemeClr>
                  </a:solidFill>
                </a:rPr>
                <a:t>В русском языке у слова МОРЕ есть	более 140 прилагательных.</a:t>
              </a:r>
            </a:p>
            <a:p>
              <a:r>
                <a:rPr lang="ru-RU" sz="2800" b="1" i="1" dirty="0">
                  <a:solidFill>
                    <a:schemeClr val="accent2">
                      <a:lumMod val="50000"/>
                    </a:schemeClr>
                  </a:solidFill>
                </a:rPr>
                <a:t>А у слова МУЗЫКА – более 280</a:t>
              </a:r>
            </a:p>
          </p:txBody>
        </p:sp>
        <p:sp>
          <p:nvSpPr>
            <p:cNvPr id="11" name="Овал 10">
              <a:hlinkClick r:id="rId3" action="ppaction://hlinksldjump"/>
            </p:cNvPr>
            <p:cNvSpPr/>
            <p:nvPr/>
          </p:nvSpPr>
          <p:spPr>
            <a:xfrm>
              <a:off x="6620894" y="5516574"/>
              <a:ext cx="1125871" cy="862221"/>
            </a:xfrm>
            <a:prstGeom prst="ellips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море</a:t>
              </a:r>
              <a:endParaRPr lang="ru-RU" b="1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209174" y="1840766"/>
            <a:ext cx="6120680" cy="2136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Звучащие глаголы: </a:t>
            </a:r>
          </a:p>
          <a:p>
            <a:pPr algn="ctr"/>
            <a:r>
              <a:rPr lang="ru-RU" sz="2800" b="1" i="1" dirty="0">
                <a:solidFill>
                  <a:srgbClr val="6C2826"/>
                </a:solidFill>
              </a:rPr>
              <a:t>волк </a:t>
            </a:r>
            <a:r>
              <a:rPr lang="ru-RU" sz="2800" b="1" i="1" dirty="0">
                <a:solidFill>
                  <a:srgbClr val="6C2826"/>
                </a:solidFill>
              </a:rPr>
              <a:t>воет, </a:t>
            </a:r>
            <a:r>
              <a:rPr lang="ru-RU" sz="2800" b="1" i="1" dirty="0">
                <a:solidFill>
                  <a:srgbClr val="6C2826"/>
                </a:solidFill>
              </a:rPr>
              <a:t>пчелы </a:t>
            </a:r>
            <a:r>
              <a:rPr lang="ru-RU" sz="2800" b="1" i="1" dirty="0">
                <a:solidFill>
                  <a:srgbClr val="6C2826"/>
                </a:solidFill>
              </a:rPr>
              <a:t>жужжат, лягушки урчат и квакают</a:t>
            </a:r>
            <a:r>
              <a:rPr lang="ru-RU" sz="2800" b="1" i="1" dirty="0">
                <a:solidFill>
                  <a:srgbClr val="6C2826"/>
                </a:solidFill>
              </a:rPr>
              <a:t>, </a:t>
            </a:r>
            <a:r>
              <a:rPr lang="ru-RU" sz="2800" b="1" i="1" dirty="0">
                <a:solidFill>
                  <a:srgbClr val="6C2826"/>
                </a:solidFill>
              </a:rPr>
              <a:t>дятел стучит и барабанит, свинья и кабан </a:t>
            </a:r>
            <a:r>
              <a:rPr lang="ru-RU" sz="2800" b="1" i="1" dirty="0">
                <a:solidFill>
                  <a:srgbClr val="6C2826"/>
                </a:solidFill>
              </a:rPr>
              <a:t>хрюкают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33499" y="1840767"/>
            <a:ext cx="6120680" cy="2136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А кто стрекочет, кашляет, ухает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воркует, тявкает и лает?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153238" y="1840768"/>
            <a:ext cx="6120680" cy="2136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Из числительных первого десятка реже всего употребляются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</a:rPr>
              <a:t>восемь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и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</a:rPr>
              <a:t>девять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92464" y="1840769"/>
            <a:ext cx="6120680" cy="2136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Число СЕМЬ издавна считалось священным. Вспомните пословицы и поговорки с числом СЕМЬ</a:t>
            </a:r>
          </a:p>
        </p:txBody>
      </p:sp>
      <p:sp>
        <p:nvSpPr>
          <p:cNvPr id="40" name="Скругленный прямоугольник 39">
            <a:hlinkClick r:id="rId4" action="ppaction://hlinksldjump"/>
          </p:cNvPr>
          <p:cNvSpPr/>
          <p:nvPr/>
        </p:nvSpPr>
        <p:spPr>
          <a:xfrm>
            <a:off x="8186117" y="5793166"/>
            <a:ext cx="2336127" cy="759360"/>
          </a:xfrm>
          <a:prstGeom prst="roundRect">
            <a:avLst/>
          </a:prstGeom>
          <a:gradFill rotWithShape="1">
            <a:gsLst>
              <a:gs pos="0">
                <a:srgbClr val="4E67C8">
                  <a:lumMod val="95000"/>
                </a:srgbClr>
              </a:gs>
              <a:gs pos="100000">
                <a:srgbClr val="4E67C8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4E67C8">
                <a:shade val="30000"/>
                <a:satMod val="120000"/>
              </a:srgbClr>
            </a:contourClr>
          </a:sp3d>
        </p:spPr>
        <p:txBody>
          <a:bodyPr rtlCol="0" anchor="ctr"/>
          <a:lstStyle/>
          <a:p>
            <a:pPr algn="ctr">
              <a:defRPr/>
            </a:pPr>
            <a:r>
              <a:rPr lang="ru-RU" sz="2000" b="1" kern="0" dirty="0">
                <a:ln w="900" cmpd="sng">
                  <a:solidFill>
                    <a:srgbClr val="212745">
                      <a:lumMod val="75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01600" dist="76200" dir="5400000">
                    <a:srgbClr val="4E67C8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itchFamily="34" charset="0"/>
                <a:cs typeface="Aharoni" pitchFamily="2" charset="-79"/>
              </a:rPr>
              <a:t>Маршрут путешествия</a:t>
            </a:r>
          </a:p>
        </p:txBody>
      </p:sp>
    </p:spTree>
    <p:extLst>
      <p:ext uri="{BB962C8B-B14F-4D97-AF65-F5344CB8AC3E}">
        <p14:creationId xmlns:p14="http://schemas.microsoft.com/office/powerpoint/2010/main" val="239587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" grpId="0" animBg="1"/>
      <p:bldP spid="3" grpId="1" animBg="1"/>
      <p:bldP spid="23" grpId="0" animBg="1"/>
      <p:bldP spid="23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27" grpId="0" animBg="1"/>
      <p:bldP spid="27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3592" y="1268760"/>
            <a:ext cx="3744416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море</a:t>
            </a:r>
            <a:endParaRPr lang="ru-RU" sz="80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23992" y="770520"/>
            <a:ext cx="4572000" cy="10002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безбрежное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бескрайнее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громадное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мрачное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лиловое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изумрудное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ласковое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широкое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безоглядное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суровое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молочное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торжественное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угрюмое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чарующее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капризное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черное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туманное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глубокое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бездонное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грозное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кипучее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штормовое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буйное…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869390" y="3493632"/>
            <a:ext cx="4376713" cy="3268324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752185" y="35049"/>
            <a:ext cx="2579525" cy="57606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Морфология</a:t>
            </a: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9880801" y="6124150"/>
            <a:ext cx="695976" cy="637806"/>
          </a:xfrm>
          <a:prstGeom prst="actionButtonRetur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8300" y="789790"/>
            <a:ext cx="4483384" cy="3223340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98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6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366436" y="1923498"/>
            <a:ext cx="7488832" cy="4248472"/>
          </a:xfrm>
          <a:prstGeom prst="round2DiagRect">
            <a:avLst/>
          </a:prstGeom>
          <a:solidFill>
            <a:srgbClr val="FFFFCC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Здесь вовсю кипит работа. Приставки, суффиксы, окончания так и снуют от одного корня к другому, образуя разные слова.  Тут происходят волшебные превращения…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Блок-схема: типовой процесс 4"/>
          <p:cNvSpPr/>
          <p:nvPr/>
        </p:nvSpPr>
        <p:spPr>
          <a:xfrm>
            <a:off x="2738414" y="620688"/>
            <a:ext cx="6643734" cy="1008112"/>
          </a:xfrm>
          <a:prstGeom prst="flowChartPredefinedProcess">
            <a:avLst/>
          </a:prstGeom>
          <a:solidFill>
            <a:srgbClr val="4E67C8"/>
          </a:solidFill>
          <a:ln w="38100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sz="1400" b="1" kern="0" dirty="0">
              <a:solidFill>
                <a:prstClr val="white"/>
              </a:solidFill>
              <a:latin typeface="Trebuchet MS"/>
            </a:endParaRPr>
          </a:p>
          <a:p>
            <a:pPr algn="ctr">
              <a:defRPr/>
            </a:pPr>
            <a:r>
              <a:rPr lang="ru-RU" sz="44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Словообразование</a:t>
            </a:r>
          </a:p>
          <a:p>
            <a:pPr algn="ctr">
              <a:defRPr/>
            </a:pPr>
            <a:endParaRPr lang="ru-RU" sz="2000" kern="0" dirty="0">
              <a:solidFill>
                <a:prstClr val="black"/>
              </a:solidFill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9366064" y="6139012"/>
            <a:ext cx="978408" cy="484632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22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6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Задание_4\караваева_3\незнайка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8" b="98828" l="0" r="100000">
                        <a14:foregroundMark x1="53690" y1="40625" x2="53690" y2="40625"/>
                        <a14:foregroundMark x1="54982" y1="42057" x2="54982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1594" y="1674019"/>
            <a:ext cx="2635969" cy="37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типовой процесс 1"/>
          <p:cNvSpPr/>
          <p:nvPr/>
        </p:nvSpPr>
        <p:spPr>
          <a:xfrm>
            <a:off x="6167438" y="267112"/>
            <a:ext cx="4241112" cy="684076"/>
          </a:xfrm>
          <a:prstGeom prst="flowChartPredefinedProcess">
            <a:avLst/>
          </a:prstGeom>
          <a:solidFill>
            <a:srgbClr val="4E67C8"/>
          </a:solidFill>
          <a:ln w="38100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sz="1400" b="1" kern="0" dirty="0">
              <a:solidFill>
                <a:prstClr val="white"/>
              </a:solidFill>
              <a:latin typeface="Trebuchet MS"/>
            </a:endParaRPr>
          </a:p>
          <a:p>
            <a:pPr algn="ctr">
              <a:defRPr/>
            </a:pPr>
            <a:r>
              <a:rPr lang="ru-RU" sz="28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Словообразование</a:t>
            </a:r>
          </a:p>
          <a:p>
            <a:pPr algn="ctr">
              <a:defRPr/>
            </a:pPr>
            <a:endParaRPr lang="ru-RU" sz="2000" kern="0" dirty="0">
              <a:solidFill>
                <a:prstClr val="black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 rot="1221750">
            <a:off x="4995782" y="3864520"/>
            <a:ext cx="1872208" cy="1080120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6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</a:t>
            </a:r>
            <a:r>
              <a:rPr lang="ru-RU" sz="6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48128" y="1674019"/>
            <a:ext cx="2876872" cy="9144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на</a:t>
            </a:r>
            <a:r>
              <a:rPr lang="ru-RU" sz="4000" b="1" dirty="0">
                <a:solidFill>
                  <a:srgbClr val="C00000"/>
                </a:solidFill>
              </a:rPr>
              <a:t>уч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иться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6714" y="5308643"/>
            <a:ext cx="2876872" cy="9144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вы</a:t>
            </a:r>
            <a:r>
              <a:rPr lang="ru-RU" sz="4000" b="1" dirty="0">
                <a:solidFill>
                  <a:srgbClr val="C00000"/>
                </a:solidFill>
              </a:rPr>
              <a:t>уч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ить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51187" y="5465717"/>
            <a:ext cx="2876872" cy="9144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уч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иться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83253" y="892270"/>
            <a:ext cx="2876872" cy="9144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уч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еный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122" y="2903584"/>
            <a:ext cx="2876872" cy="9144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уч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ебный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98721" y="4109464"/>
            <a:ext cx="2876872" cy="9144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уч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еба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44817" y="4394243"/>
            <a:ext cx="2876872" cy="9144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уч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итель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64470" y="3195064"/>
            <a:ext cx="2876872" cy="9144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уч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еник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4721" y="1989184"/>
            <a:ext cx="2876872" cy="9144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уч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ить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9453586" y="6215082"/>
            <a:ext cx="978408" cy="484632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86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6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847528" y="1174660"/>
            <a:ext cx="8424936" cy="742171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Слова-родственники?!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47528" y="1916832"/>
            <a:ext cx="8424936" cy="43924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Подушка – внушать – уши - наушники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Облако – наволочка – волочить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Морока – мрачный – сумрак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Колесо – колобок – околица – околесица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Горло – ожерелье - обжора – горло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Пятка – запятая – запонка – перепонка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Пуговица – пузо - пыжиться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00" b="96400" l="0" r="100000">
                        <a14:foregroundMark x1="39833" y1="35400" x2="39833" y2="35400"/>
                        <a14:foregroundMark x1="55000" y1="37200" x2="55000" y2="37200"/>
                        <a14:foregroundMark x1="87167" y1="59600" x2="87167" y2="59600"/>
                        <a14:foregroundMark x1="77833" y1="65200" x2="77833" y2="65200"/>
                        <a14:foregroundMark x1="79000" y1="65400" x2="79667" y2="65200"/>
                        <a14:foregroundMark x1="80667" y1="64800" x2="80667" y2="64800"/>
                        <a14:foregroundMark x1="81500" y1="64000" x2="81500" y2="64000"/>
                        <a14:foregroundMark x1="21500" y1="65200" x2="21500" y2="65200"/>
                        <a14:foregroundMark x1="21500" y1="65200" x2="21500" y2="65200"/>
                        <a14:foregroundMark x1="21500" y1="65200" x2="21500" y2="6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7118" y="2468173"/>
            <a:ext cx="1973884" cy="164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Стрелка вправо 28">
            <a:hlinkClick r:id="" action="ppaction://hlinkshowjump?jump=nextslide"/>
          </p:cNvPr>
          <p:cNvSpPr/>
          <p:nvPr/>
        </p:nvSpPr>
        <p:spPr>
          <a:xfrm>
            <a:off x="9464228" y="6309320"/>
            <a:ext cx="978408" cy="484632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типовой процесс 7"/>
          <p:cNvSpPr/>
          <p:nvPr/>
        </p:nvSpPr>
        <p:spPr>
          <a:xfrm>
            <a:off x="6167438" y="267112"/>
            <a:ext cx="4241112" cy="684076"/>
          </a:xfrm>
          <a:prstGeom prst="flowChartPredefinedProcess">
            <a:avLst/>
          </a:prstGeom>
          <a:solidFill>
            <a:srgbClr val="4E67C8"/>
          </a:solidFill>
          <a:ln w="38100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sz="1400" b="1" kern="0" dirty="0">
              <a:solidFill>
                <a:prstClr val="white"/>
              </a:solidFill>
              <a:latin typeface="Trebuchet MS"/>
            </a:endParaRPr>
          </a:p>
          <a:p>
            <a:pPr algn="ctr">
              <a:defRPr/>
            </a:pPr>
            <a:r>
              <a:rPr lang="ru-RU" sz="28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Словообразование</a:t>
            </a:r>
          </a:p>
          <a:p>
            <a:pPr algn="ctr">
              <a:defRPr/>
            </a:pPr>
            <a:endParaRPr lang="ru-RU" sz="2000" kern="0" dirty="0">
              <a:solidFill>
                <a:prstClr val="black"/>
              </a:solidFill>
            </a:endParaRPr>
          </a:p>
        </p:txBody>
      </p:sp>
      <p:sp>
        <p:nvSpPr>
          <p:cNvPr id="9" name="Блок-схема: типовой процесс 8"/>
          <p:cNvSpPr/>
          <p:nvPr/>
        </p:nvSpPr>
        <p:spPr>
          <a:xfrm>
            <a:off x="1809720" y="285728"/>
            <a:ext cx="2598070" cy="684076"/>
          </a:xfrm>
          <a:prstGeom prst="flowChartPredefinedProcess">
            <a:avLst/>
          </a:prstGeom>
          <a:solidFill>
            <a:srgbClr val="4E67C8"/>
          </a:solidFill>
          <a:ln w="38100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sz="1400" b="1" kern="0" dirty="0">
              <a:solidFill>
                <a:prstClr val="white"/>
              </a:solidFill>
              <a:latin typeface="Trebuchet MS"/>
            </a:endParaRPr>
          </a:p>
          <a:p>
            <a:pPr algn="ctr">
              <a:defRPr/>
            </a:pPr>
            <a:r>
              <a:rPr lang="ru-RU" sz="28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Приставки</a:t>
            </a:r>
          </a:p>
          <a:p>
            <a:pPr algn="ctr">
              <a:defRPr/>
            </a:pPr>
            <a:endParaRPr lang="ru-RU" sz="20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6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309918" y="1142984"/>
            <a:ext cx="5630030" cy="5499778"/>
            <a:chOff x="2522854" y="116632"/>
            <a:chExt cx="5736483" cy="571182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854" y="116632"/>
              <a:ext cx="5736483" cy="55077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000" b="93200" l="5667" r="94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6919" y="4606697"/>
              <a:ext cx="1494176" cy="1221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500" b="9733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897" y="4606697"/>
              <a:ext cx="1431413" cy="1053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49" name="Группа 2048"/>
          <p:cNvGrpSpPr/>
          <p:nvPr/>
        </p:nvGrpSpPr>
        <p:grpSpPr>
          <a:xfrm>
            <a:off x="2452662" y="1071547"/>
            <a:ext cx="7521996" cy="5298415"/>
            <a:chOff x="-188828" y="863218"/>
            <a:chExt cx="7924117" cy="554444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-41779" y="863218"/>
              <a:ext cx="7777068" cy="5544440"/>
              <a:chOff x="1591165" y="-877445"/>
              <a:chExt cx="7613462" cy="5341317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1165" y="-877445"/>
                <a:ext cx="7516430" cy="5341317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7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400" b="95800" l="4000" r="925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4173" y="1428680"/>
                <a:ext cx="1520454" cy="12670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1" name="Picture 8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933" b="89904" l="2600" r="98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854565">
              <a:off x="-188828" y="4428013"/>
              <a:ext cx="2059561" cy="1741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2738415" y="1000109"/>
            <a:ext cx="7106609" cy="5505043"/>
            <a:chOff x="1619672" y="1076302"/>
            <a:chExt cx="7024957" cy="5502694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19672" y="1076302"/>
              <a:ext cx="7024957" cy="550269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7933" b="89904" l="2600" r="98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401" y="3324473"/>
              <a:ext cx="1275618" cy="1048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800" b="90000" l="183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3188" y="4676102"/>
              <a:ext cx="1988653" cy="1636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66" name="Группа 2065"/>
          <p:cNvGrpSpPr/>
          <p:nvPr/>
        </p:nvGrpSpPr>
        <p:grpSpPr>
          <a:xfrm>
            <a:off x="2595538" y="1000108"/>
            <a:ext cx="7279190" cy="5500726"/>
            <a:chOff x="903048" y="761961"/>
            <a:chExt cx="7565600" cy="5533103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903048" y="761961"/>
              <a:ext cx="7565600" cy="5533103"/>
              <a:chOff x="417407" y="336135"/>
              <a:chExt cx="7196203" cy="5397154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407" y="336135"/>
                <a:ext cx="7196203" cy="5397154"/>
              </a:xfrm>
              <a:prstGeom prst="roundRect">
                <a:avLst>
                  <a:gd name="adj" fmla="val 16667"/>
                </a:avLst>
              </a:prstGeom>
              <a:ln w="9525">
                <a:noFill/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37" name="Picture 6"/>
              <p:cNvPicPr>
                <a:picLocks noChangeAspect="1" noChangeArrowheads="1"/>
              </p:cNvPicPr>
              <p:nvPr/>
            </p:nvPicPr>
            <p:blipFill>
              <a:blip r:embed="rId18" cstate="email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4000" b="93200" l="5667" r="9433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433951">
                <a:off x="2032071" y="4275539"/>
                <a:ext cx="1515125" cy="1262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8"/>
              <p:cNvPicPr>
                <a:picLocks noChangeAspect="1" noChangeArrowheads="1"/>
              </p:cNvPicPr>
              <p:nvPr/>
            </p:nvPicPr>
            <p:blipFill>
              <a:blip r:embed="rId20" cstate="email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7933" b="89904" l="2600" r="984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54731">
                <a:off x="4745226" y="4022465"/>
                <a:ext cx="1825294" cy="1518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5" name="Picture 17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221" r="100000">
                          <a14:foregroundMark x1="12362" y1="39286" x2="12362" y2="39286"/>
                          <a14:foregroundMark x1="9272" y1="39881" x2="9272" y2="39881"/>
                          <a14:foregroundMark x1="5960" y1="39881" x2="5960" y2="39881"/>
                          <a14:foregroundMark x1="5298" y1="38690" x2="5298" y2="38690"/>
                          <a14:foregroundMark x1="4415" y1="36706" x2="4415" y2="36706"/>
                          <a14:foregroundMark x1="4415" y1="34325" x2="4415" y2="34325"/>
                          <a14:foregroundMark x1="3311" y1="29762" x2="3311" y2="29762"/>
                          <a14:foregroundMark x1="2428" y1="25794" x2="2428" y2="25794"/>
                          <a14:foregroundMark x1="1325" y1="23016" x2="1325" y2="23016"/>
                          <a14:foregroundMark x1="1104" y1="20437" x2="1104" y2="20437"/>
                          <a14:foregroundMark x1="1545" y1="19246" x2="1545" y2="19246"/>
                          <a14:foregroundMark x1="1987" y1="19048" x2="1987" y2="19048"/>
                          <a14:foregroundMark x1="3091" y1="19246" x2="3532" y2="20040"/>
                          <a14:foregroundMark x1="5519" y1="27381" x2="5519" y2="27381"/>
                          <a14:foregroundMark x1="7506" y1="30556" x2="7506" y2="30556"/>
                          <a14:foregroundMark x1="8830" y1="25198" x2="8830" y2="25198"/>
                          <a14:foregroundMark x1="9934" y1="22024" x2="9934" y2="22024"/>
                          <a14:foregroundMark x1="9934" y1="21429" x2="9934" y2="21429"/>
                          <a14:foregroundMark x1="10375" y1="19643" x2="10375" y2="19643"/>
                          <a14:foregroundMark x1="10817" y1="18056" x2="10817" y2="18056"/>
                          <a14:foregroundMark x1="12141" y1="16270" x2="12141" y2="16270"/>
                          <a14:foregroundMark x1="13024" y1="16270" x2="13024" y2="16270"/>
                          <a14:foregroundMark x1="14128" y1="17460" x2="14128" y2="17460"/>
                          <a14:foregroundMark x1="14128" y1="20040" x2="14128" y2="20040"/>
                          <a14:foregroundMark x1="13024" y1="23413" x2="13024" y2="23413"/>
                          <a14:foregroundMark x1="16998" y1="24802" x2="16998" y2="24802"/>
                          <a14:foregroundMark x1="20088" y1="24206" x2="20088" y2="24206"/>
                          <a14:foregroundMark x1="18985" y1="30952" x2="18985" y2="30952"/>
                          <a14:foregroundMark x1="85651" y1="50595" x2="85651" y2="50595"/>
                          <a14:foregroundMark x1="83664" y1="49405" x2="83664" y2="49405"/>
                          <a14:foregroundMark x1="89183" y1="51389" x2="90066" y2="51984"/>
                          <a14:foregroundMark x1="93598" y1="55952" x2="93598" y2="55952"/>
                          <a14:foregroundMark x1="91170" y1="63492" x2="91170" y2="63492"/>
                          <a14:foregroundMark x1="90287" y1="67262" x2="90287" y2="67262"/>
                          <a14:foregroundMark x1="86534" y1="68056" x2="86534" y2="68056"/>
                          <a14:foregroundMark x1="31126" y1="92659" x2="31126" y2="92659"/>
                          <a14:foregroundMark x1="45033" y1="92262" x2="45033" y2="92262"/>
                          <a14:foregroundMark x1="55850" y1="90079" x2="55850" y2="90079"/>
                          <a14:foregroundMark x1="58499" y1="82937" x2="58499" y2="82937"/>
                          <a14:foregroundMark x1="57837" y1="76984" x2="57837" y2="76984"/>
                          <a14:foregroundMark x1="56733" y1="75000" x2="56733" y2="75000"/>
                          <a14:foregroundMark x1="44592" y1="74405" x2="44592" y2="74405"/>
                          <a14:foregroundMark x1="44150" y1="81548" x2="44150" y2="81548"/>
                          <a14:foregroundMark x1="29581" y1="89286" x2="29581" y2="89286"/>
                          <a14:foregroundMark x1="28698" y1="86905" x2="28698" y2="86905"/>
                          <a14:foregroundMark x1="29360" y1="85317" x2="29360" y2="85317"/>
                          <a14:foregroundMark x1="30905" y1="84127" x2="30905" y2="84127"/>
                          <a14:foregroundMark x1="32009" y1="83333" x2="34437" y2="83333"/>
                          <a14:foregroundMark x1="47903" y1="82341" x2="47903" y2="82341"/>
                          <a14:foregroundMark x1="47461" y1="78571" x2="47461" y2="78571"/>
                          <a14:foregroundMark x1="45033" y1="75595" x2="45033" y2="75595"/>
                          <a14:foregroundMark x1="42826" y1="73810" x2="42826" y2="73810"/>
                          <a14:foregroundMark x1="42826" y1="75397" x2="43267" y2="77183"/>
                          <a14:foregroundMark x1="43709" y1="78373" x2="43709" y2="78373"/>
                          <a14:foregroundMark x1="44150" y1="78770" x2="45033" y2="80556"/>
                          <a14:foregroundMark x1="39735" y1="86111" x2="39735" y2="86111"/>
                          <a14:foregroundMark x1="64901" y1="81548" x2="64901" y2="81548"/>
                          <a14:foregroundMark x1="63355" y1="77183" x2="63355" y2="77183"/>
                          <a14:foregroundMark x1="62472" y1="75595" x2="62472" y2="75595"/>
                          <a14:foregroundMark x1="73289" y1="74603" x2="73289" y2="74603"/>
                          <a14:foregroundMark x1="80795" y1="89484" x2="80795" y2="89484"/>
                          <a14:foregroundMark x1="79912" y1="95833" x2="79912" y2="95833"/>
                          <a14:foregroundMark x1="74393" y1="97817" x2="74393" y2="97817"/>
                          <a14:foregroundMark x1="67329" y1="98016" x2="67329" y2="98016"/>
                          <a14:foregroundMark x1="59603" y1="97024" x2="59603" y2="97024"/>
                          <a14:foregroundMark x1="56512" y1="94643" x2="56512" y2="94643"/>
                          <a14:foregroundMark x1="56954" y1="87897" x2="58278" y2="87897"/>
                          <a14:foregroundMark x1="60044" y1="86706" x2="60044" y2="86706"/>
                          <a14:foregroundMark x1="63576" y1="84921" x2="63576" y2="84921"/>
                          <a14:foregroundMark x1="65784" y1="84921" x2="65784" y2="84921"/>
                          <a14:foregroundMark x1="82781" y1="68056" x2="82781" y2="68056"/>
                          <a14:foregroundMark x1="83002" y1="66468" x2="83002" y2="66468"/>
                          <a14:foregroundMark x1="83223" y1="60317" x2="83223" y2="60317"/>
                          <a14:foregroundMark x1="13245" y1="37103" x2="13907" y2="36905"/>
                          <a14:foregroundMark x1="22075" y1="33730" x2="22075" y2="337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3143" y="3611732"/>
              <a:ext cx="937226" cy="101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Блок-схема: типовой процесс 26"/>
          <p:cNvSpPr/>
          <p:nvPr/>
        </p:nvSpPr>
        <p:spPr>
          <a:xfrm>
            <a:off x="6167438" y="267112"/>
            <a:ext cx="4241112" cy="684076"/>
          </a:xfrm>
          <a:prstGeom prst="flowChartPredefinedProcess">
            <a:avLst/>
          </a:prstGeom>
          <a:solidFill>
            <a:srgbClr val="4E67C8"/>
          </a:solidFill>
          <a:ln w="38100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sz="1400" b="1" kern="0" dirty="0">
              <a:solidFill>
                <a:prstClr val="white"/>
              </a:solidFill>
              <a:latin typeface="Trebuchet MS"/>
            </a:endParaRPr>
          </a:p>
          <a:p>
            <a:pPr algn="ctr">
              <a:defRPr/>
            </a:pPr>
            <a:r>
              <a:rPr lang="ru-RU" sz="28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Словообразование</a:t>
            </a:r>
          </a:p>
          <a:p>
            <a:pPr algn="ctr">
              <a:defRPr/>
            </a:pPr>
            <a:endParaRPr lang="ru-RU" sz="2000" kern="0" dirty="0">
              <a:solidFill>
                <a:prstClr val="black"/>
              </a:solidFill>
            </a:endParaRPr>
          </a:p>
        </p:txBody>
      </p:sp>
      <p:sp>
        <p:nvSpPr>
          <p:cNvPr id="29" name="Блок-схема: типовой процесс 28"/>
          <p:cNvSpPr/>
          <p:nvPr/>
        </p:nvSpPr>
        <p:spPr>
          <a:xfrm>
            <a:off x="1809720" y="285728"/>
            <a:ext cx="2598070" cy="684076"/>
          </a:xfrm>
          <a:prstGeom prst="flowChartPredefinedProcess">
            <a:avLst/>
          </a:prstGeom>
          <a:solidFill>
            <a:srgbClr val="4E67C8"/>
          </a:solidFill>
          <a:ln w="38100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sz="1400" b="1" kern="0" dirty="0">
              <a:solidFill>
                <a:prstClr val="white"/>
              </a:solidFill>
              <a:latin typeface="Trebuchet MS"/>
            </a:endParaRPr>
          </a:p>
          <a:p>
            <a:pPr algn="ctr">
              <a:defRPr/>
            </a:pPr>
            <a:r>
              <a:rPr lang="ru-RU" sz="28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Приставки</a:t>
            </a:r>
          </a:p>
          <a:p>
            <a:pPr algn="ctr">
              <a:defRPr/>
            </a:pPr>
            <a:endParaRPr lang="ru-RU" sz="2000" kern="0" dirty="0">
              <a:solidFill>
                <a:prstClr val="black"/>
              </a:solidFill>
            </a:endParaRPr>
          </a:p>
        </p:txBody>
      </p:sp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9464228" y="6309320"/>
            <a:ext cx="978408" cy="484632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1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6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67608" y="1484784"/>
            <a:ext cx="6912768" cy="4392488"/>
          </a:xfrm>
          <a:prstGeom prst="rect">
            <a:avLst/>
          </a:prstGeom>
          <a:gradFill flip="none" rotWithShape="1">
            <a:gsLst>
              <a:gs pos="0">
                <a:srgbClr val="E082E2">
                  <a:tint val="66000"/>
                  <a:satMod val="160000"/>
                </a:srgbClr>
              </a:gs>
              <a:gs pos="50000">
                <a:srgbClr val="E082E2">
                  <a:tint val="44500"/>
                  <a:satMod val="160000"/>
                </a:srgbClr>
              </a:gs>
              <a:gs pos="100000">
                <a:srgbClr val="E082E2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200" b="1" i="1" dirty="0"/>
          </a:p>
          <a:p>
            <a:pPr algn="ctr">
              <a:lnSpc>
                <a:spcPct val="150000"/>
              </a:lnSpc>
            </a:pPr>
            <a:r>
              <a:rPr lang="ru-RU" sz="3200" b="1" i="1" dirty="0"/>
              <a:t>Сидит Слав</a:t>
            </a:r>
            <a:r>
              <a:rPr lang="ru-RU" sz="3200" b="1" i="1" dirty="0">
                <a:solidFill>
                  <a:srgbClr val="C00000"/>
                </a:solidFill>
              </a:rPr>
              <a:t>очк</a:t>
            </a:r>
            <a:r>
              <a:rPr lang="ru-RU" sz="3200" b="1" i="1" dirty="0"/>
              <a:t>а на </a:t>
            </a:r>
            <a:r>
              <a:rPr lang="ru-RU" sz="3200" b="1" i="1" dirty="0" err="1"/>
              <a:t>забор</a:t>
            </a:r>
            <a:r>
              <a:rPr lang="ru-RU" sz="3200" b="1" i="1" dirty="0" err="1">
                <a:solidFill>
                  <a:srgbClr val="C00000"/>
                </a:solidFill>
              </a:rPr>
              <a:t>ик</a:t>
            </a:r>
            <a:r>
              <a:rPr lang="ru-RU" sz="3200" b="1" i="1" dirty="0" err="1"/>
              <a:t>е</a:t>
            </a:r>
            <a:r>
              <a:rPr lang="ru-RU" sz="3200" b="1" i="1" dirty="0"/>
              <a:t>,</a:t>
            </a:r>
          </a:p>
          <a:p>
            <a:pPr algn="ctr">
              <a:lnSpc>
                <a:spcPct val="150000"/>
              </a:lnSpc>
            </a:pPr>
            <a:r>
              <a:rPr lang="ru-RU" sz="3200" b="1" i="1" dirty="0"/>
              <a:t>А под ним на скаме</a:t>
            </a:r>
            <a:r>
              <a:rPr lang="ru-RU" sz="3200" b="1" i="1" dirty="0">
                <a:solidFill>
                  <a:srgbClr val="C00000"/>
                </a:solidFill>
              </a:rPr>
              <a:t>ечк</a:t>
            </a:r>
            <a:r>
              <a:rPr lang="ru-RU" sz="3200" b="1" i="1" dirty="0"/>
              <a:t>е Бор</a:t>
            </a:r>
            <a:r>
              <a:rPr lang="ru-RU" sz="3200" b="1" i="1" dirty="0">
                <a:solidFill>
                  <a:srgbClr val="C00000"/>
                </a:solidFill>
              </a:rPr>
              <a:t>еньк</a:t>
            </a:r>
            <a:r>
              <a:rPr lang="ru-RU" sz="3200" b="1" i="1" dirty="0"/>
              <a:t>а.</a:t>
            </a:r>
          </a:p>
          <a:p>
            <a:pPr algn="ctr">
              <a:lnSpc>
                <a:spcPct val="150000"/>
              </a:lnSpc>
            </a:pPr>
            <a:r>
              <a:rPr lang="ru-RU" sz="3200" b="1" i="1" dirty="0"/>
              <a:t>Бор</a:t>
            </a:r>
            <a:r>
              <a:rPr lang="ru-RU" sz="3200" b="1" i="1" dirty="0">
                <a:solidFill>
                  <a:srgbClr val="C00000"/>
                </a:solidFill>
              </a:rPr>
              <a:t>еньк</a:t>
            </a:r>
            <a:r>
              <a:rPr lang="ru-RU" sz="3200" b="1" i="1" dirty="0"/>
              <a:t>а взял тетрад</a:t>
            </a:r>
            <a:r>
              <a:rPr lang="ru-RU" sz="3200" b="1" i="1" dirty="0">
                <a:solidFill>
                  <a:srgbClr val="C00000"/>
                </a:solidFill>
              </a:rPr>
              <a:t>очк</a:t>
            </a:r>
            <a:r>
              <a:rPr lang="ru-RU" sz="3200" b="1" i="1" dirty="0"/>
              <a:t>у,</a:t>
            </a:r>
          </a:p>
          <a:p>
            <a:pPr algn="ctr">
              <a:lnSpc>
                <a:spcPct val="150000"/>
              </a:lnSpc>
            </a:pPr>
            <a:r>
              <a:rPr lang="ru-RU" sz="3200" b="1" i="1" dirty="0"/>
              <a:t>Написал: «Дурач</a:t>
            </a:r>
            <a:r>
              <a:rPr lang="ru-RU" sz="3200" b="1" i="1" dirty="0">
                <a:solidFill>
                  <a:srgbClr val="C00000"/>
                </a:solidFill>
              </a:rPr>
              <a:t>ок</a:t>
            </a:r>
            <a:r>
              <a:rPr lang="ru-RU" sz="3200" b="1" i="1" dirty="0"/>
              <a:t> ты, Слав</a:t>
            </a:r>
            <a:r>
              <a:rPr lang="ru-RU" sz="3200" b="1" i="1" dirty="0">
                <a:solidFill>
                  <a:srgbClr val="C00000"/>
                </a:solidFill>
              </a:rPr>
              <a:t>очк</a:t>
            </a:r>
            <a:r>
              <a:rPr lang="ru-RU" sz="3200" b="1" i="1" dirty="0"/>
              <a:t>а»</a:t>
            </a:r>
          </a:p>
          <a:p>
            <a:pPr algn="ctr">
              <a:lnSpc>
                <a:spcPct val="150000"/>
              </a:lnSpc>
            </a:pPr>
            <a:endParaRPr lang="ru-RU" sz="32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67608" y="1504027"/>
            <a:ext cx="6921152" cy="4392488"/>
          </a:xfrm>
          <a:prstGeom prst="rect">
            <a:avLst/>
          </a:prstGeom>
          <a:gradFill flip="none" rotWithShape="1">
            <a:gsLst>
              <a:gs pos="0">
                <a:srgbClr val="E082E2">
                  <a:tint val="66000"/>
                  <a:satMod val="160000"/>
                </a:srgbClr>
              </a:gs>
              <a:gs pos="50000">
                <a:srgbClr val="E082E2">
                  <a:tint val="44500"/>
                  <a:satMod val="160000"/>
                </a:srgbClr>
              </a:gs>
              <a:gs pos="100000">
                <a:srgbClr val="E082E2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3200" b="1" i="1" dirty="0"/>
          </a:p>
          <a:p>
            <a:pPr algn="ctr">
              <a:lnSpc>
                <a:spcPct val="150000"/>
              </a:lnSpc>
            </a:pPr>
            <a:r>
              <a:rPr lang="ru-RU" sz="3200" b="1" i="1" dirty="0"/>
              <a:t>Вынул Слав</a:t>
            </a:r>
            <a:r>
              <a:rPr lang="ru-RU" sz="3200" b="1" i="1" dirty="0">
                <a:solidFill>
                  <a:srgbClr val="C00000"/>
                </a:solidFill>
              </a:rPr>
              <a:t>очк</a:t>
            </a:r>
            <a:r>
              <a:rPr lang="ru-RU" sz="3200" b="1" i="1" dirty="0"/>
              <a:t>а </a:t>
            </a:r>
            <a:r>
              <a:rPr lang="ru-RU" sz="3200" b="1" i="1" dirty="0" err="1"/>
              <a:t>карандаш</a:t>
            </a:r>
            <a:r>
              <a:rPr lang="ru-RU" sz="3200" b="1" i="1" dirty="0" err="1">
                <a:solidFill>
                  <a:srgbClr val="C00000"/>
                </a:solidFill>
              </a:rPr>
              <a:t>ищ</a:t>
            </a:r>
            <a:r>
              <a:rPr lang="ru-RU" sz="3200" b="1" i="1" dirty="0" err="1"/>
              <a:t>е</a:t>
            </a:r>
            <a:r>
              <a:rPr lang="ru-RU" sz="3200" b="1" i="1" dirty="0"/>
              <a:t>,</a:t>
            </a:r>
          </a:p>
          <a:p>
            <a:pPr algn="ctr">
              <a:lnSpc>
                <a:spcPct val="150000"/>
              </a:lnSpc>
            </a:pPr>
            <a:r>
              <a:rPr lang="ru-RU" sz="3200" b="1" i="1" dirty="0"/>
              <a:t>Написал в тетрадь: «Ты дурач</a:t>
            </a:r>
            <a:r>
              <a:rPr lang="ru-RU" sz="3200" b="1" i="1" dirty="0">
                <a:solidFill>
                  <a:srgbClr val="C00000"/>
                </a:solidFill>
              </a:rPr>
              <a:t>ищ</a:t>
            </a:r>
            <a:r>
              <a:rPr lang="ru-RU" sz="3200" b="1" i="1" dirty="0"/>
              <a:t>е».</a:t>
            </a:r>
          </a:p>
          <a:p>
            <a:pPr algn="ctr">
              <a:lnSpc>
                <a:spcPct val="150000"/>
              </a:lnSpc>
            </a:pPr>
            <a:r>
              <a:rPr lang="ru-RU" sz="3200" b="1" i="1" dirty="0" err="1"/>
              <a:t>Бор</a:t>
            </a:r>
            <a:r>
              <a:rPr lang="ru-RU" sz="3200" b="1" i="1" dirty="0" err="1">
                <a:solidFill>
                  <a:srgbClr val="C00000"/>
                </a:solidFill>
              </a:rPr>
              <a:t>ищ</a:t>
            </a:r>
            <a:r>
              <a:rPr lang="ru-RU" sz="3200" b="1" i="1" dirty="0" err="1"/>
              <a:t>е</a:t>
            </a:r>
            <a:r>
              <a:rPr lang="ru-RU" sz="3200" b="1" i="1" dirty="0"/>
              <a:t> взял </a:t>
            </a:r>
            <a:r>
              <a:rPr lang="ru-RU" sz="3200" b="1" i="1" dirty="0" err="1"/>
              <a:t>тетрад</a:t>
            </a:r>
            <a:r>
              <a:rPr lang="ru-RU" sz="3200" b="1" i="1" dirty="0" err="1">
                <a:solidFill>
                  <a:srgbClr val="C00000"/>
                </a:solidFill>
              </a:rPr>
              <a:t>ищ</a:t>
            </a:r>
            <a:r>
              <a:rPr lang="ru-RU" sz="3200" b="1" i="1" dirty="0" err="1"/>
              <a:t>у</a:t>
            </a:r>
            <a:endParaRPr lang="ru-RU" sz="3200" b="1" i="1" dirty="0"/>
          </a:p>
          <a:p>
            <a:pPr algn="ctr">
              <a:lnSpc>
                <a:spcPct val="150000"/>
              </a:lnSpc>
            </a:pPr>
            <a:r>
              <a:rPr lang="ru-RU" sz="3200" b="1" i="1" dirty="0"/>
              <a:t>Да как треснет по лб</a:t>
            </a:r>
            <a:r>
              <a:rPr lang="ru-RU" sz="3200" b="1" i="1" dirty="0">
                <a:solidFill>
                  <a:srgbClr val="C00000"/>
                </a:solidFill>
              </a:rPr>
              <a:t>ищ</a:t>
            </a:r>
            <a:r>
              <a:rPr lang="ru-RU" sz="3200" b="1" i="1" dirty="0"/>
              <a:t>у </a:t>
            </a:r>
            <a:r>
              <a:rPr lang="ru-RU" sz="3200" b="1" i="1" dirty="0" err="1"/>
              <a:t>Слав</a:t>
            </a:r>
            <a:r>
              <a:rPr lang="ru-RU" sz="3200" b="1" i="1" dirty="0" err="1">
                <a:solidFill>
                  <a:srgbClr val="C00000"/>
                </a:solidFill>
              </a:rPr>
              <a:t>ищ</a:t>
            </a:r>
            <a:r>
              <a:rPr lang="ru-RU" sz="3200" b="1" i="1" dirty="0" err="1"/>
              <a:t>у</a:t>
            </a:r>
            <a:r>
              <a:rPr lang="ru-RU" sz="3200" b="1" i="1" dirty="0"/>
              <a:t>.</a:t>
            </a:r>
          </a:p>
          <a:p>
            <a:pPr algn="ctr">
              <a:lnSpc>
                <a:spcPct val="150000"/>
              </a:lnSpc>
            </a:pPr>
            <a:endParaRPr lang="ru-RU" sz="32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67608" y="1518391"/>
            <a:ext cx="6894234" cy="4392488"/>
          </a:xfrm>
          <a:prstGeom prst="rect">
            <a:avLst/>
          </a:prstGeom>
          <a:gradFill flip="none" rotWithShape="1">
            <a:gsLst>
              <a:gs pos="0">
                <a:srgbClr val="E082E2">
                  <a:tint val="66000"/>
                  <a:satMod val="160000"/>
                </a:srgbClr>
              </a:gs>
              <a:gs pos="50000">
                <a:srgbClr val="E082E2">
                  <a:tint val="44500"/>
                  <a:satMod val="160000"/>
                </a:srgbClr>
              </a:gs>
              <a:gs pos="100000">
                <a:srgbClr val="E082E2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i="1" dirty="0" err="1"/>
              <a:t>Слав</a:t>
            </a:r>
            <a:r>
              <a:rPr lang="ru-RU" sz="3200" b="1" i="1" dirty="0" err="1">
                <a:solidFill>
                  <a:srgbClr val="C00000"/>
                </a:solidFill>
              </a:rPr>
              <a:t>ищ</a:t>
            </a:r>
            <a:r>
              <a:rPr lang="ru-RU" sz="3200" b="1" i="1" dirty="0" err="1"/>
              <a:t>е</a:t>
            </a:r>
            <a:r>
              <a:rPr lang="ru-RU" sz="3200" b="1" i="1" dirty="0"/>
              <a:t> взял </a:t>
            </a:r>
            <a:r>
              <a:rPr lang="ru-RU" sz="3200" b="1" i="1" dirty="0" err="1"/>
              <a:t>скаме</a:t>
            </a:r>
            <a:r>
              <a:rPr lang="ru-RU" sz="3200" b="1" i="1" dirty="0" err="1">
                <a:solidFill>
                  <a:srgbClr val="C00000"/>
                </a:solidFill>
              </a:rPr>
              <a:t>ищ</a:t>
            </a:r>
            <a:r>
              <a:rPr lang="ru-RU" sz="3200" b="1" i="1" dirty="0" err="1"/>
              <a:t>у</a:t>
            </a:r>
            <a:endParaRPr lang="ru-RU" sz="3200" b="1" i="1" dirty="0"/>
          </a:p>
          <a:p>
            <a:pPr algn="ctr">
              <a:lnSpc>
                <a:spcPct val="150000"/>
              </a:lnSpc>
            </a:pPr>
            <a:r>
              <a:rPr lang="ru-RU" sz="3200" b="1" i="1" dirty="0"/>
              <a:t>Да как треснет </a:t>
            </a:r>
            <a:r>
              <a:rPr lang="ru-RU" sz="3200" b="1" i="1" dirty="0" err="1"/>
              <a:t>Бор</a:t>
            </a:r>
            <a:r>
              <a:rPr lang="ru-RU" sz="3200" b="1" i="1" dirty="0" err="1">
                <a:solidFill>
                  <a:srgbClr val="C00000"/>
                </a:solidFill>
              </a:rPr>
              <a:t>ищ</a:t>
            </a:r>
            <a:r>
              <a:rPr lang="ru-RU" sz="3200" b="1" i="1" dirty="0" err="1"/>
              <a:t>у</a:t>
            </a:r>
            <a:r>
              <a:rPr lang="ru-RU" sz="3200" b="1" i="1" dirty="0"/>
              <a:t> в шеищу.</a:t>
            </a:r>
          </a:p>
          <a:p>
            <a:pPr algn="ctr">
              <a:lnSpc>
                <a:spcPct val="150000"/>
              </a:lnSpc>
            </a:pPr>
            <a:r>
              <a:rPr lang="ru-RU" sz="3200" b="1" i="1" dirty="0"/>
              <a:t>Плачет Слав</a:t>
            </a:r>
            <a:r>
              <a:rPr lang="ru-RU" sz="3200" b="1" i="1" dirty="0">
                <a:solidFill>
                  <a:srgbClr val="C00000"/>
                </a:solidFill>
              </a:rPr>
              <a:t>очк</a:t>
            </a:r>
            <a:r>
              <a:rPr lang="ru-RU" sz="3200" b="1" i="1" dirty="0"/>
              <a:t>а под </a:t>
            </a:r>
            <a:r>
              <a:rPr lang="ru-RU" sz="3200" b="1" i="1" dirty="0" err="1"/>
              <a:t>забор</a:t>
            </a:r>
            <a:r>
              <a:rPr lang="ru-RU" sz="3200" b="1" i="1" dirty="0" err="1">
                <a:solidFill>
                  <a:srgbClr val="C00000"/>
                </a:solidFill>
              </a:rPr>
              <a:t>ик</a:t>
            </a:r>
            <a:r>
              <a:rPr lang="ru-RU" sz="3200" b="1" i="1" dirty="0" err="1"/>
              <a:t>ом</a:t>
            </a:r>
            <a:r>
              <a:rPr lang="ru-RU" sz="3200" b="1" i="1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ru-RU" sz="3200" b="1" i="1" dirty="0"/>
              <a:t>Под скаме</a:t>
            </a:r>
            <a:r>
              <a:rPr lang="ru-RU" sz="3200" b="1" i="1" dirty="0">
                <a:solidFill>
                  <a:srgbClr val="C00000"/>
                </a:solidFill>
              </a:rPr>
              <a:t>ечк</a:t>
            </a:r>
            <a:r>
              <a:rPr lang="ru-RU" sz="3200" b="1" i="1" dirty="0"/>
              <a:t>ой плачет Бор</a:t>
            </a:r>
            <a:r>
              <a:rPr lang="ru-RU" sz="3200" b="1" i="1" dirty="0">
                <a:solidFill>
                  <a:srgbClr val="C00000"/>
                </a:solidFill>
              </a:rPr>
              <a:t>еньк</a:t>
            </a:r>
            <a:r>
              <a:rPr lang="ru-RU" sz="3200" b="1" i="1" dirty="0"/>
              <a:t>а</a:t>
            </a: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8186117" y="5966704"/>
            <a:ext cx="2336127" cy="759360"/>
          </a:xfrm>
          <a:prstGeom prst="roundRect">
            <a:avLst/>
          </a:prstGeom>
          <a:gradFill rotWithShape="1">
            <a:gsLst>
              <a:gs pos="0">
                <a:srgbClr val="4E67C8">
                  <a:lumMod val="95000"/>
                </a:srgbClr>
              </a:gs>
              <a:gs pos="100000">
                <a:srgbClr val="4E67C8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4E67C8">
                <a:shade val="30000"/>
                <a:satMod val="120000"/>
              </a:srgbClr>
            </a:contourClr>
          </a:sp3d>
        </p:spPr>
        <p:txBody>
          <a:bodyPr rtlCol="0" anchor="ctr"/>
          <a:lstStyle/>
          <a:p>
            <a:pPr algn="ctr">
              <a:defRPr/>
            </a:pPr>
            <a:r>
              <a:rPr lang="ru-RU" sz="2000" b="1" kern="0" dirty="0">
                <a:ln w="900" cmpd="sng">
                  <a:solidFill>
                    <a:srgbClr val="212745">
                      <a:lumMod val="75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01600" dist="76200" dir="5400000">
                    <a:srgbClr val="4E67C8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itchFamily="34" charset="0"/>
                <a:cs typeface="Aharoni" pitchFamily="2" charset="-79"/>
              </a:rPr>
              <a:t>Маршрут путешествия</a:t>
            </a:r>
          </a:p>
        </p:txBody>
      </p:sp>
      <p:sp>
        <p:nvSpPr>
          <p:cNvPr id="8" name="Блок-схема: типовой процесс 7"/>
          <p:cNvSpPr/>
          <p:nvPr/>
        </p:nvSpPr>
        <p:spPr>
          <a:xfrm>
            <a:off x="6167438" y="267112"/>
            <a:ext cx="4241112" cy="684076"/>
          </a:xfrm>
          <a:prstGeom prst="flowChartPredefinedProcess">
            <a:avLst/>
          </a:prstGeom>
          <a:solidFill>
            <a:srgbClr val="4E67C8"/>
          </a:solidFill>
          <a:ln w="38100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sz="1400" b="1" kern="0" dirty="0">
              <a:solidFill>
                <a:prstClr val="white"/>
              </a:solidFill>
              <a:latin typeface="Trebuchet MS"/>
            </a:endParaRPr>
          </a:p>
          <a:p>
            <a:pPr algn="ctr">
              <a:defRPr/>
            </a:pPr>
            <a:r>
              <a:rPr lang="ru-RU" sz="28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Словообразование</a:t>
            </a:r>
          </a:p>
          <a:p>
            <a:pPr algn="ctr">
              <a:defRPr/>
            </a:pPr>
            <a:endParaRPr lang="ru-RU" sz="2000" kern="0" dirty="0">
              <a:solidFill>
                <a:prstClr val="black"/>
              </a:solidFill>
            </a:endParaRPr>
          </a:p>
        </p:txBody>
      </p:sp>
      <p:sp>
        <p:nvSpPr>
          <p:cNvPr id="10" name="Блок-схема: типовой процесс 9"/>
          <p:cNvSpPr/>
          <p:nvPr/>
        </p:nvSpPr>
        <p:spPr>
          <a:xfrm>
            <a:off x="1809720" y="285728"/>
            <a:ext cx="2598070" cy="684076"/>
          </a:xfrm>
          <a:prstGeom prst="flowChartPredefinedProcess">
            <a:avLst/>
          </a:prstGeom>
          <a:solidFill>
            <a:srgbClr val="4E67C8"/>
          </a:solidFill>
          <a:ln w="38100" cap="flat" cmpd="sng" algn="ctr">
            <a:solidFill>
              <a:srgbClr val="4E67C8">
                <a:shade val="50000"/>
                <a:shade val="75000"/>
                <a:satMod val="125000"/>
                <a:lumMod val="75000"/>
              </a:srgbClr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sz="1400" b="1" kern="0" dirty="0">
              <a:solidFill>
                <a:prstClr val="white"/>
              </a:solidFill>
              <a:latin typeface="Trebuchet MS"/>
            </a:endParaRPr>
          </a:p>
          <a:p>
            <a:pPr algn="ctr">
              <a:defRPr/>
            </a:pPr>
            <a:r>
              <a:rPr lang="ru-RU" sz="28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Суффиксы</a:t>
            </a:r>
          </a:p>
          <a:p>
            <a:pPr algn="ctr">
              <a:defRPr/>
            </a:pPr>
            <a:endParaRPr lang="ru-RU" sz="20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>
                <a:alpha val="50000"/>
              </a:srgbClr>
            </a:gs>
            <a:gs pos="30000">
              <a:srgbClr val="66008F">
                <a:alpha val="50000"/>
              </a:srgbClr>
            </a:gs>
            <a:gs pos="64999">
              <a:srgbClr val="BA0066">
                <a:alpha val="50000"/>
              </a:srgbClr>
            </a:gs>
            <a:gs pos="89999">
              <a:srgbClr val="FF0000">
                <a:alpha val="50000"/>
              </a:srgbClr>
            </a:gs>
            <a:gs pos="100000">
              <a:srgbClr val="FF8200">
                <a:alpha val="50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080269" y="2068530"/>
            <a:ext cx="7992888" cy="3988395"/>
          </a:xfrm>
          <a:prstGeom prst="round2DiagRect">
            <a:avLst/>
          </a:prstGeom>
          <a:gradFill flip="none" rotWithShape="1">
            <a:gsLst>
              <a:gs pos="0">
                <a:srgbClr val="E082E2">
                  <a:tint val="66000"/>
                  <a:satMod val="160000"/>
                </a:srgbClr>
              </a:gs>
              <a:gs pos="50000">
                <a:srgbClr val="E082E2">
                  <a:tint val="44500"/>
                  <a:satMod val="160000"/>
                </a:srgbClr>
              </a:gs>
              <a:gs pos="100000">
                <a:srgbClr val="E082E2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2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Постарайтесь подружиться с Синтаксисом. Это очень строгий и важный господин…   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Главным советником у Синтаксиса работает Пунктуация. Очень капризная особа! Чуть что не по ней, тут же может поменять один знак препинания на другой или убрать его вовсе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Блок-схема: типовой процесс 4"/>
          <p:cNvSpPr/>
          <p:nvPr/>
        </p:nvSpPr>
        <p:spPr>
          <a:xfrm>
            <a:off x="3520429" y="410147"/>
            <a:ext cx="5112568" cy="1368152"/>
          </a:xfrm>
          <a:prstGeom prst="flowChartPredefinedProcess">
            <a:avLst/>
          </a:prstGeom>
          <a:solidFill>
            <a:srgbClr val="9933FF"/>
          </a:solidFill>
          <a:ln w="28575" cap="flat" cmpd="sng" algn="ctr">
            <a:solidFill>
              <a:schemeClr val="tx2">
                <a:lumMod val="75000"/>
              </a:schemeClr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  <a:p>
            <a:pPr algn="ctr">
              <a:defRPr/>
            </a:pPr>
            <a:r>
              <a:rPr lang="ru-RU" sz="44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Синтаксис </a:t>
            </a:r>
          </a:p>
          <a:p>
            <a:pPr algn="ctr">
              <a:defRPr/>
            </a:pPr>
            <a:r>
              <a:rPr lang="ru-RU" sz="44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Пунктуация</a:t>
            </a:r>
          </a:p>
          <a:p>
            <a:pPr algn="ctr">
              <a:defRPr/>
            </a:pPr>
            <a:endParaRPr lang="ru-RU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1357" y="6215082"/>
            <a:ext cx="5300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hlinkClick r:id="rId2"/>
              </a:rPr>
              <a:t>«В стране невыученных уроков»</a:t>
            </a:r>
            <a:endParaRPr lang="ru-RU" sz="2800" b="1" dirty="0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9366064" y="6139012"/>
            <a:ext cx="978408" cy="484632"/>
          </a:xfrm>
          <a:prstGeom prst="rightArrow">
            <a:avLst/>
          </a:prstGeom>
          <a:solidFill>
            <a:srgbClr val="9933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3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66844" y="500043"/>
            <a:ext cx="2935608" cy="2671757"/>
            <a:chOff x="189923" y="783702"/>
            <a:chExt cx="2788178" cy="2555403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89923" y="783702"/>
              <a:ext cx="2788178" cy="2555403"/>
              <a:chOff x="168913" y="812111"/>
              <a:chExt cx="2788178" cy="2555403"/>
            </a:xfrm>
          </p:grpSpPr>
          <p:grpSp>
            <p:nvGrpSpPr>
              <p:cNvPr id="7" name="Группа 6"/>
              <p:cNvGrpSpPr/>
              <p:nvPr/>
            </p:nvGrpSpPr>
            <p:grpSpPr>
              <a:xfrm>
                <a:off x="168913" y="812111"/>
                <a:ext cx="2788178" cy="2555403"/>
                <a:chOff x="2442016" y="572938"/>
                <a:chExt cx="1337050" cy="1579737"/>
              </a:xfrm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p:grpSpPr>
            <p:sp>
              <p:nvSpPr>
                <p:cNvPr id="9" name="Прямоугольник 8"/>
                <p:cNvSpPr/>
                <p:nvPr/>
              </p:nvSpPr>
              <p:spPr>
                <a:xfrm>
                  <a:off x="2575945" y="1303906"/>
                  <a:ext cx="1094992" cy="848769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rgbClr val="5ECCF3"/>
                  </a:solidFill>
                  <a:prstDash val="solid"/>
                </a:ln>
                <a:effectLst>
                  <a:outerShdw blurRad="40005" dist="22984" dir="5400000" rotWithShape="0">
                    <a:srgbClr val="000000">
                      <a:alpha val="4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r"/>
                </a:scene3d>
                <a:sp3d prstMaterial="matte">
                  <a:bevelT w="19050" h="38100"/>
                </a:sp3d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ru-RU" kern="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  <p:sp>
              <p:nvSpPr>
                <p:cNvPr id="10" name="Равнобедренный треугольник 9"/>
                <p:cNvSpPr/>
                <p:nvPr/>
              </p:nvSpPr>
              <p:spPr>
                <a:xfrm>
                  <a:off x="2442016" y="572938"/>
                  <a:ext cx="1337050" cy="730968"/>
                </a:xfrm>
                <a:prstGeom prst="triangle">
                  <a:avLst/>
                </a:prstGeom>
                <a:grpFill/>
                <a:ln w="9525" cap="flat" cmpd="sng" algn="ctr">
                  <a:solidFill>
                    <a:srgbClr val="5ECCF3"/>
                  </a:solidFill>
                  <a:prstDash val="solid"/>
                </a:ln>
                <a:effectLst>
                  <a:outerShdw blurRad="40005" dist="22984" dir="5400000" rotWithShape="0">
                    <a:srgbClr val="000000">
                      <a:alpha val="4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r"/>
                </a:scene3d>
                <a:sp3d prstMaterial="matte">
                  <a:bevelT w="19050" h="38100"/>
                </a:sp3d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ru-RU" kern="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</p:grpSp>
          <p:sp>
            <p:nvSpPr>
              <p:cNvPr id="8" name="Блок-схема: извлечение 7">
                <a:hlinkClick r:id="rId2" action="ppaction://hlinksldjump"/>
              </p:cNvPr>
              <p:cNvSpPr/>
              <p:nvPr/>
            </p:nvSpPr>
            <p:spPr>
              <a:xfrm>
                <a:off x="1199854" y="1140740"/>
                <a:ext cx="685800" cy="641280"/>
              </a:xfrm>
              <a:prstGeom prst="flowChartExtract">
                <a:avLst/>
              </a:prstGeom>
              <a:gradFill rotWithShape="1">
                <a:gsLst>
                  <a:gs pos="0">
                    <a:srgbClr val="A7EA52">
                      <a:lumMod val="95000"/>
                    </a:srgbClr>
                  </a:gs>
                  <a:gs pos="100000">
                    <a:srgbClr val="A7EA52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 w="9525" cap="flat" cmpd="sng" algn="ctr">
                <a:solidFill>
                  <a:srgbClr val="A7EA52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ru-RU" sz="2000" b="1" kern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latin typeface="Trebuchet MS"/>
                  </a:rPr>
                  <a:t>1</a:t>
                </a:r>
                <a:endParaRPr lang="ru-RU" sz="2000" b="1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Trebuchet MS"/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636285" y="2149448"/>
              <a:ext cx="1960130" cy="1051074"/>
              <a:chOff x="636285" y="2149448"/>
              <a:chExt cx="1960130" cy="1051074"/>
            </a:xfrm>
          </p:grpSpPr>
          <p:sp>
            <p:nvSpPr>
              <p:cNvPr id="5" name="Блок-схема: типовой процесс 4"/>
              <p:cNvSpPr/>
              <p:nvPr/>
            </p:nvSpPr>
            <p:spPr>
              <a:xfrm>
                <a:off x="636285" y="2149448"/>
                <a:ext cx="1960130" cy="501843"/>
              </a:xfrm>
              <a:prstGeom prst="flowChartPredefinedProcess">
                <a:avLst/>
              </a:prstGeom>
              <a:gradFill rotWithShape="1">
                <a:gsLst>
                  <a:gs pos="0">
                    <a:srgbClr val="A7EA52">
                      <a:lumMod val="95000"/>
                    </a:srgbClr>
                  </a:gs>
                  <a:gs pos="100000">
                    <a:srgbClr val="A7EA52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rgbClr val="A7EA52">
                    <a:shade val="30000"/>
                    <a:satMod val="120000"/>
                  </a:srgbClr>
                </a:contourClr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ru-RU" kern="0" dirty="0">
                  <a:solidFill>
                    <a:prstClr val="white"/>
                  </a:solidFill>
                  <a:latin typeface="Trebuchet MS"/>
                </a:endParaRPr>
              </a:p>
              <a:p>
                <a:pPr algn="ctr">
                  <a:defRPr/>
                </a:pPr>
                <a:r>
                  <a:rPr lang="ru-RU" sz="2400" kern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Фонетика</a:t>
                </a:r>
                <a:r>
                  <a:rPr lang="ru-RU" sz="2400" b="1" kern="0" dirty="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  </a:t>
                </a:r>
              </a:p>
              <a:p>
                <a:pPr algn="ctr">
                  <a:defRPr/>
                </a:pPr>
                <a:endParaRPr lang="ru-RU" kern="0" dirty="0">
                  <a:solidFill>
                    <a:prstClr val="white"/>
                  </a:solidFill>
                  <a:latin typeface="Trebuchet MS"/>
                </a:endParaRPr>
              </a:p>
            </p:txBody>
          </p:sp>
          <p:sp>
            <p:nvSpPr>
              <p:cNvPr id="6" name="Блок-схема: типовой процесс 5"/>
              <p:cNvSpPr/>
              <p:nvPr/>
            </p:nvSpPr>
            <p:spPr>
              <a:xfrm>
                <a:off x="636285" y="2684646"/>
                <a:ext cx="1960130" cy="515876"/>
              </a:xfrm>
              <a:prstGeom prst="flowChartPredefinedProcess">
                <a:avLst/>
              </a:prstGeom>
              <a:gradFill rotWithShape="1">
                <a:gsLst>
                  <a:gs pos="0">
                    <a:srgbClr val="A7EA52">
                      <a:lumMod val="95000"/>
                    </a:srgbClr>
                  </a:gs>
                  <a:gs pos="100000">
                    <a:srgbClr val="A7EA52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rgbClr val="A7EA52">
                    <a:shade val="30000"/>
                    <a:satMod val="120000"/>
                  </a:srgbClr>
                </a:contourClr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ru-RU" kern="0" dirty="0">
                  <a:solidFill>
                    <a:prstClr val="white"/>
                  </a:solidFill>
                  <a:latin typeface="Trebuchet MS"/>
                </a:endParaRPr>
              </a:p>
              <a:p>
                <a:pPr algn="ctr">
                  <a:defRPr/>
                </a:pPr>
                <a:r>
                  <a:rPr lang="ru-RU" sz="2400" kern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Орфоэпия</a:t>
                </a:r>
              </a:p>
              <a:p>
                <a:pPr algn="ctr">
                  <a:defRPr/>
                </a:pPr>
                <a:endParaRPr lang="ru-RU" kern="0" dirty="0">
                  <a:solidFill>
                    <a:prstClr val="white"/>
                  </a:solidFill>
                  <a:latin typeface="Trebuchet MS"/>
                </a:endParaRPr>
              </a:p>
            </p:txBody>
          </p:sp>
        </p:grpSp>
      </p:grpSp>
      <p:grpSp>
        <p:nvGrpSpPr>
          <p:cNvPr id="34" name="Группа 33"/>
          <p:cNvGrpSpPr/>
          <p:nvPr/>
        </p:nvGrpSpPr>
        <p:grpSpPr>
          <a:xfrm>
            <a:off x="7535975" y="620894"/>
            <a:ext cx="2941102" cy="2315775"/>
            <a:chOff x="6318887" y="428211"/>
            <a:chExt cx="2660037" cy="2180146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6577032" y="1595933"/>
              <a:ext cx="2262457" cy="1012424"/>
            </a:xfrm>
            <a:prstGeom prst="rect">
              <a:avLst/>
            </a:prstGeom>
            <a:gradFill flip="none" rotWithShape="1">
              <a:gsLst>
                <a:gs pos="17927">
                  <a:srgbClr val="FFC200"/>
                </a:gs>
                <a:gs pos="27495">
                  <a:srgbClr val="FFA900"/>
                </a:gs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  <a:ln w="9525" cap="flat" cmpd="sng" algn="ctr">
              <a:solidFill>
                <a:srgbClr val="A7EA52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6676077" y="1907800"/>
              <a:ext cx="2052184" cy="350533"/>
            </a:xfrm>
            <a:prstGeom prst="roundRect">
              <a:avLst/>
            </a:prstGeom>
            <a:solidFill>
              <a:srgbClr val="FF8021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ru-RU" sz="2400" b="1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Морфология</a:t>
              </a:r>
              <a:r>
                <a:rPr lang="ru-RU" kern="0" dirty="0">
                  <a:solidFill>
                    <a:prstClr val="white"/>
                  </a:solidFill>
                  <a:latin typeface="Trebuchet MS"/>
                </a:rPr>
                <a:t> </a:t>
              </a:r>
            </a:p>
          </p:txBody>
        </p:sp>
        <p:sp>
          <p:nvSpPr>
            <p:cNvPr id="37" name="Равнобедренный треугольник 36"/>
            <p:cNvSpPr/>
            <p:nvPr/>
          </p:nvSpPr>
          <p:spPr>
            <a:xfrm>
              <a:off x="6318887" y="428211"/>
              <a:ext cx="2660037" cy="1182423"/>
            </a:xfrm>
            <a:prstGeom prst="triangle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9525" cap="flat" cmpd="sng" algn="ctr">
              <a:solidFill>
                <a:srgbClr val="A7EA52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38" name="Блок-схема: извлечение 37">
              <a:hlinkClick r:id="rId3" action="ppaction://hlinksldjump"/>
            </p:cNvPr>
            <p:cNvSpPr/>
            <p:nvPr/>
          </p:nvSpPr>
          <p:spPr>
            <a:xfrm>
              <a:off x="7207995" y="672498"/>
              <a:ext cx="881822" cy="736375"/>
            </a:xfrm>
            <a:prstGeom prst="flowChartExtract">
              <a:avLst/>
            </a:prstGeom>
            <a:solidFill>
              <a:srgbClr val="FF8021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ru-RU" sz="24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/>
                </a:rPr>
                <a:t>3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374673" y="3617686"/>
            <a:ext cx="3065053" cy="2500330"/>
            <a:chOff x="6000760" y="3571876"/>
            <a:chExt cx="2829406" cy="250033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6000760" y="3571876"/>
              <a:ext cx="2829406" cy="2500330"/>
              <a:chOff x="6033193" y="680124"/>
              <a:chExt cx="3033645" cy="2500330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6033193" y="680124"/>
                <a:ext cx="3033645" cy="2500330"/>
                <a:chOff x="5644498" y="716658"/>
                <a:chExt cx="2983022" cy="2878854"/>
              </a:xfrm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5795131" y="2239341"/>
                  <a:ext cx="2711396" cy="1356171"/>
                </a:xfrm>
                <a:prstGeom prst="rect">
                  <a:avLst/>
                </a:prstGeom>
                <a:gradFill rotWithShape="1">
                  <a:gsLst>
                    <a:gs pos="0">
                      <a:srgbClr val="5DCEAF">
                        <a:lumMod val="95000"/>
                      </a:srgbClr>
                    </a:gs>
                    <a:gs pos="100000">
                      <a:srgbClr val="5DCEAF">
                        <a:shade val="82000"/>
                        <a:satMod val="125000"/>
                        <a:lumMod val="74000"/>
                      </a:srgbClr>
                    </a:gs>
                  </a:gsLst>
                  <a:lin ang="5400000" scaled="0"/>
                </a:gradFill>
                <a:ln w="9525" cap="flat" cmpd="sng" algn="ctr">
                  <a:solidFill>
                    <a:srgbClr val="5DCEAF"/>
                  </a:solidFill>
                  <a:prstDash val="solid"/>
                </a:ln>
                <a:effectLst>
                  <a:outerShdw blurRad="40005" dist="22984" dir="5400000" rotWithShape="0">
                    <a:srgbClr val="000000">
                      <a:alpha val="45000"/>
                    </a:srgbClr>
                  </a:outerShdw>
                </a:effectLst>
                <a:scene3d>
                  <a:camera prst="orthographicFront"/>
                  <a:lightRig rig="chilly" dir="t">
                    <a:rot lat="0" lon="0" rev="1800000"/>
                  </a:lightRig>
                </a:scene3d>
                <a:sp3d extrusionH="76200" contourW="12700" prstMaterial="matte">
                  <a:bevelT w="19050" h="38100"/>
                  <a:extrusionClr>
                    <a:srgbClr val="B4DCFA">
                      <a:lumMod val="50000"/>
                    </a:srgbClr>
                  </a:extrusionClr>
                  <a:contourClr>
                    <a:srgbClr val="4E67C8">
                      <a:lumMod val="75000"/>
                    </a:srgbClr>
                  </a:contourClr>
                </a:sp3d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ru-RU" kern="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  <p:sp>
              <p:nvSpPr>
                <p:cNvPr id="18" name="Равнобедренный треугольник 17"/>
                <p:cNvSpPr/>
                <p:nvPr/>
              </p:nvSpPr>
              <p:spPr>
                <a:xfrm>
                  <a:off x="5644498" y="716658"/>
                  <a:ext cx="2983022" cy="1492172"/>
                </a:xfrm>
                <a:prstGeom prst="triangle">
                  <a:avLst/>
                </a:prstGeom>
                <a:gradFill rotWithShape="1">
                  <a:gsLst>
                    <a:gs pos="0">
                      <a:srgbClr val="5DCEAF">
                        <a:lumMod val="95000"/>
                      </a:srgbClr>
                    </a:gs>
                    <a:gs pos="100000">
                      <a:srgbClr val="5DCEAF">
                        <a:shade val="82000"/>
                        <a:satMod val="125000"/>
                        <a:lumMod val="74000"/>
                      </a:srgbClr>
                    </a:gs>
                  </a:gsLst>
                  <a:lin ang="5400000" scaled="0"/>
                </a:gradFill>
                <a:ln w="9525" cap="flat" cmpd="sng" algn="ctr">
                  <a:solidFill>
                    <a:srgbClr val="5DCEAF"/>
                  </a:solidFill>
                  <a:prstDash val="solid"/>
                </a:ln>
                <a:effectLst>
                  <a:outerShdw blurRad="40005" dist="22984" dir="5400000" rotWithShape="0">
                    <a:srgbClr val="000000">
                      <a:alpha val="45000"/>
                    </a:srgbClr>
                  </a:outerShdw>
                </a:effectLst>
                <a:scene3d>
                  <a:camera prst="orthographicFront"/>
                  <a:lightRig rig="chilly" dir="t">
                    <a:rot lat="0" lon="0" rev="1800000"/>
                  </a:lightRig>
                </a:scene3d>
                <a:sp3d extrusionH="76200" contourW="12700" prstMaterial="matte">
                  <a:bevelT w="19050" h="38100"/>
                  <a:extrusionClr>
                    <a:srgbClr val="B4DCFA">
                      <a:lumMod val="50000"/>
                    </a:srgbClr>
                  </a:extrusionClr>
                  <a:contourClr>
                    <a:srgbClr val="4E67C8">
                      <a:lumMod val="75000"/>
                    </a:srgbClr>
                  </a:contourClr>
                </a:sp3d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ru-RU" kern="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</p:grpSp>
          <p:sp>
            <p:nvSpPr>
              <p:cNvPr id="16" name="Блок-схема: извлечение 15">
                <a:hlinkClick r:id="rId4" action="ppaction://hlinksldjump"/>
              </p:cNvPr>
              <p:cNvSpPr/>
              <p:nvPr/>
            </p:nvSpPr>
            <p:spPr>
              <a:xfrm>
                <a:off x="7157031" y="1020145"/>
                <a:ext cx="813741" cy="685800"/>
              </a:xfrm>
              <a:prstGeom prst="flowChartExtract">
                <a:avLst/>
              </a:prstGeom>
              <a:solidFill>
                <a:srgbClr val="4E67C8"/>
              </a:solidFill>
              <a:ln w="15875" cap="flat" cmpd="sng" algn="ctr">
                <a:solidFill>
                  <a:srgbClr val="4E67C8">
                    <a:shade val="50000"/>
                    <a:shade val="75000"/>
                    <a:satMod val="125000"/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ru-RU" sz="2000" kern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rebuchet MS"/>
                  </a:rPr>
                  <a:t>4</a:t>
                </a:r>
              </a:p>
            </p:txBody>
          </p:sp>
        </p:grpSp>
        <p:sp>
          <p:nvSpPr>
            <p:cNvPr id="52" name="Блок-схема: типовой процесс 51"/>
            <p:cNvSpPr/>
            <p:nvPr/>
          </p:nvSpPr>
          <p:spPr>
            <a:xfrm>
              <a:off x="6226485" y="5085177"/>
              <a:ext cx="2406068" cy="873471"/>
            </a:xfrm>
            <a:prstGeom prst="flowChartPredefinedProcess">
              <a:avLst/>
            </a:prstGeom>
            <a:gradFill flip="none" rotWithShape="1">
              <a:gsLst>
                <a:gs pos="0">
                  <a:srgbClr val="4E67C8">
                    <a:shade val="30000"/>
                    <a:satMod val="115000"/>
                  </a:srgbClr>
                </a:gs>
                <a:gs pos="50000">
                  <a:srgbClr val="4E67C8">
                    <a:shade val="67500"/>
                    <a:satMod val="115000"/>
                  </a:srgbClr>
                </a:gs>
                <a:gs pos="100000">
                  <a:srgbClr val="4E67C8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15875" cap="flat" cmpd="sng" algn="ctr">
              <a:solidFill>
                <a:srgbClr val="4E67C8">
                  <a:shade val="50000"/>
                  <a:shade val="75000"/>
                  <a:satMod val="125000"/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sz="1400" b="1" kern="0" dirty="0">
                <a:solidFill>
                  <a:prstClr val="white"/>
                </a:solidFill>
                <a:latin typeface="Trebuchet MS"/>
              </a:endParaRPr>
            </a:p>
            <a:p>
              <a:pPr algn="ctr">
                <a:defRPr/>
              </a:pPr>
              <a:r>
                <a:rPr lang="ru-RU" sz="24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Слово-образование</a:t>
              </a:r>
            </a:p>
            <a:p>
              <a:pPr algn="ctr">
                <a:defRPr/>
              </a:pPr>
              <a:endParaRPr lang="ru-RU" sz="20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53" name="Скругленный прямоугольник 52"/>
          <p:cNvSpPr/>
          <p:nvPr/>
        </p:nvSpPr>
        <p:spPr>
          <a:xfrm>
            <a:off x="4463398" y="2986030"/>
            <a:ext cx="3357998" cy="1165072"/>
          </a:xfrm>
          <a:prstGeom prst="roundRect">
            <a:avLst/>
          </a:prstGeom>
          <a:gradFill rotWithShape="1">
            <a:gsLst>
              <a:gs pos="0">
                <a:srgbClr val="4E67C8">
                  <a:lumMod val="95000"/>
                </a:srgbClr>
              </a:gs>
              <a:gs pos="100000">
                <a:srgbClr val="4E67C8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4E67C8">
                <a:shade val="30000"/>
                <a:satMod val="120000"/>
              </a:srgbClr>
            </a:contourClr>
          </a:sp3d>
        </p:spPr>
        <p:txBody>
          <a:bodyPr rtlCol="0" anchor="ctr"/>
          <a:lstStyle/>
          <a:p>
            <a:pPr algn="ctr">
              <a:defRPr/>
            </a:pPr>
            <a:r>
              <a:rPr lang="ru-RU" sz="2800" b="1" kern="0" dirty="0">
                <a:ln w="900" cmpd="sng">
                  <a:solidFill>
                    <a:srgbClr val="212745">
                      <a:lumMod val="75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01600" dist="76200" dir="5400000">
                    <a:srgbClr val="4E67C8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itchFamily="34" charset="0"/>
                <a:cs typeface="Aharoni" pitchFamily="2" charset="-79"/>
              </a:rPr>
              <a:t>Маршрут путешествия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1738283" y="3500439"/>
            <a:ext cx="2726271" cy="2458437"/>
            <a:chOff x="6192122" y="3446618"/>
            <a:chExt cx="2726271" cy="2458437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192122" y="3446618"/>
              <a:ext cx="2726271" cy="2458437"/>
              <a:chOff x="52580" y="4134466"/>
              <a:chExt cx="2726271" cy="2248962"/>
            </a:xfr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52580" y="4134466"/>
                <a:ext cx="2726271" cy="2248962"/>
                <a:chOff x="4369832" y="864302"/>
                <a:chExt cx="1884152" cy="1682898"/>
              </a:xfrm>
              <a:grpFill/>
            </p:grpSpPr>
            <p:sp>
              <p:nvSpPr>
                <p:cNvPr id="29" name="Прямоугольник 28"/>
                <p:cNvSpPr/>
                <p:nvPr/>
              </p:nvSpPr>
              <p:spPr>
                <a:xfrm>
                  <a:off x="4462215" y="1755112"/>
                  <a:ext cx="1699388" cy="792088"/>
                </a:xfrm>
                <a:prstGeom prst="rect">
                  <a:avLst/>
                </a:prstGeom>
                <a:grpFill/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63500" dist="50800" dir="5400000" sx="98000" sy="98000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ru-RU" kern="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  <p:sp>
              <p:nvSpPr>
                <p:cNvPr id="30" name="Равнобедренный треугольник 29"/>
                <p:cNvSpPr/>
                <p:nvPr/>
              </p:nvSpPr>
              <p:spPr>
                <a:xfrm>
                  <a:off x="4369832" y="864302"/>
                  <a:ext cx="1884152" cy="890810"/>
                </a:xfrm>
                <a:prstGeom prst="triangle">
                  <a:avLst/>
                </a:prstGeom>
                <a:grpFill/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63500" dist="50800" dir="5400000" sx="98000" sy="98000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ru-RU" kern="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</p:grpSp>
          <p:sp>
            <p:nvSpPr>
              <p:cNvPr id="28" name="Блок-схема: типовой процесс 27"/>
              <p:cNvSpPr/>
              <p:nvPr/>
            </p:nvSpPr>
            <p:spPr>
              <a:xfrm>
                <a:off x="266894" y="5546701"/>
                <a:ext cx="2286016" cy="546595"/>
              </a:xfrm>
              <a:prstGeom prst="flowChartPredefinedProcess">
                <a:avLst/>
              </a:prstGeom>
              <a:grp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ru-RU" kern="0" dirty="0">
                  <a:solidFill>
                    <a:prstClr val="white"/>
                  </a:solidFill>
                  <a:latin typeface="Trebuchet MS"/>
                </a:endParaRPr>
              </a:p>
              <a:p>
                <a:pPr algn="ctr">
                  <a:defRPr/>
                </a:pPr>
                <a:r>
                  <a:rPr lang="ru-RU" sz="2400" kern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Стилистика </a:t>
                </a:r>
              </a:p>
              <a:p>
                <a:pPr algn="ctr">
                  <a:defRPr/>
                </a:pPr>
                <a:endParaRPr lang="ru-RU" kern="0" dirty="0">
                  <a:solidFill>
                    <a:prstClr val="white"/>
                  </a:solidFill>
                  <a:latin typeface="Trebuchet MS"/>
                </a:endParaRPr>
              </a:p>
            </p:txBody>
          </p:sp>
        </p:grpSp>
        <p:sp>
          <p:nvSpPr>
            <p:cNvPr id="54" name="Блок-схема: извлечение 53">
              <a:hlinkClick r:id="rId5" action="ppaction://hlinksldjump"/>
            </p:cNvPr>
            <p:cNvSpPr/>
            <p:nvPr/>
          </p:nvSpPr>
          <p:spPr>
            <a:xfrm>
              <a:off x="7144792" y="3785366"/>
              <a:ext cx="820931" cy="685800"/>
            </a:xfrm>
            <a:prstGeom prst="flowChartExtract">
              <a:avLst/>
            </a:prstGeom>
            <a:solidFill>
              <a:srgbClr val="4E67C8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ru-RU" sz="20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/>
                </a:rPr>
                <a:t>6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628379" y="103883"/>
            <a:ext cx="3035217" cy="2661606"/>
            <a:chOff x="3283669" y="64786"/>
            <a:chExt cx="3035217" cy="266160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283669" y="64786"/>
              <a:ext cx="3035217" cy="2661606"/>
              <a:chOff x="3091831" y="339259"/>
              <a:chExt cx="3016598" cy="2413450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3284151" y="1370100"/>
                <a:ext cx="2592390" cy="1382609"/>
              </a:xfrm>
              <a:prstGeom prst="rect">
                <a:avLst/>
              </a:prstGeom>
              <a:gradFill rotWithShape="1">
                <a:gsLst>
                  <a:gs pos="0">
                    <a:srgbClr val="4E67C8">
                      <a:lumMod val="95000"/>
                    </a:srgbClr>
                  </a:gs>
                  <a:gs pos="100000">
                    <a:srgbClr val="4E67C8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 w="9525" cap="flat" cmpd="sng" algn="ctr">
                <a:solidFill>
                  <a:srgbClr val="4E67C8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ru-RU" kern="0">
                  <a:solidFill>
                    <a:prstClr val="white"/>
                  </a:solidFill>
                  <a:latin typeface="Trebuchet MS"/>
                </a:endParaRPr>
              </a:p>
            </p:txBody>
          </p:sp>
          <p:sp>
            <p:nvSpPr>
              <p:cNvPr id="13" name="Равнобедренный треугольник 12"/>
              <p:cNvSpPr/>
              <p:nvPr/>
            </p:nvSpPr>
            <p:spPr>
              <a:xfrm>
                <a:off x="3091831" y="339259"/>
                <a:ext cx="3016598" cy="1025767"/>
              </a:xfrm>
              <a:prstGeom prst="triangle">
                <a:avLst/>
              </a:prstGeom>
              <a:gradFill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ln w="9525" cap="flat" cmpd="sng" algn="ctr">
                <a:solidFill>
                  <a:srgbClr val="4E67C8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p:spPr>
            <p:txBody>
              <a:bodyPr rtlCol="0" anchor="ctr"/>
              <a:lstStyle/>
              <a:p>
                <a:pPr algn="ctr">
                  <a:defRPr/>
                </a:pPr>
                <a:endParaRPr lang="ru-RU" kern="0">
                  <a:solidFill>
                    <a:prstClr val="white"/>
                  </a:solidFill>
                  <a:latin typeface="Trebuchet MS"/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3712070" y="1434686"/>
              <a:ext cx="2138602" cy="971082"/>
              <a:chOff x="3423440" y="1557968"/>
              <a:chExt cx="2138602" cy="971082"/>
            </a:xfrm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3423440" y="1557968"/>
                <a:ext cx="2138602" cy="439237"/>
              </a:xfrm>
              <a:prstGeom prst="roundRect">
                <a:avLst/>
              </a:prstGeom>
              <a:gradFill rotWithShape="1">
                <a:gsLst>
                  <a:gs pos="0">
                    <a:srgbClr val="5ECCF3">
                      <a:lumMod val="95000"/>
                    </a:srgbClr>
                  </a:gs>
                  <a:gs pos="100000">
                    <a:srgbClr val="5ECCF3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rgbClr val="5ECCF3">
                    <a:shade val="30000"/>
                    <a:satMod val="120000"/>
                  </a:srgbClr>
                </a:contourClr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ru-RU" sz="2400" kern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B4DCFA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Лексика</a:t>
                </a:r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3428536" y="2089813"/>
                <a:ext cx="2133506" cy="439237"/>
              </a:xfrm>
              <a:prstGeom prst="roundRect">
                <a:avLst/>
              </a:prstGeom>
              <a:gradFill rotWithShape="1">
                <a:gsLst>
                  <a:gs pos="0">
                    <a:srgbClr val="5ECCF3">
                      <a:lumMod val="95000"/>
                    </a:srgbClr>
                  </a:gs>
                  <a:gs pos="100000">
                    <a:srgbClr val="5ECCF3">
                      <a:shade val="82000"/>
                      <a:satMod val="125000"/>
                      <a:lumMod val="74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rgbClr val="5ECCF3">
                    <a:shade val="30000"/>
                    <a:satMod val="120000"/>
                  </a:srgbClr>
                </a:contourClr>
              </a:sp3d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ru-RU" sz="2400" kern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Фразеология</a:t>
                </a:r>
                <a:endParaRPr lang="ru-RU" sz="2400" b="1" kern="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5" name="Блок-схема: извлечение 54">
              <a:hlinkClick r:id="rId6" action="ppaction://hlinksldjump"/>
            </p:cNvPr>
            <p:cNvSpPr/>
            <p:nvPr/>
          </p:nvSpPr>
          <p:spPr>
            <a:xfrm>
              <a:off x="4410683" y="208941"/>
              <a:ext cx="781188" cy="699777"/>
            </a:xfrm>
            <a:prstGeom prst="flowChartExtract">
              <a:avLst/>
            </a:prstGeom>
            <a:gradFill rotWithShape="1">
              <a:gsLst>
                <a:gs pos="0">
                  <a:srgbClr val="5ECCF3">
                    <a:lumMod val="95000"/>
                  </a:srgbClr>
                </a:gs>
                <a:gs pos="100000">
                  <a:srgbClr val="5ECCF3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rgbClr val="5ECCF3">
                  <a:shade val="30000"/>
                  <a:satMod val="120000"/>
                </a:srgbClr>
              </a:contourClr>
            </a:sp3d>
          </p:spPr>
          <p:txBody>
            <a:bodyPr rtlCol="0" anchor="ctr"/>
            <a:lstStyle/>
            <a:p>
              <a:pPr algn="ctr">
                <a:defRPr/>
              </a:pPr>
              <a:r>
                <a:rPr lang="ru-RU" sz="20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/>
                </a:rPr>
                <a:t>2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530260" y="4265674"/>
            <a:ext cx="2844413" cy="2318625"/>
            <a:chOff x="6272377" y="3581558"/>
            <a:chExt cx="2844413" cy="2318625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6272377" y="3581558"/>
              <a:ext cx="2844413" cy="2318625"/>
              <a:chOff x="4744873" y="1951882"/>
              <a:chExt cx="2808312" cy="1822819"/>
            </a:xfrm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6200000" scaled="0"/>
            </a:gradFill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4744873" y="1951882"/>
                <a:ext cx="2808312" cy="1822819"/>
                <a:chOff x="3571384" y="2118826"/>
                <a:chExt cx="1843404" cy="1663417"/>
              </a:xfrm>
              <a:grpFill/>
            </p:grpSpPr>
            <p:sp>
              <p:nvSpPr>
                <p:cNvPr id="24" name="Прямоугольник 23"/>
                <p:cNvSpPr/>
                <p:nvPr/>
              </p:nvSpPr>
              <p:spPr>
                <a:xfrm>
                  <a:off x="3728377" y="2990155"/>
                  <a:ext cx="1584176" cy="792088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rgbClr val="A7EA52"/>
                  </a:solidFill>
                  <a:prstDash val="solid"/>
                </a:ln>
                <a:effectLst>
                  <a:outerShdw blurRad="40005" dist="22984" dir="5400000" rotWithShape="0">
                    <a:srgbClr val="000000">
                      <a:alpha val="4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r"/>
                </a:scene3d>
                <a:sp3d prstMaterial="matte">
                  <a:bevelT w="19050" h="38100"/>
                </a:sp3d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ru-RU" kern="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  <p:sp>
              <p:nvSpPr>
                <p:cNvPr id="25" name="Равнобедренный треугольник 24"/>
                <p:cNvSpPr/>
                <p:nvPr/>
              </p:nvSpPr>
              <p:spPr>
                <a:xfrm>
                  <a:off x="3571384" y="2118826"/>
                  <a:ext cx="1843404" cy="911378"/>
                </a:xfrm>
                <a:prstGeom prst="triangle">
                  <a:avLst/>
                </a:prstGeom>
                <a:grpFill/>
                <a:ln w="9525" cap="flat" cmpd="sng" algn="ctr">
                  <a:solidFill>
                    <a:srgbClr val="A7EA52"/>
                  </a:solidFill>
                  <a:prstDash val="solid"/>
                </a:ln>
                <a:effectLst>
                  <a:outerShdw blurRad="40005" dist="22984" dir="5400000" rotWithShape="0">
                    <a:srgbClr val="000000">
                      <a:alpha val="4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r"/>
                </a:scene3d>
                <a:sp3d prstMaterial="matte">
                  <a:bevelT w="19050" h="38100"/>
                </a:sp3d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ru-RU" kern="0">
                    <a:solidFill>
                      <a:prstClr val="white"/>
                    </a:solidFill>
                    <a:latin typeface="Trebuchet MS"/>
                  </a:endParaRPr>
                </a:p>
              </p:txBody>
            </p:sp>
          </p:grpSp>
          <p:sp>
            <p:nvSpPr>
              <p:cNvPr id="23" name="Блок-схема: типовой процесс 22"/>
              <p:cNvSpPr/>
              <p:nvPr/>
            </p:nvSpPr>
            <p:spPr>
              <a:xfrm>
                <a:off x="5047305" y="3114692"/>
                <a:ext cx="2257002" cy="563990"/>
              </a:xfrm>
              <a:prstGeom prst="flowChartPredefinedProcess">
                <a:avLst/>
              </a:prstGeom>
              <a:grpFill/>
              <a:ln w="9525" cap="flat" cmpd="sng" algn="ctr">
                <a:solidFill>
                  <a:srgbClr val="FF8021"/>
                </a:solidFill>
                <a:prstDash val="solid"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ru-RU" b="1" kern="0" dirty="0">
                  <a:solidFill>
                    <a:prstClr val="black"/>
                  </a:solidFill>
                  <a:latin typeface="Trebuchet MS"/>
                </a:endParaRPr>
              </a:p>
              <a:p>
                <a:pPr algn="ctr">
                  <a:defRPr/>
                </a:pPr>
                <a:r>
                  <a:rPr lang="ru-RU" sz="2400" kern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Синтаксис </a:t>
                </a:r>
              </a:p>
              <a:p>
                <a:pPr algn="ctr">
                  <a:defRPr/>
                </a:pPr>
                <a:r>
                  <a:rPr lang="ru-RU" sz="2400" kern="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Пунктуация</a:t>
                </a:r>
              </a:p>
              <a:p>
                <a:pPr algn="ctr">
                  <a:defRPr/>
                </a:pPr>
                <a:endParaRPr lang="ru-RU" kern="0" dirty="0">
                  <a:solidFill>
                    <a:prstClr val="black"/>
                  </a:solidFill>
                  <a:latin typeface="Trebuchet MS"/>
                </a:endParaRPr>
              </a:p>
            </p:txBody>
          </p:sp>
        </p:grpSp>
        <p:sp>
          <p:nvSpPr>
            <p:cNvPr id="21" name="Блок-схема: извлечение 20">
              <a:hlinkClick r:id="rId7" action="ppaction://hlinksldjump"/>
            </p:cNvPr>
            <p:cNvSpPr/>
            <p:nvPr/>
          </p:nvSpPr>
          <p:spPr>
            <a:xfrm>
              <a:off x="7274241" y="3884938"/>
              <a:ext cx="881822" cy="681112"/>
            </a:xfrm>
            <a:prstGeom prst="flowChartExtract">
              <a:avLst/>
            </a:prstGeom>
            <a:solidFill>
              <a:srgbClr val="7030A0"/>
            </a:solidFill>
            <a:ln w="9525" cap="flat" cmpd="sng" algn="ctr">
              <a:solidFill>
                <a:srgbClr val="FF8021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ru-RU" sz="2000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ebuchet M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3861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7548" y="2204864"/>
            <a:ext cx="7992888" cy="361364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>
              <a:solidFill>
                <a:schemeClr val="tx1"/>
              </a:solidFill>
            </a:endParaRPr>
          </a:p>
          <a:p>
            <a:pPr algn="ctr"/>
            <a:r>
              <a:rPr lang="ru-RU" sz="3200" b="1" i="1" dirty="0">
                <a:solidFill>
                  <a:schemeClr val="tx1"/>
                </a:solidFill>
              </a:rPr>
              <a:t>Как </a:t>
            </a:r>
            <a:r>
              <a:rPr lang="ru-RU" sz="3200" b="1" i="1" dirty="0">
                <a:solidFill>
                  <a:schemeClr val="tx1"/>
                </a:solidFill>
              </a:rPr>
              <a:t>он </a:t>
            </a:r>
            <a:r>
              <a:rPr lang="ru-RU" sz="3200" b="1" i="1" dirty="0">
                <a:solidFill>
                  <a:schemeClr val="tx1"/>
                </a:solidFill>
              </a:rPr>
              <a:t>уехал</a:t>
            </a:r>
            <a:endParaRPr lang="ru-RU" sz="3200" b="1" i="1" dirty="0">
              <a:solidFill>
                <a:schemeClr val="tx1"/>
              </a:solidFill>
            </a:endParaRPr>
          </a:p>
          <a:p>
            <a:pPr algn="ctr"/>
            <a:r>
              <a:rPr lang="ru-RU" sz="3200" b="1" i="1" dirty="0">
                <a:solidFill>
                  <a:schemeClr val="tx1"/>
                </a:solidFill>
              </a:rPr>
              <a:t>Меня зовут Маша</a:t>
            </a:r>
          </a:p>
          <a:p>
            <a:pPr algn="ctr"/>
            <a:r>
              <a:rPr lang="ru-RU" sz="3200" b="1" i="1" dirty="0">
                <a:solidFill>
                  <a:schemeClr val="tx1"/>
                </a:solidFill>
              </a:rPr>
              <a:t>Он всё делал так как его просили</a:t>
            </a:r>
          </a:p>
          <a:p>
            <a:pPr algn="ctr"/>
            <a:r>
              <a:rPr lang="ru-RU" sz="3200" b="1" i="1" dirty="0">
                <a:solidFill>
                  <a:schemeClr val="tx1"/>
                </a:solidFill>
              </a:rPr>
              <a:t>Я не видел брата товарища и его </a:t>
            </a:r>
            <a:r>
              <a:rPr lang="ru-RU" sz="3200" b="1" i="1" dirty="0">
                <a:solidFill>
                  <a:schemeClr val="tx1"/>
                </a:solidFill>
              </a:rPr>
              <a:t>сестру</a:t>
            </a:r>
            <a:endParaRPr lang="ru-RU" sz="3200" b="1" i="1" dirty="0">
              <a:solidFill>
                <a:schemeClr val="tx1"/>
              </a:solidFill>
            </a:endParaRPr>
          </a:p>
          <a:p>
            <a:pPr algn="ctr"/>
            <a:r>
              <a:rPr lang="ru-RU" sz="3200" b="1" i="1" dirty="0">
                <a:solidFill>
                  <a:schemeClr val="tx1"/>
                </a:solidFill>
              </a:rPr>
              <a:t>Грязь покрыла всё окно дверь потолок </a:t>
            </a:r>
            <a:r>
              <a:rPr lang="ru-RU" sz="3200" b="1" i="1" dirty="0">
                <a:solidFill>
                  <a:schemeClr val="tx1"/>
                </a:solidFill>
              </a:rPr>
              <a:t>стены</a:t>
            </a:r>
            <a:endParaRPr lang="ru-RU" sz="3200" b="1" i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27549" y="1077144"/>
            <a:ext cx="7992888" cy="1343744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Как можно понять следующие предложения? </a:t>
            </a:r>
          </a:p>
        </p:txBody>
      </p:sp>
      <p:sp>
        <p:nvSpPr>
          <p:cNvPr id="4" name="Блок-схема: типовой процесс 3"/>
          <p:cNvSpPr/>
          <p:nvPr/>
        </p:nvSpPr>
        <p:spPr>
          <a:xfrm>
            <a:off x="7453323" y="186274"/>
            <a:ext cx="2989493" cy="813834"/>
          </a:xfrm>
          <a:prstGeom prst="flowChartPredefinedProcess">
            <a:avLst/>
          </a:prstGeom>
          <a:solidFill>
            <a:srgbClr val="9933F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b="1" kern="0" dirty="0">
              <a:solidFill>
                <a:prstClr val="black"/>
              </a:solidFill>
              <a:latin typeface="Trebuchet MS"/>
            </a:endParaRPr>
          </a:p>
          <a:p>
            <a:pPr algn="ctr">
              <a:defRPr/>
            </a:pPr>
            <a:r>
              <a:rPr lang="ru-RU" sz="28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Синтаксис </a:t>
            </a:r>
          </a:p>
          <a:p>
            <a:pPr algn="ctr">
              <a:defRPr/>
            </a:pPr>
            <a:r>
              <a:rPr lang="ru-RU" sz="28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Пунктуация</a:t>
            </a:r>
          </a:p>
          <a:p>
            <a:pPr algn="ctr">
              <a:defRPr/>
            </a:pPr>
            <a:endParaRPr lang="ru-RU" kern="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9366064" y="6139012"/>
            <a:ext cx="978408" cy="484632"/>
          </a:xfrm>
          <a:prstGeom prst="rightArrow">
            <a:avLst/>
          </a:prstGeom>
          <a:solidFill>
            <a:srgbClr val="9933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15672" y="5651271"/>
            <a:ext cx="6600609" cy="996946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А если расставить запятые?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0000" l="18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3142" y="5073290"/>
            <a:ext cx="1916303" cy="159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01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809210" y="355659"/>
            <a:ext cx="2649894" cy="32663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817841" y="3865695"/>
            <a:ext cx="2648871" cy="2639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125434" y="1074440"/>
            <a:ext cx="4464496" cy="914400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Письма без слов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683801" y="2276872"/>
            <a:ext cx="5704719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15880" y="2896341"/>
            <a:ext cx="2341802" cy="27907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en-US" b="1" u="sng" dirty="0">
                <a:solidFill>
                  <a:schemeClr val="tx1"/>
                </a:solidFill>
              </a:rPr>
              <a:t>CARTE POSTELE</a:t>
            </a:r>
          </a:p>
          <a:p>
            <a:pPr algn="ctr"/>
            <a:r>
              <a:rPr lang="ru-RU" sz="16600" dirty="0">
                <a:solidFill>
                  <a:schemeClr val="tx1"/>
                </a:solidFill>
              </a:rPr>
              <a:t>?</a:t>
            </a:r>
            <a:endParaRPr lang="ru-RU" sz="16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52184" y="2878759"/>
            <a:ext cx="2359684" cy="2808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en-US" b="1" u="sng" dirty="0">
                <a:solidFill>
                  <a:schemeClr val="tx1"/>
                </a:solidFill>
              </a:rPr>
              <a:t>CARTE POSTELE</a:t>
            </a:r>
          </a:p>
          <a:p>
            <a:pPr algn="ctr"/>
            <a:r>
              <a:rPr lang="ru-RU" sz="16600" dirty="0">
                <a:solidFill>
                  <a:schemeClr val="tx1"/>
                </a:solidFill>
              </a:rPr>
              <a:t>!</a:t>
            </a:r>
            <a:endParaRPr lang="ru-RU" sz="16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rId6" action="ppaction://hlinksldjump"/>
          </p:cNvPr>
          <p:cNvSpPr/>
          <p:nvPr/>
        </p:nvSpPr>
        <p:spPr>
          <a:xfrm>
            <a:off x="8186117" y="5966704"/>
            <a:ext cx="2336127" cy="759360"/>
          </a:xfrm>
          <a:prstGeom prst="roundRect">
            <a:avLst/>
          </a:prstGeom>
          <a:gradFill rotWithShape="1">
            <a:gsLst>
              <a:gs pos="0">
                <a:srgbClr val="4E67C8">
                  <a:lumMod val="95000"/>
                </a:srgbClr>
              </a:gs>
              <a:gs pos="100000">
                <a:srgbClr val="4E67C8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>
            <a:solidFill>
              <a:schemeClr val="bg1"/>
            </a:solidFill>
          </a:ln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4E67C8">
                <a:shade val="30000"/>
                <a:satMod val="120000"/>
              </a:srgbClr>
            </a:contourClr>
          </a:sp3d>
        </p:spPr>
        <p:txBody>
          <a:bodyPr rtlCol="0" anchor="ctr"/>
          <a:lstStyle/>
          <a:p>
            <a:pPr algn="ctr">
              <a:defRPr/>
            </a:pPr>
            <a:r>
              <a:rPr lang="ru-RU" sz="2000" b="1" kern="0" dirty="0">
                <a:ln w="900" cmpd="sng">
                  <a:solidFill>
                    <a:srgbClr val="212745">
                      <a:lumMod val="75000"/>
                      <a:alpha val="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innerShdw blurRad="101600" dist="76200" dir="5400000">
                    <a:srgbClr val="4E67C8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itchFamily="34" charset="0"/>
                <a:cs typeface="Aharoni" pitchFamily="2" charset="-79"/>
              </a:rPr>
              <a:t>Маршрут путешествия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7601" y="3160357"/>
            <a:ext cx="2413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Виктор Гюго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5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2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>
                <a:alpha val="50000"/>
              </a:srgbClr>
            </a:gs>
            <a:gs pos="25000">
              <a:srgbClr val="21D6E0">
                <a:alpha val="50000"/>
              </a:srgbClr>
            </a:gs>
            <a:gs pos="75000">
              <a:srgbClr val="0087E6">
                <a:alpha val="50000"/>
              </a:srgbClr>
            </a:gs>
            <a:gs pos="100000">
              <a:srgbClr val="005CBF">
                <a:alpha val="50000"/>
              </a:srgb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279576" y="1955639"/>
            <a:ext cx="7579378" cy="417646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Удивительны владения Стилистики, доброжелательной, приветливой и гостеприимной. Она рада помочь каждому гостю: выбрать нужное слово, правильно построить предложение, научить использовать богатейшие выразительные средства языка, чтобы речь стала выразительной, точной, логичной, ясной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Блок-схема: типовой процесс 4"/>
          <p:cNvSpPr/>
          <p:nvPr/>
        </p:nvSpPr>
        <p:spPr>
          <a:xfrm>
            <a:off x="3765009" y="345698"/>
            <a:ext cx="4608512" cy="1152128"/>
          </a:xfrm>
          <a:prstGeom prst="flowChartPredefinedProcess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38100" cap="flat" cmpd="sng" algn="ctr">
            <a:solidFill>
              <a:schemeClr val="tx2">
                <a:lumMod val="75000"/>
              </a:schemeClr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  <a:latin typeface="Trebuchet MS"/>
            </a:endParaRPr>
          </a:p>
          <a:p>
            <a:pPr algn="ctr">
              <a:defRPr/>
            </a:pPr>
            <a:r>
              <a:rPr lang="ru-RU" sz="44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Стилистика </a:t>
            </a:r>
          </a:p>
          <a:p>
            <a:pPr algn="ctr">
              <a:defRPr/>
            </a:pPr>
            <a:endParaRPr lang="ru-RU" sz="2000" b="1" kern="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9366064" y="6139012"/>
            <a:ext cx="978408" cy="484632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7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8484" y="1124744"/>
            <a:ext cx="8496944" cy="546488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i="1" dirty="0"/>
              <a:t>	Уважаемые родители! Поскольку ваш сын опять схватил пару, а в журнале у него то пара, то кол, он, несомненно, срежется на экзамене и я вынужден буду выставить его из школы.	</a:t>
            </a:r>
          </a:p>
          <a:p>
            <a:r>
              <a:rPr lang="ru-RU" sz="3600" b="1" i="1" dirty="0"/>
              <a:t>	</a:t>
            </a:r>
            <a:r>
              <a:rPr lang="ru-RU" sz="3600" b="1" i="1" dirty="0"/>
              <a:t>		Директор </a:t>
            </a:r>
            <a:r>
              <a:rPr lang="ru-RU" sz="3600" b="1" i="1" dirty="0" err="1"/>
              <a:t>В.Петров</a:t>
            </a:r>
            <a:endParaRPr lang="ru-RU" sz="3600" b="1" i="1" dirty="0"/>
          </a:p>
        </p:txBody>
      </p:sp>
      <p:sp>
        <p:nvSpPr>
          <p:cNvPr id="3" name="Блок-схема: типовой процесс 2"/>
          <p:cNvSpPr/>
          <p:nvPr/>
        </p:nvSpPr>
        <p:spPr>
          <a:xfrm>
            <a:off x="7147076" y="188640"/>
            <a:ext cx="3168352" cy="740030"/>
          </a:xfrm>
          <a:prstGeom prst="flowChartPredefinedProcess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38100" cap="flat" cmpd="sng" algn="ctr">
            <a:solidFill>
              <a:schemeClr val="tx2">
                <a:lumMod val="75000"/>
              </a:schemeClr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  <a:latin typeface="Trebuchet MS"/>
            </a:endParaRPr>
          </a:p>
          <a:p>
            <a:pPr algn="ctr">
              <a:defRPr/>
            </a:pPr>
            <a:r>
              <a:rPr lang="ru-RU" sz="28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Стилистика </a:t>
            </a:r>
          </a:p>
          <a:p>
            <a:pPr algn="ctr">
              <a:defRPr/>
            </a:pPr>
            <a:endParaRPr lang="ru-RU" sz="2000" b="1" kern="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38282" y="214290"/>
            <a:ext cx="5005790" cy="1342502"/>
          </a:xfrm>
          <a:prstGeom prst="round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Может ли так </a:t>
            </a:r>
            <a:r>
              <a:rPr lang="ru-RU" sz="2800" b="1" dirty="0">
                <a:solidFill>
                  <a:srgbClr val="002060"/>
                </a:solidFill>
              </a:rPr>
              <a:t>н</a:t>
            </a:r>
            <a:r>
              <a:rPr lang="ru-RU" sz="2800" b="1" dirty="0">
                <a:solidFill>
                  <a:srgbClr val="002060"/>
                </a:solidFill>
              </a:rPr>
              <a:t>аписать директор школы?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0000" l="18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4689" y="4437112"/>
            <a:ext cx="1856978" cy="154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9552384" y="6280568"/>
            <a:ext cx="978408" cy="484632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2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63552" y="1916832"/>
            <a:ext cx="8136904" cy="4142953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/>
              <a:t>На </a:t>
            </a:r>
            <a:r>
              <a:rPr lang="ru-RU" sz="2800" b="1" i="1" dirty="0"/>
              <a:t>дороге Гринева и Савельича застал снежный буран.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/>
              <a:t>Он </a:t>
            </a:r>
            <a:r>
              <a:rPr lang="ru-RU" sz="2800" b="1" i="1" dirty="0"/>
              <a:t>сидел, облокотившись локтями о стол.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/>
              <a:t>Народ </a:t>
            </a:r>
            <a:r>
              <a:rPr lang="ru-RU" sz="2800" b="1" i="1" dirty="0"/>
              <a:t>все более сильнее ненавидел помещиков </a:t>
            </a:r>
            <a:endParaRPr lang="ru-RU" sz="2800" b="1" i="1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/>
              <a:t>В </a:t>
            </a:r>
            <a:r>
              <a:rPr lang="ru-RU" sz="2800" b="1" i="1" dirty="0"/>
              <a:t>этот вечер я не успел закончить до конца работу.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i="1" dirty="0"/>
              <a:t>На </a:t>
            </a:r>
            <a:r>
              <a:rPr lang="ru-RU" sz="2800" b="1" i="1" dirty="0"/>
              <a:t>Камчатке очень много горячих гейзеров.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00" b="96400" l="0" r="100000">
                        <a14:foregroundMark x1="39833" y1="35400" x2="39833" y2="35400"/>
                        <a14:foregroundMark x1="55000" y1="37200" x2="55000" y2="37200"/>
                        <a14:foregroundMark x1="87167" y1="59600" x2="87167" y2="59600"/>
                        <a14:foregroundMark x1="77833" y1="65200" x2="77833" y2="65200"/>
                        <a14:foregroundMark x1="79000" y1="65400" x2="79667" y2="65200"/>
                        <a14:foregroundMark x1="80667" y1="64800" x2="80667" y2="64800"/>
                        <a14:foregroundMark x1="81500" y1="64000" x2="81500" y2="64000"/>
                        <a14:foregroundMark x1="21500" y1="65200" x2="21500" y2="65200"/>
                        <a14:foregroundMark x1="21500" y1="65200" x2="21500" y2="65200"/>
                        <a14:foregroundMark x1="21500" y1="65200" x2="21500" y2="6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252" y="1857365"/>
            <a:ext cx="1936748" cy="161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991544" y="980728"/>
            <a:ext cx="8280920" cy="936104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Найдите лишние слова в предложениях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9366064" y="6139012"/>
            <a:ext cx="978408" cy="484632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типовой процесс 7"/>
          <p:cNvSpPr/>
          <p:nvPr/>
        </p:nvSpPr>
        <p:spPr>
          <a:xfrm>
            <a:off x="7147076" y="188640"/>
            <a:ext cx="3168352" cy="740030"/>
          </a:xfrm>
          <a:prstGeom prst="flowChartPredefinedProcess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38100" cap="flat" cmpd="sng" algn="ctr">
            <a:solidFill>
              <a:schemeClr val="tx2">
                <a:lumMod val="75000"/>
              </a:schemeClr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  <a:latin typeface="Trebuchet MS"/>
            </a:endParaRPr>
          </a:p>
          <a:p>
            <a:pPr algn="ctr">
              <a:defRPr/>
            </a:pPr>
            <a:r>
              <a:rPr lang="ru-RU" sz="28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Стилистика </a:t>
            </a:r>
          </a:p>
          <a:p>
            <a:pPr algn="ctr">
              <a:defRPr/>
            </a:pPr>
            <a:endParaRPr lang="ru-RU" sz="2000" b="1" kern="0" dirty="0">
              <a:solidFill>
                <a:prstClr val="white"/>
              </a:solidFill>
              <a:latin typeface="Trebuchet M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95538" y="2928934"/>
            <a:ext cx="1428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810380" y="3357562"/>
            <a:ext cx="1428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38612" y="3786190"/>
            <a:ext cx="9286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310578" y="4643446"/>
            <a:ext cx="1428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810380" y="5500702"/>
            <a:ext cx="12858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6" name="AutoShape 4" descr="http://s47.radikal.ru/i115/0909/48/deeab68d79d6t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://s47.radikal.ru/i115/0909/48/deeab68d79d6t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53500" y="2000240"/>
            <a:ext cx="1714500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679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5922" y="1988841"/>
            <a:ext cx="8467900" cy="4455209"/>
          </a:xfrm>
          <a:prstGeom prst="rect">
            <a:avLst/>
          </a:prstGeom>
          <a:solidFill>
            <a:srgbClr val="FFFFCC"/>
          </a:solidFill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i="1" dirty="0"/>
              <a:t>Своей славе мага и чародея Брюс  обязан подземной трубе.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/>
              <a:t>В душе у Пушкина творилось что-то неразумное.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/>
              <a:t>Секундомерам нужно правильно выполнять правила дуэли.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/>
              <a:t>Это стихотворение вызвало у меня двуликие чувства.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/>
              <a:t>Это была девушка без детей тридцатилетнего возраста.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/>
              <a:t>Став блестящей светской дамой, Онегин пишет ей письмо</a:t>
            </a:r>
            <a:r>
              <a:rPr lang="ru-RU" sz="2400" b="1" i="1" dirty="0"/>
              <a:t>.</a:t>
            </a:r>
            <a:endParaRPr lang="ru-RU" sz="2400" b="1" i="1" dirty="0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9366064" y="6139012"/>
            <a:ext cx="978408" cy="484632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типовой процесс 8"/>
          <p:cNvSpPr/>
          <p:nvPr/>
        </p:nvSpPr>
        <p:spPr>
          <a:xfrm>
            <a:off x="7147076" y="188640"/>
            <a:ext cx="3168352" cy="740030"/>
          </a:xfrm>
          <a:prstGeom prst="flowChartPredefinedProcess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38100" cap="flat" cmpd="sng" algn="ctr">
            <a:solidFill>
              <a:schemeClr val="tx2">
                <a:lumMod val="75000"/>
              </a:schemeClr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ru-RU" kern="0" dirty="0">
              <a:solidFill>
                <a:prstClr val="white"/>
              </a:solidFill>
              <a:latin typeface="Trebuchet MS"/>
            </a:endParaRPr>
          </a:p>
          <a:p>
            <a:pPr algn="ctr">
              <a:defRPr/>
            </a:pPr>
            <a:r>
              <a:rPr lang="ru-RU" sz="2800" b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Стилистика </a:t>
            </a:r>
          </a:p>
          <a:p>
            <a:pPr algn="ctr">
              <a:defRPr/>
            </a:pPr>
            <a:endParaRPr lang="ru-RU" sz="2000" b="1" kern="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20498" y="1071547"/>
            <a:ext cx="7653324" cy="1200781"/>
          </a:xfrm>
          <a:prstGeom prst="round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Вот что может получиться,  если небрежно относиться к своей речи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3758" y1="43312" x2="63758" y2="43312"/>
                        <a14:foregroundMark x1="59732" y1="47771" x2="59732" y2="47771"/>
                        <a14:foregroundMark x1="55705" y1="47771" x2="55705" y2="47771"/>
                        <a14:foregroundMark x1="44295" y1="45860" x2="44295" y2="45860"/>
                        <a14:foregroundMark x1="51007" y1="47771" x2="51007" y2="47771"/>
                        <a14:foregroundMark x1="69799" y1="42038" x2="69799" y2="42038"/>
                        <a14:foregroundMark x1="54362" y1="71975" x2="54362" y2="71975"/>
                        <a14:foregroundMark x1="76510" y1="62420" x2="76510" y2="624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7954" y="742115"/>
            <a:ext cx="1458033" cy="15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23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09721" y="548681"/>
            <a:ext cx="8576171" cy="4233119"/>
          </a:xfrm>
          <a:prstGeom prst="round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38100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spc="-150" dirty="0">
                <a:solidFill>
                  <a:schemeClr val="accent2">
                    <a:lumMod val="50000"/>
                  </a:schemeClr>
                </a:solidFill>
              </a:rPr>
              <a:t>…Словом </a:t>
            </a:r>
            <a:r>
              <a:rPr lang="ru-RU" sz="3200" b="1" spc="-150" dirty="0">
                <a:solidFill>
                  <a:schemeClr val="accent2">
                    <a:lumMod val="50000"/>
                  </a:schemeClr>
                </a:solidFill>
              </a:rPr>
              <a:t> можно  убить</a:t>
            </a:r>
            <a:r>
              <a:rPr lang="ru-RU" sz="3200" b="1" spc="-150" dirty="0">
                <a:solidFill>
                  <a:schemeClr val="accent2">
                    <a:lumMod val="50000"/>
                  </a:schemeClr>
                </a:solidFill>
              </a:rPr>
              <a:t>, словом </a:t>
            </a:r>
            <a:r>
              <a:rPr lang="ru-RU" sz="3200" b="1" spc="-150" dirty="0">
                <a:solidFill>
                  <a:schemeClr val="accent2">
                    <a:lumMod val="50000"/>
                  </a:schemeClr>
                </a:solidFill>
              </a:rPr>
              <a:t> можно  спасти</a:t>
            </a:r>
            <a:r>
              <a:rPr lang="ru-RU" sz="3200" b="1" spc="-150" dirty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3200" b="1" spc="-150" dirty="0">
                <a:solidFill>
                  <a:schemeClr val="accent2">
                    <a:lumMod val="50000"/>
                  </a:schemeClr>
                </a:solidFill>
              </a:rPr>
              <a:t>Словом </a:t>
            </a:r>
            <a:r>
              <a:rPr lang="ru-RU" sz="3200" b="1" spc="-150" dirty="0">
                <a:solidFill>
                  <a:schemeClr val="accent2">
                    <a:lumMod val="50000"/>
                  </a:schemeClr>
                </a:solidFill>
              </a:rPr>
              <a:t> можно  полки  за  собой  повести</a:t>
            </a:r>
            <a:r>
              <a:rPr lang="ru-RU" sz="3200" b="1" spc="-15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3200" b="1" spc="-150" dirty="0">
                <a:solidFill>
                  <a:schemeClr val="accent2">
                    <a:lumMod val="50000"/>
                  </a:schemeClr>
                </a:solidFill>
              </a:rPr>
              <a:t>Словом  можно  </a:t>
            </a:r>
            <a:r>
              <a:rPr lang="ru-RU" sz="3200" b="1" spc="-150" dirty="0">
                <a:solidFill>
                  <a:schemeClr val="accent2">
                    <a:lumMod val="50000"/>
                  </a:schemeClr>
                </a:solidFill>
              </a:rPr>
              <a:t>продать, и предать, и купить,</a:t>
            </a:r>
          </a:p>
          <a:p>
            <a:pPr algn="ctr">
              <a:lnSpc>
                <a:spcPct val="150000"/>
              </a:lnSpc>
            </a:pPr>
            <a:r>
              <a:rPr lang="ru-RU" sz="3200" b="1" spc="-150" dirty="0">
                <a:solidFill>
                  <a:schemeClr val="accent2">
                    <a:lumMod val="50000"/>
                  </a:schemeClr>
                </a:solidFill>
              </a:rPr>
              <a:t>Слово </a:t>
            </a:r>
            <a:r>
              <a:rPr lang="ru-RU" sz="3200" b="1" spc="-150" dirty="0">
                <a:solidFill>
                  <a:schemeClr val="accent2">
                    <a:lumMod val="50000"/>
                  </a:schemeClr>
                </a:solidFill>
              </a:rPr>
              <a:t> можно  в  горящий  свинец  перелить</a:t>
            </a:r>
            <a:r>
              <a:rPr lang="ru-RU" sz="3200" b="1" spc="-150" dirty="0">
                <a:solidFill>
                  <a:schemeClr val="accent2">
                    <a:lumMod val="50000"/>
                  </a:schemeClr>
                </a:solidFill>
              </a:rPr>
              <a:t>… </a:t>
            </a:r>
          </a:p>
          <a:p>
            <a:pPr algn="ctr"/>
            <a:r>
              <a:rPr lang="ru-RU" sz="3200" b="1" spc="-150" dirty="0">
                <a:solidFill>
                  <a:schemeClr val="accent2">
                    <a:lumMod val="50000"/>
                  </a:schemeClr>
                </a:solidFill>
              </a:rPr>
              <a:t>			</a:t>
            </a:r>
            <a:r>
              <a:rPr lang="ru-RU" sz="3200" b="1" spc="-150" dirty="0">
                <a:solidFill>
                  <a:schemeClr val="accent2">
                    <a:lumMod val="50000"/>
                  </a:schemeClr>
                </a:solidFill>
              </a:rPr>
              <a:t>                       </a:t>
            </a:r>
            <a:r>
              <a:rPr lang="ru-RU" sz="2400" b="1" i="1" spc="-150" dirty="0">
                <a:solidFill>
                  <a:schemeClr val="accent2">
                    <a:lumMod val="50000"/>
                  </a:schemeClr>
                </a:solidFill>
              </a:rPr>
              <a:t>Вадим </a:t>
            </a:r>
            <a:r>
              <a:rPr lang="ru-RU" sz="2400" b="1" i="1" spc="-150" dirty="0" err="1">
                <a:solidFill>
                  <a:schemeClr val="accent2">
                    <a:lumMod val="50000"/>
                  </a:schemeClr>
                </a:solidFill>
              </a:rPr>
              <a:t>Шефнер</a:t>
            </a:r>
            <a:endParaRPr lang="ru-RU" sz="2400" b="1" i="1" spc="-15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3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182" y="4077072"/>
            <a:ext cx="2201680" cy="265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310050" y="5000637"/>
            <a:ext cx="5998594" cy="1440161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38100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spc="50" dirty="0">
                <a:ln w="11430"/>
                <a:solidFill>
                  <a:srgbClr val="002060"/>
                </a:solidFill>
                <a:cs typeface="Aharoni" pitchFamily="2" charset="-79"/>
              </a:rPr>
              <a:t>До новых встреч </a:t>
            </a:r>
          </a:p>
          <a:p>
            <a:pPr algn="ctr"/>
            <a:r>
              <a:rPr lang="ru-RU" sz="3600" b="1" spc="50" dirty="0">
                <a:ln w="11430"/>
                <a:solidFill>
                  <a:srgbClr val="002060"/>
                </a:solidFill>
                <a:cs typeface="Aharoni" pitchFamily="2" charset="-79"/>
              </a:rPr>
              <a:t>в стране Русского </a:t>
            </a:r>
            <a:r>
              <a:rPr lang="ru-RU" sz="3600" b="1" spc="50" dirty="0">
                <a:ln w="11430"/>
                <a:solidFill>
                  <a:srgbClr val="002060"/>
                </a:solidFill>
                <a:cs typeface="Aharoni" pitchFamily="2" charset="-79"/>
              </a:rPr>
              <a:t>языка!</a:t>
            </a:r>
            <a:endParaRPr lang="ru-RU" sz="3600" b="1" spc="50" dirty="0">
              <a:ln w="1143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524000" y="0"/>
            <a:ext cx="9144000" cy="6858000"/>
          </a:xfrm>
          <a:prstGeom prst="round2DiagRect">
            <a:avLst>
              <a:gd name="adj1" fmla="val 12514"/>
              <a:gd name="adj2" fmla="val 0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Информационные источники:</a:t>
            </a:r>
          </a:p>
          <a:p>
            <a:pPr marL="285750" indent="-285750"/>
            <a:r>
              <a:rPr lang="ru-RU" sz="1600" dirty="0">
                <a:solidFill>
                  <a:schemeClr val="tx1"/>
                </a:solidFill>
              </a:rPr>
              <a:t>Александрович Н.Ф. Занимательная грамматика. – Минск: «Народная </a:t>
            </a:r>
            <a:r>
              <a:rPr lang="ru-RU" sz="1600" dirty="0" err="1">
                <a:solidFill>
                  <a:schemeClr val="tx1"/>
                </a:solidFill>
              </a:rPr>
              <a:t>асвета</a:t>
            </a:r>
            <a:r>
              <a:rPr lang="ru-RU" sz="1600" dirty="0">
                <a:solidFill>
                  <a:schemeClr val="tx1"/>
                </a:solidFill>
              </a:rPr>
              <a:t>», 1964</a:t>
            </a:r>
          </a:p>
          <a:p>
            <a:pPr marL="285750" indent="-285750"/>
            <a:r>
              <a:rPr lang="ru-RU" sz="1600" dirty="0" err="1">
                <a:solidFill>
                  <a:schemeClr val="tx1"/>
                </a:solidFill>
              </a:rPr>
              <a:t>Арсирий</a:t>
            </a:r>
            <a:r>
              <a:rPr lang="ru-RU" sz="1600" dirty="0">
                <a:solidFill>
                  <a:schemeClr val="tx1"/>
                </a:solidFill>
              </a:rPr>
              <a:t> А.Т. Занимательные материалы по русскому языку/Под редакцией </a:t>
            </a:r>
            <a:r>
              <a:rPr lang="ru-RU" sz="1600" dirty="0" err="1">
                <a:solidFill>
                  <a:schemeClr val="tx1"/>
                </a:solidFill>
              </a:rPr>
              <a:t>Л.П.Крысина</a:t>
            </a:r>
            <a:r>
              <a:rPr lang="ru-RU" sz="1600" dirty="0">
                <a:solidFill>
                  <a:schemeClr val="tx1"/>
                </a:solidFill>
              </a:rPr>
              <a:t>. – М.: Просвещение, 1995</a:t>
            </a:r>
          </a:p>
          <a:p>
            <a:pPr marL="285750" indent="-285750"/>
            <a:r>
              <a:rPr lang="ru-RU" sz="1600" dirty="0" err="1">
                <a:solidFill>
                  <a:schemeClr val="tx1"/>
                </a:solidFill>
              </a:rPr>
              <a:t>Бурмако</a:t>
            </a:r>
            <a:r>
              <a:rPr lang="ru-RU" sz="1600" dirty="0">
                <a:solidFill>
                  <a:schemeClr val="tx1"/>
                </a:solidFill>
              </a:rPr>
              <a:t> В.М. Русский язык в рисунках. – М.: Просвещение, 1991</a:t>
            </a:r>
          </a:p>
          <a:p>
            <a:pPr marL="285750" indent="-285750"/>
            <a:r>
              <a:rPr lang="ru-RU" sz="1600" dirty="0">
                <a:solidFill>
                  <a:schemeClr val="tx1"/>
                </a:solidFill>
              </a:rPr>
              <a:t>Поэты о русском языке/</a:t>
            </a:r>
            <a:r>
              <a:rPr lang="ru-RU" sz="1600" dirty="0" err="1">
                <a:solidFill>
                  <a:schemeClr val="tx1"/>
                </a:solidFill>
              </a:rPr>
              <a:t>Сост.Р.К.Кавецкая</a:t>
            </a:r>
            <a:r>
              <a:rPr lang="ru-RU" sz="1600" dirty="0">
                <a:solidFill>
                  <a:schemeClr val="tx1"/>
                </a:solidFill>
              </a:rPr>
              <a:t>. - Воронеж: Изд-во ВГУ, 1989</a:t>
            </a:r>
          </a:p>
          <a:p>
            <a:pPr marL="285750" indent="-285750"/>
            <a:r>
              <a:rPr lang="ru-RU" sz="1600" dirty="0">
                <a:solidFill>
                  <a:schemeClr val="tx1"/>
                </a:solidFill>
              </a:rPr>
              <a:t>Лебедев В.А. Поурочные разработки к учебнику </a:t>
            </a:r>
            <a:r>
              <a:rPr lang="ru-RU" sz="1600" dirty="0" err="1">
                <a:solidFill>
                  <a:schemeClr val="tx1"/>
                </a:solidFill>
              </a:rPr>
              <a:t>Т.А.Ладыженской</a:t>
            </a:r>
            <a:r>
              <a:rPr lang="ru-RU" sz="1600" dirty="0">
                <a:solidFill>
                  <a:schemeClr val="tx1"/>
                </a:solidFill>
              </a:rPr>
              <a:t> и др. – М.: Дрофа, 2001</a:t>
            </a:r>
          </a:p>
          <a:p>
            <a:pPr marL="285750" indent="-285750"/>
            <a:r>
              <a:rPr lang="ru-RU" sz="1600" dirty="0">
                <a:solidFill>
                  <a:schemeClr val="tx1"/>
                </a:solidFill>
              </a:rPr>
              <a:t>Ожегов С.И</a:t>
            </a:r>
            <a:r>
              <a:rPr lang="ru-RU" sz="1600" dirty="0">
                <a:solidFill>
                  <a:schemeClr val="tx1"/>
                </a:solidFill>
              </a:rPr>
              <a:t>., </a:t>
            </a:r>
            <a:r>
              <a:rPr lang="ru-RU" sz="1600" dirty="0">
                <a:solidFill>
                  <a:schemeClr val="tx1"/>
                </a:solidFill>
              </a:rPr>
              <a:t>Шведова Н.Ю</a:t>
            </a:r>
            <a:r>
              <a:rPr lang="ru-RU" sz="1600" dirty="0">
                <a:solidFill>
                  <a:schemeClr val="tx1"/>
                </a:solidFill>
              </a:rPr>
              <a:t>.. </a:t>
            </a:r>
            <a:r>
              <a:rPr lang="ru-RU" sz="1600" dirty="0">
                <a:solidFill>
                  <a:schemeClr val="tx1"/>
                </a:solidFill>
              </a:rPr>
              <a:t>Толковый словарь русского языка. – М.: Азбуковник, 1997</a:t>
            </a:r>
          </a:p>
          <a:p>
            <a:pPr marL="285750" indent="-285750"/>
            <a:r>
              <a:rPr lang="ru-RU" sz="1600" dirty="0" err="1">
                <a:solidFill>
                  <a:schemeClr val="tx1"/>
                </a:solidFill>
              </a:rPr>
              <a:t>Шкатова</a:t>
            </a:r>
            <a:r>
              <a:rPr lang="ru-RU" sz="1600" dirty="0">
                <a:solidFill>
                  <a:schemeClr val="tx1"/>
                </a:solidFill>
              </a:rPr>
              <a:t> Л.А. Подумай и ответь. Учебное издание – М.: Просвещение, 1989</a:t>
            </a:r>
          </a:p>
          <a:p>
            <a:pPr marL="285750" indent="-285750"/>
            <a:r>
              <a:rPr lang="ru-RU" sz="1600" dirty="0">
                <a:solidFill>
                  <a:schemeClr val="tx1"/>
                </a:solidFill>
              </a:rPr>
              <a:t>На уроке и после урока. Материалы по занимательной грамматике. Сборник статей/сост. </a:t>
            </a:r>
            <a:r>
              <a:rPr lang="ru-RU" sz="1600" dirty="0" err="1">
                <a:solidFill>
                  <a:schemeClr val="tx1"/>
                </a:solidFill>
              </a:rPr>
              <a:t>А.В.Прудникова</a:t>
            </a:r>
            <a:r>
              <a:rPr lang="ru-RU" sz="1600" dirty="0">
                <a:solidFill>
                  <a:schemeClr val="tx1"/>
                </a:solidFill>
              </a:rPr>
              <a:t>. – М.:  Государственное учебно-педагогическое издательство Министерства просвещения РСФСР, 1962</a:t>
            </a:r>
          </a:p>
          <a:p>
            <a:pPr marL="285750" indent="-285750"/>
            <a:r>
              <a:rPr lang="ru-RU" sz="1600" dirty="0">
                <a:solidFill>
                  <a:schemeClr val="tx1"/>
                </a:solidFill>
              </a:rPr>
              <a:t>Отрывки из творческих работ учащихся МОУ  «Гимназия № 27» </a:t>
            </a:r>
            <a:r>
              <a:rPr lang="ru-RU" sz="1600" dirty="0">
                <a:solidFill>
                  <a:schemeClr val="tx1"/>
                </a:solidFill>
              </a:rPr>
              <a:t>г.Барнаула</a:t>
            </a:r>
          </a:p>
          <a:p>
            <a:pPr algn="ctr" eaLnBrk="0"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eaLnBrk="0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Материалы портала, использованные при создании ВЭ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lvl="0" eaLnBrk="0">
              <a:defRPr/>
            </a:pPr>
            <a:r>
              <a:rPr lang="ru-RU" sz="1600" dirty="0">
                <a:hlinkClick r:id="rId3"/>
              </a:rPr>
              <a:t> Беленькая Л.В. Уменьшение веса презентации через опцию "Сжатие рисунков</a:t>
            </a:r>
          </a:p>
          <a:p>
            <a:pPr lvl="0" eaLnBrk="0">
              <a:defRPr/>
            </a:pPr>
            <a:r>
              <a:rPr lang="ru-RU" sz="1600" dirty="0">
                <a:hlinkClick r:id="rId3"/>
              </a:rPr>
              <a:t>Беленькая Л.В. Алгоритм уменьшения веса презентации через опцию программы </a:t>
            </a:r>
            <a:r>
              <a:rPr lang="ru-RU" sz="1600" dirty="0" err="1">
                <a:hlinkClick r:id="rId3"/>
              </a:rPr>
              <a:t>Power</a:t>
            </a:r>
            <a:r>
              <a:rPr lang="ru-RU" sz="1600" dirty="0">
                <a:hlinkClick r:id="rId3"/>
              </a:rPr>
              <a:t> </a:t>
            </a:r>
            <a:r>
              <a:rPr lang="ru-RU" sz="1600" dirty="0" err="1">
                <a:hlinkClick r:id="rId3"/>
              </a:rPr>
              <a:t>Point</a:t>
            </a:r>
            <a:r>
              <a:rPr lang="ru-RU" sz="1600" dirty="0">
                <a:hlinkClick r:id="rId3"/>
              </a:rPr>
              <a:t> «сжатие рисунков»</a:t>
            </a:r>
          </a:p>
          <a:p>
            <a:pPr lvl="0" eaLnBrk="0">
              <a:defRPr/>
            </a:pPr>
            <a:r>
              <a:rPr lang="ru-RU" sz="1600" dirty="0">
                <a:hlinkClick r:id="rId3"/>
              </a:rPr>
              <a:t>Беленькая Л.В. Выделение и перемещение фрагмента. В помощь учителю.</a:t>
            </a:r>
            <a:r>
              <a:rPr lang="ru-RU" sz="1600" dirty="0"/>
              <a:t> </a:t>
            </a:r>
          </a:p>
          <a:p>
            <a:pPr lvl="0" eaLnBrk="0">
              <a:defRPr/>
            </a:pPr>
            <a:r>
              <a:rPr lang="ru-RU" sz="1600" u="sng" dirty="0">
                <a:hlinkClick r:id="rId4"/>
              </a:rPr>
              <a:t>Беленькая Л.В. Интерактивная лента. Поэтапное выполнение. В помощь учителю</a:t>
            </a:r>
            <a:endParaRPr lang="ru-RU" sz="1600" u="sng" dirty="0"/>
          </a:p>
          <a:p>
            <a:pPr lvl="0" eaLnBrk="0">
              <a:defRPr/>
            </a:pPr>
            <a:r>
              <a:rPr lang="ru-RU" sz="1600" dirty="0"/>
              <a:t> </a:t>
            </a:r>
            <a:r>
              <a:rPr lang="ru-RU" sz="1600" u="sng" dirty="0">
                <a:hlinkClick r:id="rId5"/>
              </a:rPr>
              <a:t>Беленькая Л.В. Алгоритм выполнения триггера в презентации </a:t>
            </a:r>
            <a:r>
              <a:rPr lang="ru-RU" sz="1600" u="sng" dirty="0" err="1">
                <a:hlinkClick r:id="rId5"/>
              </a:rPr>
              <a:t>PowerPoint</a:t>
            </a:r>
            <a:r>
              <a:rPr lang="ru-RU" sz="1600" u="sng" dirty="0">
                <a:hlinkClick r:id="rId5"/>
              </a:rPr>
              <a:t>. В помощь учителю.</a:t>
            </a:r>
            <a:endParaRPr lang="ru-RU" sz="1600" u="sng" dirty="0"/>
          </a:p>
          <a:p>
            <a:pPr eaLnBrk="0">
              <a:defRPr/>
            </a:pPr>
            <a:r>
              <a:rPr lang="ru-RU" sz="1600" u="sng" dirty="0">
                <a:hlinkClick r:id="rId6"/>
              </a:rPr>
              <a:t>Беленькая Л.В. Общие правила оформления презентации </a:t>
            </a:r>
            <a:r>
              <a:rPr lang="ru-RU" sz="1600" u="sng" dirty="0" err="1">
                <a:hlinkClick r:id="rId6"/>
              </a:rPr>
              <a:t>PowerPoint</a:t>
            </a:r>
            <a:r>
              <a:rPr lang="ru-RU" sz="1600" u="sng" dirty="0">
                <a:hlinkClick r:id="rId6"/>
              </a:rPr>
              <a:t>. В помощь учителю.</a:t>
            </a:r>
            <a:endParaRPr lang="ru-RU" sz="1600" u="sng" dirty="0"/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6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524000" y="0"/>
            <a:ext cx="9144000" cy="6858000"/>
          </a:xfrm>
          <a:prstGeom prst="round2DiagRect">
            <a:avLst>
              <a:gd name="adj1" fmla="val 14700"/>
              <a:gd name="adj2" fmla="val 0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Интернет-ресурсы</a:t>
            </a:r>
          </a:p>
          <a:p>
            <a:r>
              <a:rPr lang="ru-RU" sz="1500" dirty="0">
                <a:solidFill>
                  <a:schemeClr val="tx1"/>
                </a:solidFill>
              </a:rPr>
              <a:t>Музыка </a:t>
            </a:r>
            <a:r>
              <a:rPr lang="ru-RU" sz="1500" dirty="0">
                <a:solidFill>
                  <a:schemeClr val="tx1"/>
                </a:solidFill>
              </a:rPr>
              <a:t>к к/ф «</a:t>
            </a:r>
            <a:r>
              <a:rPr lang="ru-RU" sz="1500" dirty="0" err="1">
                <a:solidFill>
                  <a:schemeClr val="tx1"/>
                </a:solidFill>
              </a:rPr>
              <a:t>Солярис</a:t>
            </a:r>
            <a:r>
              <a:rPr lang="ru-RU" sz="1500" dirty="0">
                <a:solidFill>
                  <a:schemeClr val="tx1"/>
                </a:solidFill>
              </a:rPr>
              <a:t>», ком. Э. Артемьев «Слушая Баха»</a:t>
            </a:r>
            <a:r>
              <a:rPr lang="en-US" sz="1500" dirty="0">
                <a:hlinkClick r:id="rId3"/>
              </a:rPr>
              <a:t> http://www.lossofsoul.com/LIFE_IS/cinema.htm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</a:p>
          <a:p>
            <a:r>
              <a:rPr lang="ru-RU" sz="1500" dirty="0">
                <a:solidFill>
                  <a:schemeClr val="tx1"/>
                </a:solidFill>
              </a:rPr>
              <a:t>Эзоп - </a:t>
            </a:r>
            <a:r>
              <a:rPr lang="en-US" sz="1500" dirty="0">
                <a:hlinkClick r:id="rId4"/>
              </a:rPr>
              <a:t>http://www.ibiblio.org/wm/paint/auth/velazquez/velazquez.aesop.jpg</a:t>
            </a:r>
            <a:endParaRPr lang="ru-RU" sz="1500" dirty="0"/>
          </a:p>
          <a:p>
            <a:r>
              <a:rPr lang="ru-RU" sz="1500" dirty="0">
                <a:solidFill>
                  <a:schemeClr val="tx1"/>
                </a:solidFill>
              </a:rPr>
              <a:t>Антонимы </a:t>
            </a:r>
            <a:r>
              <a:rPr lang="ru-RU" sz="1500" dirty="0">
                <a:solidFill>
                  <a:schemeClr val="tx1"/>
                </a:solidFill>
              </a:rPr>
              <a:t>- </a:t>
            </a:r>
            <a:r>
              <a:rPr lang="en-US" sz="1500" dirty="0">
                <a:solidFill>
                  <a:schemeClr val="tx1"/>
                </a:solidFill>
                <a:hlinkClick r:id="rId5"/>
              </a:rPr>
              <a:t>http://900igr.net/datas/russkij-jazyk/Antonim/0003-003-Slova-neprijateli-sporjat-ves-den.jpg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</a:p>
          <a:p>
            <a:r>
              <a:rPr lang="ru-RU" sz="1500" dirty="0">
                <a:solidFill>
                  <a:schemeClr val="tx1"/>
                </a:solidFill>
              </a:rPr>
              <a:t>Шмель </a:t>
            </a:r>
            <a:r>
              <a:rPr lang="ru-RU" sz="1500" dirty="0">
                <a:solidFill>
                  <a:schemeClr val="tx1"/>
                </a:solidFill>
              </a:rPr>
              <a:t>- </a:t>
            </a:r>
            <a:r>
              <a:rPr lang="en-US" sz="1500" dirty="0">
                <a:solidFill>
                  <a:schemeClr val="tx1"/>
                </a:solidFill>
                <a:hlinkClick r:id="rId6"/>
              </a:rPr>
              <a:t>http://stat18.privet.ru/lr/0a146fa2ff033c4efe97ca175d0ec241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</a:p>
          <a:p>
            <a:r>
              <a:rPr lang="ru-RU" sz="1500" dirty="0">
                <a:solidFill>
                  <a:schemeClr val="tx1"/>
                </a:solidFill>
              </a:rPr>
              <a:t>Лист - </a:t>
            </a:r>
            <a:r>
              <a:rPr lang="en-US" sz="1500" dirty="0">
                <a:solidFill>
                  <a:schemeClr val="tx1"/>
                </a:solidFill>
                <a:hlinkClick r:id="rId7"/>
              </a:rPr>
              <a:t>http://i.bigmir.net/img/dnevnik/uploads/1106914/550067/1.jpg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</a:p>
          <a:p>
            <a:r>
              <a:rPr lang="ru-RU" sz="1500" dirty="0">
                <a:solidFill>
                  <a:schemeClr val="tx1"/>
                </a:solidFill>
              </a:rPr>
              <a:t>Незнайка - </a:t>
            </a:r>
            <a:r>
              <a:rPr lang="en-US" sz="1500" dirty="0">
                <a:solidFill>
                  <a:schemeClr val="tx1"/>
                </a:solidFill>
                <a:hlinkClick r:id="rId8"/>
              </a:rPr>
              <a:t>http://static.eva.ru/eva/130001-140000/138808/photoalbum/1864208.jpg</a:t>
            </a:r>
            <a:r>
              <a:rPr lang="ru-RU" sz="1500" dirty="0">
                <a:solidFill>
                  <a:schemeClr val="tx1"/>
                </a:solidFill>
              </a:rPr>
              <a:t>, </a:t>
            </a:r>
            <a:r>
              <a:rPr lang="en-US" sz="1500" dirty="0">
                <a:solidFill>
                  <a:schemeClr val="tx1"/>
                </a:solidFill>
                <a:hlinkClick r:id="rId9"/>
              </a:rPr>
              <a:t>http://detsad-kitty.ru/uploads/posts/2010-06/1277926180_rrrrrrryer.jpg</a:t>
            </a:r>
            <a:r>
              <a:rPr lang="ru-RU" sz="1500" dirty="0">
                <a:solidFill>
                  <a:schemeClr val="tx1"/>
                </a:solidFill>
              </a:rPr>
              <a:t>, </a:t>
            </a:r>
          </a:p>
          <a:p>
            <a:r>
              <a:rPr lang="ru-RU" sz="1500" dirty="0">
                <a:solidFill>
                  <a:schemeClr val="tx1"/>
                </a:solidFill>
              </a:rPr>
              <a:t>Незнайка </a:t>
            </a:r>
            <a:r>
              <a:rPr lang="ru-RU" sz="1500" dirty="0">
                <a:solidFill>
                  <a:schemeClr val="tx1"/>
                </a:solidFill>
              </a:rPr>
              <a:t>в скафандре - </a:t>
            </a:r>
            <a:r>
              <a:rPr lang="en-US" sz="1500" dirty="0">
                <a:solidFill>
                  <a:schemeClr val="tx1"/>
                </a:solidFill>
                <a:hlinkClick r:id="rId10"/>
              </a:rPr>
              <a:t>http://content.foto.mail.ru/mail/ra1tcevictor/1056/i-1280.jpg</a:t>
            </a:r>
            <a:endParaRPr lang="ru-RU" sz="1500" dirty="0">
              <a:solidFill>
                <a:schemeClr val="tx1"/>
              </a:solidFill>
            </a:endParaRPr>
          </a:p>
          <a:p>
            <a:r>
              <a:rPr lang="ru-RU" sz="1500" dirty="0">
                <a:solidFill>
                  <a:schemeClr val="tx1"/>
                </a:solidFill>
              </a:rPr>
              <a:t>Волк в овечьей шкуре - </a:t>
            </a:r>
            <a:r>
              <a:rPr lang="en-US" sz="1500" dirty="0">
                <a:solidFill>
                  <a:schemeClr val="tx1"/>
                </a:solidFill>
                <a:hlinkClick r:id="rId11"/>
              </a:rPr>
              <a:t>http://opasnost-novbug.ucoz.ru/IMAGES_III/IMAGES_I/volk_v-shkure_ovcy.jpg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</a:p>
          <a:p>
            <a:r>
              <a:rPr lang="ru-RU" sz="1500" dirty="0">
                <a:solidFill>
                  <a:schemeClr val="tx1"/>
                </a:solidFill>
              </a:rPr>
              <a:t>Водить за нос - </a:t>
            </a:r>
            <a:r>
              <a:rPr lang="en-US" sz="1500" dirty="0">
                <a:hlinkClick r:id="rId12"/>
              </a:rPr>
              <a:t>http://media.log-in.ru/images/articles/article_1235/1.gif</a:t>
            </a:r>
            <a:r>
              <a:rPr lang="ru-RU" sz="1500" dirty="0"/>
              <a:t> </a:t>
            </a:r>
            <a:endParaRPr lang="ru-RU" sz="1500" dirty="0"/>
          </a:p>
          <a:p>
            <a:r>
              <a:rPr lang="ru-RU" sz="1500" dirty="0">
                <a:solidFill>
                  <a:schemeClr val="tx1"/>
                </a:solidFill>
              </a:rPr>
              <a:t>Делить шкуру неубитого медведя - </a:t>
            </a:r>
          </a:p>
          <a:p>
            <a:r>
              <a:rPr lang="ru-RU" sz="1500" dirty="0">
                <a:hlinkClick r:id="rId13"/>
              </a:rPr>
              <a:t> </a:t>
            </a:r>
            <a:r>
              <a:rPr lang="en-US" sz="1500" dirty="0">
                <a:hlinkClick r:id="rId13"/>
              </a:rPr>
              <a:t>http://www.balalar.ru/UserFiles/gallery/pic/0017/2006-08-11_03-49_medved_small.gif</a:t>
            </a:r>
            <a:r>
              <a:rPr lang="ru-RU" sz="1500" dirty="0"/>
              <a:t> </a:t>
            </a:r>
          </a:p>
          <a:p>
            <a:r>
              <a:rPr lang="ru-RU" sz="1500" dirty="0">
                <a:solidFill>
                  <a:schemeClr val="tx1"/>
                </a:solidFill>
              </a:rPr>
              <a:t>Бегемот</a:t>
            </a:r>
            <a:r>
              <a:rPr lang="ru-RU" sz="1500" dirty="0"/>
              <a:t> - </a:t>
            </a:r>
            <a:r>
              <a:rPr lang="en-US" sz="1500" dirty="0">
                <a:hlinkClick r:id="rId14"/>
              </a:rPr>
              <a:t>http://foto.spbland.ru/data/media/7/18934_P5140009.JPG</a:t>
            </a:r>
            <a:endParaRPr lang="ru-RU" sz="1500" dirty="0"/>
          </a:p>
          <a:p>
            <a:r>
              <a:rPr lang="ru-RU" sz="1500" dirty="0">
                <a:solidFill>
                  <a:schemeClr val="tx1"/>
                </a:solidFill>
              </a:rPr>
              <a:t>Колесо телеги - </a:t>
            </a:r>
            <a:r>
              <a:rPr lang="en-US" sz="1500" dirty="0">
                <a:solidFill>
                  <a:schemeClr val="tx1"/>
                </a:solidFill>
                <a:hlinkClick r:id="rId15"/>
              </a:rPr>
              <a:t>http://www.kamen18.ru/upload/iblock/078/0783c507d13ce0e1fbe81e89805899f9.jpg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</a:p>
          <a:p>
            <a:r>
              <a:rPr lang="ru-RU" sz="1500" dirty="0">
                <a:solidFill>
                  <a:schemeClr val="tx1"/>
                </a:solidFill>
              </a:rPr>
              <a:t>Автобус - </a:t>
            </a:r>
            <a:r>
              <a:rPr lang="en-US" sz="1500" dirty="0">
                <a:solidFill>
                  <a:schemeClr val="tx1"/>
                </a:solidFill>
                <a:hlinkClick r:id="rId16"/>
              </a:rPr>
              <a:t>http://dic.academic.ru/pictures/wiki/files/70/FBY749.jpg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endParaRPr lang="ru-RU" sz="1500" dirty="0">
              <a:solidFill>
                <a:schemeClr val="tx1"/>
              </a:solidFill>
            </a:endParaRPr>
          </a:p>
          <a:p>
            <a:r>
              <a:rPr lang="ru-RU" sz="1500" dirty="0">
                <a:solidFill>
                  <a:schemeClr val="tx1"/>
                </a:solidFill>
              </a:rPr>
              <a:t>Игла - </a:t>
            </a:r>
            <a:r>
              <a:rPr lang="en-US" sz="1500" dirty="0">
                <a:solidFill>
                  <a:schemeClr val="tx1"/>
                </a:solidFill>
                <a:hlinkClick r:id="rId17"/>
              </a:rPr>
              <a:t>http://www.mr7.ru/netcat_files/828/623/post_46175_1224569217_thumb__580_no.jpg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</a:p>
          <a:p>
            <a:r>
              <a:rPr lang="ru-RU" sz="1500" dirty="0">
                <a:solidFill>
                  <a:schemeClr val="tx1"/>
                </a:solidFill>
              </a:rPr>
              <a:t>Мяч - </a:t>
            </a:r>
            <a:r>
              <a:rPr lang="en-US" sz="1500" dirty="0">
                <a:solidFill>
                  <a:schemeClr val="tx1"/>
                </a:solidFill>
                <a:hlinkClick r:id="rId18"/>
              </a:rPr>
              <a:t>http://www.en.proplay.ru/images/users/gallery/23682/165504_m.jpg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  <a:endParaRPr lang="ru-RU" sz="1500" dirty="0">
              <a:solidFill>
                <a:schemeClr val="tx1"/>
              </a:solidFill>
            </a:endParaRPr>
          </a:p>
          <a:p>
            <a:r>
              <a:rPr lang="ru-RU" sz="1500" dirty="0">
                <a:solidFill>
                  <a:schemeClr val="tx1"/>
                </a:solidFill>
              </a:rPr>
              <a:t>Морфология - </a:t>
            </a:r>
            <a:r>
              <a:rPr lang="en-US" sz="1500" dirty="0">
                <a:solidFill>
                  <a:schemeClr val="tx1"/>
                </a:solidFill>
                <a:hlinkClick r:id="rId19"/>
              </a:rPr>
              <a:t>http://ru.wikipedia.org/wiki/</a:t>
            </a:r>
            <a:r>
              <a:rPr lang="ru-RU" sz="1500" dirty="0" err="1">
                <a:solidFill>
                  <a:schemeClr val="tx1"/>
                </a:solidFill>
                <a:hlinkClick r:id="rId19"/>
              </a:rPr>
              <a:t>Глокая_куздра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</a:p>
          <a:p>
            <a:r>
              <a:rPr lang="ru-RU" sz="1500" dirty="0">
                <a:solidFill>
                  <a:schemeClr val="tx1"/>
                </a:solidFill>
              </a:rPr>
              <a:t>Море - </a:t>
            </a:r>
            <a:r>
              <a:rPr lang="en-US" sz="1500" dirty="0">
                <a:solidFill>
                  <a:schemeClr val="tx1"/>
                </a:solidFill>
                <a:hlinkClick r:id="rId20"/>
              </a:rPr>
              <a:t>http://beznadegi.net/uploads/posts/1180380767_waves0221280.jpg</a:t>
            </a:r>
            <a:r>
              <a:rPr lang="ru-RU" sz="1500" dirty="0">
                <a:solidFill>
                  <a:schemeClr val="tx1"/>
                </a:solidFill>
              </a:rPr>
              <a:t>, </a:t>
            </a:r>
            <a:r>
              <a:rPr lang="en-US" sz="1500" dirty="0">
                <a:solidFill>
                  <a:schemeClr val="tx1"/>
                </a:solidFill>
                <a:hlinkClick r:id="rId21"/>
              </a:rPr>
              <a:t>http://img15.nnm.ru/4/5/d/b/b/003b804d63c731e999ed7186db5_prev.jpg</a:t>
            </a:r>
            <a:r>
              <a:rPr lang="ru-RU" sz="1500" dirty="0">
                <a:solidFill>
                  <a:schemeClr val="tx1"/>
                </a:solidFill>
              </a:rPr>
              <a:t>, </a:t>
            </a:r>
          </a:p>
          <a:p>
            <a:r>
              <a:rPr lang="ru-RU" sz="1500" dirty="0">
                <a:solidFill>
                  <a:schemeClr val="tx1"/>
                </a:solidFill>
              </a:rPr>
              <a:t>Голубая </a:t>
            </a:r>
            <a:r>
              <a:rPr lang="ru-RU" sz="1500" dirty="0">
                <a:solidFill>
                  <a:schemeClr val="tx1"/>
                </a:solidFill>
              </a:rPr>
              <a:t>норка -  </a:t>
            </a:r>
            <a:r>
              <a:rPr lang="ru-RU" sz="1500" u="sng" dirty="0">
                <a:solidFill>
                  <a:schemeClr val="tx1"/>
                </a:solidFill>
                <a:hlinkClick r:id="rId22"/>
              </a:rPr>
              <a:t>http://nightswim.narod.ru/norka768x576.jpg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</a:p>
          <a:p>
            <a:r>
              <a:rPr lang="ru-RU" sz="1500" dirty="0">
                <a:solidFill>
                  <a:schemeClr val="tx1"/>
                </a:solidFill>
              </a:rPr>
              <a:t>С</a:t>
            </a:r>
            <a:r>
              <a:rPr lang="ru-RU" sz="1500" dirty="0">
                <a:solidFill>
                  <a:schemeClr val="tx1"/>
                </a:solidFill>
              </a:rPr>
              <a:t>есть </a:t>
            </a:r>
            <a:r>
              <a:rPr lang="ru-RU" sz="1500" dirty="0">
                <a:solidFill>
                  <a:schemeClr val="tx1"/>
                </a:solidFill>
              </a:rPr>
              <a:t>в </a:t>
            </a:r>
            <a:r>
              <a:rPr lang="ru-RU" sz="1500" dirty="0">
                <a:solidFill>
                  <a:schemeClr val="tx1"/>
                </a:solidFill>
              </a:rPr>
              <a:t>калошу - </a:t>
            </a:r>
            <a:r>
              <a:rPr lang="ru-RU" sz="1500" u="sng" dirty="0">
                <a:solidFill>
                  <a:schemeClr val="tx1"/>
                </a:solidFill>
                <a:hlinkClick r:id="rId23"/>
              </a:rPr>
              <a:t>http</a:t>
            </a:r>
            <a:r>
              <a:rPr lang="ru-RU" sz="1500" u="sng" dirty="0">
                <a:solidFill>
                  <a:schemeClr val="tx1"/>
                </a:solidFill>
                <a:hlinkClick r:id="rId23"/>
              </a:rPr>
              <a:t>://</a:t>
            </a:r>
            <a:r>
              <a:rPr lang="ru-RU" sz="1500" u="sng" dirty="0">
                <a:solidFill>
                  <a:schemeClr val="tx1"/>
                </a:solidFill>
                <a:hlinkClick r:id="rId23"/>
              </a:rPr>
              <a:t>lh6.ggpht.com/initiativescope/SMllVRani6I/AAAAAAAABFQ/sQTBrrQVDuA/s400/Рабочее%20место%20консультанта.jpg</a:t>
            </a:r>
            <a:endParaRPr lang="ru-RU" sz="1500" dirty="0">
              <a:solidFill>
                <a:schemeClr val="tx1"/>
              </a:solidFill>
            </a:endParaRPr>
          </a:p>
          <a:p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9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524000" y="0"/>
            <a:ext cx="9144000" cy="6858000"/>
          </a:xfrm>
          <a:prstGeom prst="round2Diag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  <a:effectLst>
            <a:glow rad="63500">
              <a:schemeClr val="accent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500" b="1" i="1" dirty="0">
              <a:solidFill>
                <a:schemeClr val="tx1"/>
              </a:solidFill>
            </a:endParaRPr>
          </a:p>
          <a:p>
            <a:r>
              <a:rPr lang="ru-RU" sz="1500" dirty="0">
                <a:solidFill>
                  <a:schemeClr val="tx1"/>
                </a:solidFill>
              </a:rPr>
              <a:t>Ирис </a:t>
            </a:r>
            <a:r>
              <a:rPr lang="ru-RU" sz="1500" dirty="0">
                <a:solidFill>
                  <a:schemeClr val="tx1"/>
                </a:solidFill>
              </a:rPr>
              <a:t>цветок - </a:t>
            </a:r>
            <a:r>
              <a:rPr lang="ru-RU" sz="1500" u="sng" dirty="0">
                <a:solidFill>
                  <a:schemeClr val="tx1"/>
                </a:solidFill>
                <a:hlinkClick r:id="rId3"/>
              </a:rPr>
              <a:t>http://brainiedeal.files.wordpress.com/2008/12/monthlyconert.jpg?w=359&amp;h=463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</a:p>
          <a:p>
            <a:r>
              <a:rPr lang="ru-RU" sz="1500" dirty="0">
                <a:solidFill>
                  <a:schemeClr val="tx1"/>
                </a:solidFill>
              </a:rPr>
              <a:t>Ирис </a:t>
            </a:r>
            <a:r>
              <a:rPr lang="ru-RU" sz="1500" dirty="0">
                <a:solidFill>
                  <a:schemeClr val="tx1"/>
                </a:solidFill>
              </a:rPr>
              <a:t>конфета - </a:t>
            </a:r>
            <a:r>
              <a:rPr lang="ru-RU" sz="1500" u="sng" dirty="0">
                <a:solidFill>
                  <a:schemeClr val="tx1"/>
                </a:solidFill>
                <a:hlinkClick r:id="rId4"/>
              </a:rPr>
              <a:t>http://www.ygo.ru/img/o/dbf29bf82e6e7f5bf34a34ebf0a9e7b2.png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</a:p>
          <a:p>
            <a:r>
              <a:rPr lang="ru-RU" sz="1500" dirty="0">
                <a:solidFill>
                  <a:schemeClr val="tx1"/>
                </a:solidFill>
              </a:rPr>
              <a:t>Ткань </a:t>
            </a:r>
            <a:r>
              <a:rPr lang="ru-RU" sz="1500" dirty="0">
                <a:solidFill>
                  <a:schemeClr val="tx1"/>
                </a:solidFill>
              </a:rPr>
              <a:t>атлас - </a:t>
            </a:r>
            <a:r>
              <a:rPr lang="ru-RU" sz="1500" u="sng" dirty="0">
                <a:solidFill>
                  <a:schemeClr val="tx1"/>
                </a:solidFill>
                <a:hlinkClick r:id="rId5"/>
              </a:rPr>
              <a:t>http://olmatex.ru/d/45837/d/image_19.jpg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</a:p>
          <a:p>
            <a:r>
              <a:rPr lang="ru-RU" sz="1500" dirty="0">
                <a:solidFill>
                  <a:schemeClr val="tx1"/>
                </a:solidFill>
              </a:rPr>
              <a:t>Атлас </a:t>
            </a:r>
            <a:r>
              <a:rPr lang="ru-RU" sz="1500" dirty="0">
                <a:solidFill>
                  <a:schemeClr val="tx1"/>
                </a:solidFill>
              </a:rPr>
              <a:t>- </a:t>
            </a:r>
            <a:r>
              <a:rPr lang="ru-RU" sz="1500" u="sng" dirty="0">
                <a:solidFill>
                  <a:schemeClr val="tx1"/>
                </a:solidFill>
                <a:hlinkClick r:id="rId6"/>
              </a:rPr>
              <a:t>http://enc.lib.rus.ec/atlas/044.jpg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</a:p>
          <a:p>
            <a:r>
              <a:rPr lang="ru-RU" sz="1500" dirty="0">
                <a:solidFill>
                  <a:schemeClr val="tx1"/>
                </a:solidFill>
              </a:rPr>
              <a:t>Волк </a:t>
            </a:r>
            <a:r>
              <a:rPr lang="ru-RU" sz="1500" dirty="0">
                <a:solidFill>
                  <a:schemeClr val="tx1"/>
                </a:solidFill>
              </a:rPr>
              <a:t>в овечьей шкуре - </a:t>
            </a:r>
            <a:r>
              <a:rPr lang="ru-RU" sz="1500" u="sng" dirty="0">
                <a:solidFill>
                  <a:schemeClr val="tx1"/>
                </a:solidFill>
                <a:hlinkClick r:id="rId7"/>
              </a:rPr>
              <a:t>http://opasnost-novbug.ucoz.ru/IMAGES_III/IMAGES_I/volk_v-shkure_ovcy.jpg</a:t>
            </a:r>
            <a:endParaRPr lang="ru-RU" sz="1500" dirty="0">
              <a:solidFill>
                <a:schemeClr val="tx1"/>
              </a:solidFill>
            </a:endParaRPr>
          </a:p>
          <a:p>
            <a:r>
              <a:rPr lang="ru-RU" sz="1500" dirty="0">
                <a:solidFill>
                  <a:schemeClr val="tx1"/>
                </a:solidFill>
              </a:rPr>
              <a:t>Мост </a:t>
            </a:r>
            <a:r>
              <a:rPr lang="ru-RU" sz="1500" dirty="0">
                <a:solidFill>
                  <a:schemeClr val="tx1"/>
                </a:solidFill>
              </a:rPr>
              <a:t>- </a:t>
            </a:r>
            <a:r>
              <a:rPr lang="en-US" sz="1500" dirty="0">
                <a:solidFill>
                  <a:schemeClr val="tx1"/>
                </a:solidFill>
                <a:hlinkClick r:id="rId8"/>
              </a:rPr>
              <a:t>http://i.ss.ua/images/2010-04-07/834/X34KFUA=/civil-work-civil-work-bridges-crossings-2.800.jpg</a:t>
            </a:r>
            <a:r>
              <a:rPr lang="ru-RU" sz="1500" dirty="0">
                <a:solidFill>
                  <a:schemeClr val="tx1"/>
                </a:solidFill>
              </a:rPr>
              <a:t>  </a:t>
            </a:r>
          </a:p>
          <a:p>
            <a:r>
              <a:rPr lang="ru-RU" sz="1500" dirty="0">
                <a:solidFill>
                  <a:schemeClr val="tx1"/>
                </a:solidFill>
              </a:rPr>
              <a:t>Портрет </a:t>
            </a:r>
            <a:r>
              <a:rPr lang="ru-RU" sz="1500" dirty="0">
                <a:solidFill>
                  <a:schemeClr val="tx1"/>
                </a:solidFill>
              </a:rPr>
              <a:t>В.Гюго - </a:t>
            </a:r>
            <a:r>
              <a:rPr lang="en-US" sz="1500" dirty="0">
                <a:hlinkClick r:id="rId9"/>
              </a:rPr>
              <a:t>http://i44.servimg.com/u/f15/12/35/69/37/victor10.jpg</a:t>
            </a:r>
            <a:r>
              <a:rPr lang="ru-RU" sz="1500" dirty="0"/>
              <a:t> </a:t>
            </a:r>
          </a:p>
          <a:p>
            <a:r>
              <a:rPr lang="ru-RU" sz="1500" dirty="0">
                <a:solidFill>
                  <a:schemeClr val="tx1"/>
                </a:solidFill>
              </a:rPr>
              <a:t>Книга </a:t>
            </a:r>
            <a:r>
              <a:rPr lang="ru-RU" sz="1500" dirty="0">
                <a:solidFill>
                  <a:schemeClr val="tx1"/>
                </a:solidFill>
              </a:rPr>
              <a:t>с дверцей - </a:t>
            </a:r>
            <a:r>
              <a:rPr lang="en-US" sz="1500" dirty="0">
                <a:hlinkClick r:id="rId10"/>
              </a:rPr>
              <a:t>http://www.wlwv.k12.or.us/DistrictDepts/Operations/sf_dsrctSafety/CRESTMANUAL/Image11.gif</a:t>
            </a:r>
            <a:r>
              <a:rPr lang="ru-RU" sz="1500" dirty="0"/>
              <a:t> </a:t>
            </a:r>
          </a:p>
          <a:p>
            <a:r>
              <a:rPr lang="ru-RU" sz="1500" dirty="0">
                <a:solidFill>
                  <a:schemeClr val="tx1"/>
                </a:solidFill>
              </a:rPr>
              <a:t>Французская </a:t>
            </a:r>
            <a:r>
              <a:rPr lang="ru-RU" sz="1500" dirty="0">
                <a:solidFill>
                  <a:schemeClr val="tx1"/>
                </a:solidFill>
              </a:rPr>
              <a:t>открытка - </a:t>
            </a:r>
            <a:r>
              <a:rPr lang="en-US" sz="1500" dirty="0">
                <a:solidFill>
                  <a:schemeClr val="tx1"/>
                </a:solidFill>
                <a:hlinkClick r:id="rId11"/>
              </a:rPr>
              <a:t>http://i.proext.com/prikol/view/477-2.jpg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</a:p>
          <a:p>
            <a:r>
              <a:rPr lang="ru-RU" sz="1500" dirty="0">
                <a:solidFill>
                  <a:schemeClr val="tx1"/>
                </a:solidFill>
              </a:rPr>
              <a:t>Смеющийся смайлик - </a:t>
            </a:r>
            <a:r>
              <a:rPr lang="en-US" sz="1500" dirty="0">
                <a:hlinkClick r:id="rId12"/>
              </a:rPr>
              <a:t>http://images4.hiboox.com/images/1509/diapod8ed18b779496c44460ffdb6328a85a5.jpg</a:t>
            </a:r>
            <a:r>
              <a:rPr lang="ru-RU" sz="1500" dirty="0"/>
              <a:t> </a:t>
            </a:r>
            <a:endParaRPr lang="ru-RU" sz="1500" dirty="0"/>
          </a:p>
          <a:p>
            <a:r>
              <a:rPr lang="ru-RU" sz="1500" dirty="0"/>
              <a:t> </a:t>
            </a:r>
            <a:r>
              <a:rPr lang="ru-RU" sz="1500" dirty="0">
                <a:solidFill>
                  <a:schemeClr val="tx1"/>
                </a:solidFill>
              </a:rPr>
              <a:t>«В стране невыученных уроков</a:t>
            </a:r>
            <a:r>
              <a:rPr lang="ru-RU" sz="1500" dirty="0">
                <a:solidFill>
                  <a:schemeClr val="tx1"/>
                </a:solidFill>
              </a:rPr>
              <a:t>»(видео) -  </a:t>
            </a:r>
            <a:r>
              <a:rPr lang="en-US" sz="1500" dirty="0">
                <a:hlinkClick r:id="rId13"/>
              </a:rPr>
              <a:t>http://</a:t>
            </a:r>
            <a:r>
              <a:rPr lang="en-US" sz="1500" dirty="0">
                <a:hlinkClick r:id="rId13"/>
              </a:rPr>
              <a:t>youtu.be/zMoPVzGMkVU</a:t>
            </a:r>
            <a:r>
              <a:rPr lang="ru-RU" sz="1500" dirty="0"/>
              <a:t> </a:t>
            </a:r>
            <a:endParaRPr lang="ru-RU" sz="1500" dirty="0"/>
          </a:p>
          <a:p>
            <a:r>
              <a:rPr lang="ru-RU" sz="1500" dirty="0">
                <a:solidFill>
                  <a:schemeClr val="tx1"/>
                </a:solidFill>
              </a:rPr>
              <a:t>Рукопись - </a:t>
            </a:r>
            <a:r>
              <a:rPr lang="en-US" sz="1500" dirty="0">
                <a:solidFill>
                  <a:schemeClr val="tx1"/>
                </a:solidFill>
                <a:hlinkClick r:id="rId14"/>
              </a:rPr>
              <a:t>http://images.samogo.net/images/30579468_letters.jpg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</a:p>
          <a:p>
            <a:r>
              <a:rPr lang="ru-RU" sz="1500" dirty="0">
                <a:solidFill>
                  <a:schemeClr val="tx1"/>
                </a:solidFill>
              </a:rPr>
              <a:t>Домик с колокольчиком (слайд  27) - </a:t>
            </a:r>
            <a:r>
              <a:rPr lang="en-US" sz="1500" dirty="0">
                <a:hlinkClick r:id="rId15"/>
              </a:rPr>
              <a:t>http://media.tumblr.com/tumblr_l5hrmtllIl1qc9g1b.jpg</a:t>
            </a:r>
            <a:r>
              <a:rPr lang="ru-RU" sz="1500" dirty="0"/>
              <a:t>  </a:t>
            </a:r>
          </a:p>
          <a:p>
            <a:r>
              <a:rPr lang="ru-RU" sz="1500" dirty="0">
                <a:solidFill>
                  <a:schemeClr val="tx1"/>
                </a:solidFill>
              </a:rPr>
              <a:t>Домик</a:t>
            </a:r>
            <a:r>
              <a:rPr lang="ru-RU" sz="1500" dirty="0"/>
              <a:t>  </a:t>
            </a:r>
            <a:r>
              <a:rPr lang="ru-RU" sz="1500" dirty="0">
                <a:solidFill>
                  <a:schemeClr val="tx1"/>
                </a:solidFill>
              </a:rPr>
              <a:t>(слайд 27)- </a:t>
            </a:r>
            <a:r>
              <a:rPr lang="en-US" sz="1500" dirty="0">
                <a:hlinkClick r:id="rId16"/>
              </a:rPr>
              <a:t>http://www.proza.ru/pics/2010/03/23/1605.jpg</a:t>
            </a:r>
            <a:endParaRPr lang="ru-RU" sz="1500" dirty="0"/>
          </a:p>
          <a:p>
            <a:r>
              <a:rPr lang="ru-RU" sz="1500" dirty="0">
                <a:solidFill>
                  <a:schemeClr val="tx1"/>
                </a:solidFill>
              </a:rPr>
              <a:t>Мостик</a:t>
            </a:r>
            <a:r>
              <a:rPr lang="ru-RU" sz="1500" dirty="0"/>
              <a:t> </a:t>
            </a:r>
            <a:r>
              <a:rPr lang="ru-RU" sz="1500" dirty="0">
                <a:solidFill>
                  <a:schemeClr val="tx1"/>
                </a:solidFill>
              </a:rPr>
              <a:t>(слайд 27) -  </a:t>
            </a:r>
            <a:r>
              <a:rPr lang="en-US" sz="1500" dirty="0">
                <a:hlinkClick r:id="rId17"/>
              </a:rPr>
              <a:t>http://img0.liveinternet.ru/images/attach/c/2/64/935/64935736_Nnd450x9.jpg</a:t>
            </a:r>
            <a:r>
              <a:rPr lang="ru-RU" sz="1500" dirty="0"/>
              <a:t> </a:t>
            </a:r>
          </a:p>
          <a:p>
            <a:r>
              <a:rPr lang="ru-RU" sz="1500" dirty="0">
                <a:solidFill>
                  <a:schemeClr val="tx1"/>
                </a:solidFill>
              </a:rPr>
              <a:t>Лужа на дороге - </a:t>
            </a:r>
            <a:r>
              <a:rPr lang="en-US" sz="1500" dirty="0">
                <a:hlinkClick r:id="rId18"/>
              </a:rPr>
              <a:t>http://www.artrussian.com/images/media/47851.jpg</a:t>
            </a:r>
            <a:r>
              <a:rPr lang="ru-RU" sz="1500" dirty="0"/>
              <a:t> </a:t>
            </a:r>
          </a:p>
          <a:p>
            <a:r>
              <a:rPr lang="ru-RU" sz="1500" dirty="0">
                <a:solidFill>
                  <a:schemeClr val="tx1"/>
                </a:solidFill>
              </a:rPr>
              <a:t>Смайлики-путешественники (слайд 27) - </a:t>
            </a:r>
            <a:r>
              <a:rPr lang="en-US" sz="1500" dirty="0">
                <a:solidFill>
                  <a:schemeClr val="tx1"/>
                </a:solidFill>
                <a:hlinkClick r:id="rId19"/>
              </a:rPr>
              <a:t>http://s43.radikal.ru/i102/1007/8a/6edb43bbe506.jpg</a:t>
            </a:r>
            <a:r>
              <a:rPr lang="ru-RU" sz="1500" dirty="0">
                <a:solidFill>
                  <a:schemeClr val="tx1"/>
                </a:solidFill>
              </a:rPr>
              <a:t>, </a:t>
            </a:r>
            <a:r>
              <a:rPr lang="en-US" sz="1500" dirty="0">
                <a:solidFill>
                  <a:schemeClr val="tx1"/>
                </a:solidFill>
                <a:hlinkClick r:id="rId20"/>
              </a:rPr>
              <a:t>http://www.porjati.ru/uploads/posts/2009-02/1233782492_21.jpg</a:t>
            </a:r>
            <a:r>
              <a:rPr lang="ru-RU" sz="1500" dirty="0">
                <a:solidFill>
                  <a:schemeClr val="tx1"/>
                </a:solidFill>
              </a:rPr>
              <a:t>,  </a:t>
            </a:r>
          </a:p>
          <a:p>
            <a:r>
              <a:rPr lang="en-US" sz="1500" dirty="0">
                <a:solidFill>
                  <a:schemeClr val="tx1"/>
                </a:solidFill>
                <a:hlinkClick r:id="rId21"/>
              </a:rPr>
              <a:t>http://open.az/uploads/posts/2010-10/thumbs/1287807057_x_d065b438.jpg</a:t>
            </a:r>
            <a:r>
              <a:rPr lang="ru-RU" sz="1500" dirty="0">
                <a:solidFill>
                  <a:schemeClr val="tx1"/>
                </a:solidFill>
              </a:rPr>
              <a:t>, </a:t>
            </a:r>
          </a:p>
          <a:p>
            <a:r>
              <a:rPr lang="en-US" sz="1500" dirty="0">
                <a:solidFill>
                  <a:schemeClr val="tx1"/>
                </a:solidFill>
                <a:hlinkClick r:id="rId22"/>
              </a:rPr>
              <a:t>http://shkolazhizni.ru/img/content/i64/64565.gif</a:t>
            </a:r>
            <a:r>
              <a:rPr lang="ru-RU" sz="1500" dirty="0">
                <a:solidFill>
                  <a:schemeClr val="tx1"/>
                </a:solidFill>
              </a:rPr>
              <a:t> </a:t>
            </a:r>
          </a:p>
          <a:p>
            <a:r>
              <a:rPr lang="ru-RU" sz="1500" dirty="0">
                <a:solidFill>
                  <a:schemeClr val="tx1"/>
                </a:solidFill>
              </a:rPr>
              <a:t>Смайлик в очках (слайд27) - </a:t>
            </a:r>
            <a:r>
              <a:rPr lang="en-US" sz="1500" dirty="0">
                <a:solidFill>
                  <a:schemeClr val="tx1"/>
                </a:solidFill>
                <a:hlinkClick r:id="rId23"/>
              </a:rPr>
              <a:t>http://www.kampfkunst-centrum.de/assets/images/Cool-Kids.jpg</a:t>
            </a:r>
            <a:r>
              <a:rPr lang="ru-RU" sz="1500" dirty="0">
                <a:solidFill>
                  <a:schemeClr val="tx1"/>
                </a:solidFill>
              </a:rPr>
              <a:t>  </a:t>
            </a:r>
          </a:p>
          <a:p>
            <a:r>
              <a:rPr lang="ru-RU" sz="1500" dirty="0">
                <a:solidFill>
                  <a:schemeClr val="tx1"/>
                </a:solidFill>
              </a:rPr>
              <a:t>Смайлик (слайд 34) </a:t>
            </a:r>
            <a:r>
              <a:rPr lang="en-US" sz="1500" dirty="0">
                <a:hlinkClick r:id="rId24"/>
              </a:rPr>
              <a:t>http://s47.radikal.ru/i115/0909/48/deeab68d79d6t</a:t>
            </a:r>
            <a:r>
              <a:rPr lang="ru-RU" sz="1500" dirty="0"/>
              <a:t>-</a:t>
            </a:r>
            <a:endParaRPr lang="ru-RU" sz="1500" dirty="0"/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62594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>
                <a:alpha val="50000"/>
              </a:srgbClr>
            </a:gs>
            <a:gs pos="25000">
              <a:srgbClr val="FF6633">
                <a:alpha val="50000"/>
              </a:srgbClr>
            </a:gs>
            <a:gs pos="50000">
              <a:srgbClr val="FFFF00">
                <a:alpha val="50000"/>
              </a:srgbClr>
            </a:gs>
            <a:gs pos="75000">
              <a:srgbClr val="01A78F">
                <a:alpha val="50000"/>
              </a:srgbClr>
            </a:gs>
            <a:gs pos="100000">
              <a:srgbClr val="3366FF">
                <a:alpha val="5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" action="ppaction://hlinkshowjump?jump=nextslide"/>
          </p:cNvPr>
          <p:cNvSpPr/>
          <p:nvPr/>
        </p:nvSpPr>
        <p:spPr>
          <a:xfrm>
            <a:off x="1977543" y="188640"/>
            <a:ext cx="3744416" cy="864096"/>
          </a:xfrm>
          <a:prstGeom prst="roundRect">
            <a:avLst/>
          </a:prstGeom>
          <a:solidFill>
            <a:srgbClr val="3B941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Фонетика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>
            <a:hlinkClick r:id="" action="ppaction://hlinkshowjump?jump=nextslide"/>
          </p:cNvPr>
          <p:cNvSpPr/>
          <p:nvPr/>
        </p:nvSpPr>
        <p:spPr>
          <a:xfrm>
            <a:off x="6381752" y="207720"/>
            <a:ext cx="3786215" cy="845016"/>
          </a:xfrm>
          <a:prstGeom prst="roundRect">
            <a:avLst/>
          </a:prstGeom>
          <a:solidFill>
            <a:srgbClr val="3B941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Орфоэпия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809721" y="1428736"/>
            <a:ext cx="4032449" cy="4357718"/>
          </a:xfrm>
          <a:prstGeom prst="round2Diag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tx2"/>
                </a:solidFill>
              </a:rPr>
              <a:t>Здесь живут звуки нашей речи. Они шумят, свистят, звенят, шипят. Иногда спорят, но никогда не ссорятся.  Ведь все звуки хорошо знают, что жить друг без друга они не смогут</a:t>
            </a:r>
            <a:endParaRPr lang="ru-RU" sz="26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310314" y="1428737"/>
            <a:ext cx="4005544" cy="4429156"/>
          </a:xfrm>
          <a:prstGeom prst="round2DiagRect">
            <a:avLst/>
          </a:prstGeom>
          <a:ln w="28575"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tx2"/>
                </a:solidFill>
              </a:rPr>
              <a:t>Это соседка Фонетики. Она строго следит за тем, чтобы мы правильно произносили звуки в словах. Только ей позволено устанавливать единые правила литературного произношения</a:t>
            </a:r>
            <a:endParaRPr lang="ru-RU" sz="2600" b="1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/>
          </p:cNvPr>
          <p:cNvSpPr/>
          <p:nvPr/>
        </p:nvSpPr>
        <p:spPr>
          <a:xfrm>
            <a:off x="1631504" y="5628789"/>
            <a:ext cx="1714512" cy="743959"/>
          </a:xfrm>
          <a:prstGeom prst="roundRect">
            <a:avLst/>
          </a:prstGeom>
          <a:solidFill>
            <a:srgbClr val="CCFF66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Звуки и Буквы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03712" y="6000768"/>
            <a:ext cx="1653904" cy="71438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Гласные и Согласные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47928" y="5986383"/>
            <a:ext cx="1571636" cy="71438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Твердые и Мягкие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48129" y="5971188"/>
            <a:ext cx="1590917" cy="71438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Звонкие и Глухие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9027091" y="5628787"/>
            <a:ext cx="1559701" cy="714380"/>
          </a:xfrm>
          <a:prstGeom prst="roundRect">
            <a:avLst/>
          </a:prstGeom>
          <a:solidFill>
            <a:srgbClr val="CCFF66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Ударение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6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8355440" y="188640"/>
            <a:ext cx="2124991" cy="745232"/>
          </a:xfrm>
          <a:prstGeom prst="roundRect">
            <a:avLst/>
          </a:prstGeom>
          <a:solidFill>
            <a:srgbClr val="3B941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Фонетика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44752" y="418612"/>
            <a:ext cx="3384376" cy="792088"/>
          </a:xfrm>
          <a:prstGeom prst="roundRect">
            <a:avLst/>
          </a:prstGeom>
          <a:solidFill>
            <a:srgbClr val="E0FFA3"/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Звуки речи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279576" y="1330112"/>
            <a:ext cx="3063298" cy="91440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Гласные</a:t>
            </a:r>
            <a:r>
              <a:rPr lang="ru-RU" sz="3200" b="1" dirty="0"/>
              <a:t> </a:t>
            </a:r>
            <a:endParaRPr lang="ru-RU" sz="3200" b="1" dirty="0"/>
          </a:p>
        </p:txBody>
      </p:sp>
      <p:sp>
        <p:nvSpPr>
          <p:cNvPr id="4" name="Овал 3">
            <a:hlinkClick r:id="rId4" action="ppaction://hlinksldjump"/>
          </p:cNvPr>
          <p:cNvSpPr/>
          <p:nvPr/>
        </p:nvSpPr>
        <p:spPr>
          <a:xfrm>
            <a:off x="6600056" y="1400136"/>
            <a:ext cx="3415879" cy="914400"/>
          </a:xfrm>
          <a:prstGeom prst="ellipse">
            <a:avLst/>
          </a:prstGeom>
          <a:solidFill>
            <a:srgbClr val="B9EEED"/>
          </a:solidFill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Согласные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10280" y="2420888"/>
            <a:ext cx="3220879" cy="2880320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[а] 	</a:t>
            </a:r>
            <a:r>
              <a:rPr lang="ru-RU" sz="4000" b="1" dirty="0"/>
              <a:t>[о]</a:t>
            </a:r>
          </a:p>
          <a:p>
            <a:pPr algn="ctr"/>
            <a:r>
              <a:rPr lang="ru-RU" sz="4000" b="1" dirty="0"/>
              <a:t>[и]	</a:t>
            </a:r>
            <a:r>
              <a:rPr lang="ru-RU" sz="4000" b="1" dirty="0"/>
              <a:t>[ ы</a:t>
            </a:r>
            <a:r>
              <a:rPr lang="ru-RU" sz="4000" b="1" dirty="0"/>
              <a:t>]</a:t>
            </a:r>
            <a:endParaRPr lang="ru-RU" sz="4000" b="1" dirty="0"/>
          </a:p>
          <a:p>
            <a:pPr algn="ctr"/>
            <a:r>
              <a:rPr lang="ru-RU" sz="4000" b="1" dirty="0"/>
              <a:t>[э]</a:t>
            </a:r>
            <a:r>
              <a:rPr lang="ru-RU" sz="4000" b="1" dirty="0"/>
              <a:t>	</a:t>
            </a:r>
            <a:r>
              <a:rPr lang="ru-RU" sz="4000" b="1" dirty="0"/>
              <a:t>[у</a:t>
            </a:r>
            <a:r>
              <a:rPr lang="ru-RU" sz="4000" b="1" dirty="0"/>
              <a:t>]</a:t>
            </a:r>
            <a:endParaRPr lang="ru-RU" sz="4000" b="1" dirty="0"/>
          </a:p>
        </p:txBody>
      </p:sp>
      <p:pic>
        <p:nvPicPr>
          <p:cNvPr id="13" name="Picture 2" descr="D:\МАМА\Задание_4\караваева_3\18642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20" b="100000" l="298" r="99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6716" y="2636913"/>
            <a:ext cx="2361219" cy="288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94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4" action="ppaction://hlinksldjump"/>
          </p:cNvPr>
          <p:cNvSpPr/>
          <p:nvPr/>
        </p:nvSpPr>
        <p:spPr>
          <a:xfrm>
            <a:off x="8147474" y="188640"/>
            <a:ext cx="2124991" cy="745232"/>
          </a:xfrm>
          <a:prstGeom prst="roundRect">
            <a:avLst/>
          </a:prstGeom>
          <a:solidFill>
            <a:srgbClr val="3B941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Фонетика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МАМА\Задание_4\караваева_3\Незнайка в скафандре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31" r="89347">
                        <a14:foregroundMark x1="58763" y1="55144" x2="58763" y2="55144"/>
                        <a14:foregroundMark x1="58763" y1="51029" x2="58763" y2="51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5521" y="144895"/>
            <a:ext cx="2776353" cy="23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738678" y="485491"/>
            <a:ext cx="3301538" cy="1296144"/>
          </a:xfrm>
          <a:prstGeom prst="wedgeRoundRectCallout">
            <a:avLst>
              <a:gd name="adj1" fmla="val -87847"/>
              <a:gd name="adj2" fmla="val 38875"/>
              <a:gd name="adj3" fmla="val 16667"/>
            </a:avLst>
          </a:prstGeom>
          <a:gradFill flip="none" rotWithShape="1">
            <a:gsLst>
              <a:gs pos="65825">
                <a:srgbClr val="5EC75B"/>
              </a:gs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96000">
                <a:srgbClr val="2FC400">
                  <a:alpha val="63000"/>
                </a:srgbClr>
              </a:gs>
              <a:gs pos="100000">
                <a:srgbClr val="3366FF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По щучьему велению, </a:t>
            </a:r>
          </a:p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по моему хотению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…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03512" y="2356915"/>
            <a:ext cx="3816424" cy="2960853"/>
          </a:xfrm>
          <a:prstGeom prst="roundRect">
            <a:avLst/>
          </a:prstGeom>
          <a:solidFill>
            <a:srgbClr val="CCFF66"/>
          </a:solidFill>
          <a:ln w="38100">
            <a:solidFill>
              <a:srgbClr val="66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Превратите, заменяя только один 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ночь в день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38810" y="3029491"/>
            <a:ext cx="4779928" cy="2655010"/>
          </a:xfrm>
          <a:prstGeom prst="roundRect">
            <a:avLst/>
          </a:prstGeom>
          <a:solidFill>
            <a:srgbClr val="CCFF66"/>
          </a:solidFill>
          <a:ln w="38100"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Я цвет одинаковый часто имею: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 с Г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зелению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, и с К зеленею.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Но с К вам со мною рискованно     	быть: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Могу и до слёз довести, и убить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6625" y="3029491"/>
            <a:ext cx="4766286" cy="2655010"/>
          </a:xfrm>
          <a:prstGeom prst="roundRect">
            <a:avLst/>
          </a:prstGeom>
          <a:solidFill>
            <a:srgbClr val="CCFF66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 К я в школе на стене,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Горы, реки есть на мне.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 П – от вас не утаю – 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Тоже в школе я стою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32871" y="3022726"/>
            <a:ext cx="4791806" cy="2733711"/>
          </a:xfrm>
          <a:prstGeom prst="roundRect">
            <a:avLst/>
          </a:prstGeom>
          <a:solidFill>
            <a:srgbClr val="CCFF66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Со звуком С я не вкусна,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Но в пище каждому нужна.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 М берегись меня, не то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Я съем и платье, и пальто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39201" y="5468404"/>
            <a:ext cx="1944216" cy="576064"/>
          </a:xfrm>
          <a:prstGeom prst="roundRect">
            <a:avLst/>
          </a:prstGeom>
          <a:solidFill>
            <a:srgbClr val="CCFF66"/>
          </a:solidFill>
          <a:ln w="28575">
            <a:solidFill>
              <a:srgbClr val="66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Подсказка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65612" y="2114322"/>
            <a:ext cx="3370700" cy="688231"/>
          </a:xfrm>
          <a:prstGeom prst="round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50000">
                <a:srgbClr val="CCFF66">
                  <a:shade val="67500"/>
                  <a:satMod val="115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hlinkClick r:id="rId7" action="ppaction://hlinksldjump"/>
              </a:rPr>
              <a:t>Метаграмма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hlinkClick r:id="rId7" action="ppaction://hlinksldjump"/>
              </a:rPr>
              <a:t>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99142" y="6107054"/>
            <a:ext cx="4968553" cy="457200"/>
          </a:xfrm>
          <a:prstGeom prst="rect">
            <a:avLst/>
          </a:prstGeom>
          <a:solidFill>
            <a:srgbClr val="CCFF66"/>
          </a:solidFill>
          <a:ln w="28575">
            <a:solidFill>
              <a:srgbClr val="66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ночь-ноль-соль-сель-сень-день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9347108" y="6077468"/>
            <a:ext cx="978408" cy="48463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4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3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7528" y="1412776"/>
            <a:ext cx="8352928" cy="4968552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/>
              <a:t>	</a:t>
            </a:r>
            <a:r>
              <a:rPr lang="ru-RU" sz="2800" b="1" i="1" dirty="0"/>
              <a:t>Загадка, которая основана на изменении одной или нескольких букв в слове, называется </a:t>
            </a:r>
            <a:r>
              <a:rPr lang="ru-RU" sz="2800" b="1" i="1" dirty="0" err="1"/>
              <a:t>метаграммой</a:t>
            </a:r>
            <a:r>
              <a:rPr lang="ru-RU" sz="2800" b="1" i="1" dirty="0"/>
              <a:t> (</a:t>
            </a:r>
            <a:r>
              <a:rPr lang="ru-RU" sz="2800" b="1" i="1" dirty="0" err="1"/>
              <a:t>meta</a:t>
            </a:r>
            <a:r>
              <a:rPr lang="ru-RU" sz="2800" b="1" i="1" dirty="0"/>
              <a:t> - между, </a:t>
            </a:r>
            <a:r>
              <a:rPr lang="ru-RU" sz="2800" b="1" i="1" dirty="0" err="1"/>
              <a:t>gramma</a:t>
            </a:r>
            <a:r>
              <a:rPr lang="ru-RU" sz="2800" b="1" i="1" dirty="0"/>
              <a:t> - буква).   Для отгадывания </a:t>
            </a:r>
            <a:r>
              <a:rPr lang="ru-RU" sz="2800" b="1" i="1" dirty="0" err="1"/>
              <a:t>метаграммы</a:t>
            </a:r>
            <a:r>
              <a:rPr lang="ru-RU" sz="2800" b="1" i="1" dirty="0"/>
              <a:t> необходимо произвести замену одной буквы другой и тогда можно получить новое слово. </a:t>
            </a:r>
          </a:p>
          <a:p>
            <a:pPr algn="just"/>
            <a:r>
              <a:rPr lang="ru-RU" sz="2800" b="1" i="1" dirty="0"/>
              <a:t>	Первая </a:t>
            </a:r>
            <a:r>
              <a:rPr lang="ru-RU" sz="2800" b="1" i="1" dirty="0" err="1"/>
              <a:t>метаграмма</a:t>
            </a:r>
            <a:r>
              <a:rPr lang="ru-RU" sz="2800" b="1" i="1" dirty="0"/>
              <a:t> была помещена английским писателем, математиком и логиком Л. Кэрроллом в журнале «Ярмарка тщеславия» 29 марта 1879 г. </a:t>
            </a:r>
            <a:endParaRPr lang="ru-RU" sz="2800" b="1" i="1" dirty="0"/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8355438" y="299501"/>
            <a:ext cx="2124991" cy="745232"/>
          </a:xfrm>
          <a:prstGeom prst="roundRect">
            <a:avLst/>
          </a:prstGeom>
          <a:solidFill>
            <a:srgbClr val="3B941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Фонетика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509007" y="692696"/>
            <a:ext cx="2952328" cy="86409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rgbClr val="E082E2"/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8100000" scaled="1"/>
            <a:tileRect/>
          </a:gradFill>
          <a:ln w="38100">
            <a:solidFill>
              <a:schemeClr val="accent3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Метаграмма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9694196" y="5968132"/>
            <a:ext cx="819260" cy="826392"/>
          </a:xfrm>
          <a:prstGeom prst="actionButtonReturn">
            <a:avLst/>
          </a:prstGeom>
          <a:solidFill>
            <a:srgbClr val="E082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44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\Задание_4\караваева_3\18642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0" b="100000" l="298" r="99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0142" y="2342295"/>
            <a:ext cx="2361219" cy="288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8519938" y="1657980"/>
            <a:ext cx="1903088" cy="6956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глухие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56262" y="1646825"/>
            <a:ext cx="1899672" cy="7179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звонкие</a:t>
            </a:r>
            <a:endParaRPr lang="ru-RU" sz="28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458723" y="217820"/>
            <a:ext cx="2025519" cy="673224"/>
          </a:xfrm>
          <a:prstGeom prst="roundRect">
            <a:avLst/>
          </a:prstGeom>
          <a:solidFill>
            <a:srgbClr val="3B941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Фонетика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68597" y="1657981"/>
            <a:ext cx="1903088" cy="7322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глухие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31367" y="1649976"/>
            <a:ext cx="1899672" cy="7322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звонкие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84033" y="1665169"/>
            <a:ext cx="3938994" cy="5103471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2" rtlCol="0" anchor="ctr"/>
          <a:lstStyle/>
          <a:p>
            <a:pPr algn="ctr"/>
            <a:r>
              <a:rPr lang="ru-RU" sz="2400" b="1" dirty="0"/>
              <a:t>[</a:t>
            </a:r>
            <a:r>
              <a:rPr lang="ru-RU" sz="2400" b="1" dirty="0"/>
              <a:t>б</a:t>
            </a:r>
            <a:r>
              <a:rPr lang="ru-RU" sz="2400" b="1" dirty="0"/>
              <a:t>]</a:t>
            </a:r>
          </a:p>
          <a:p>
            <a:pPr algn="ctr"/>
            <a:r>
              <a:rPr lang="ru-RU" sz="2400" b="1" dirty="0"/>
              <a:t>[в]</a:t>
            </a:r>
          </a:p>
          <a:p>
            <a:pPr algn="ctr"/>
            <a:r>
              <a:rPr lang="ru-RU" sz="2400" b="1" dirty="0"/>
              <a:t>[г]</a:t>
            </a:r>
          </a:p>
          <a:p>
            <a:pPr algn="ctr"/>
            <a:r>
              <a:rPr lang="ru-RU" sz="2400" b="1" dirty="0"/>
              <a:t>[д]</a:t>
            </a:r>
          </a:p>
          <a:p>
            <a:pPr algn="ctr"/>
            <a:r>
              <a:rPr lang="ru-RU" sz="2400" b="1" dirty="0"/>
              <a:t>[ж]</a:t>
            </a:r>
          </a:p>
          <a:p>
            <a:pPr algn="ctr"/>
            <a:r>
              <a:rPr lang="ru-RU" sz="2400" b="1" dirty="0"/>
              <a:t>[з]</a:t>
            </a:r>
          </a:p>
          <a:p>
            <a:pPr algn="ctr"/>
            <a:r>
              <a:rPr lang="ru-RU" sz="2400" b="1" dirty="0"/>
              <a:t>-</a:t>
            </a:r>
          </a:p>
          <a:p>
            <a:pPr algn="ctr"/>
            <a:r>
              <a:rPr lang="ru-RU" sz="2400" b="1" dirty="0"/>
              <a:t>-</a:t>
            </a:r>
            <a:endParaRPr lang="ru-RU" sz="2400" b="1" dirty="0"/>
          </a:p>
          <a:p>
            <a:pPr algn="ctr"/>
            <a:r>
              <a:rPr lang="ru-RU" sz="2400" b="1" dirty="0"/>
              <a:t>[л]</a:t>
            </a:r>
          </a:p>
          <a:p>
            <a:pPr algn="ctr"/>
            <a:r>
              <a:rPr lang="ru-RU" sz="2400" b="1" dirty="0"/>
              <a:t>[м]</a:t>
            </a:r>
          </a:p>
          <a:p>
            <a:pPr algn="ctr"/>
            <a:r>
              <a:rPr lang="ru-RU" sz="2400" b="1" dirty="0"/>
              <a:t>[н]</a:t>
            </a:r>
          </a:p>
          <a:p>
            <a:pPr algn="ctr"/>
            <a:r>
              <a:rPr lang="ru-RU" sz="2400" b="1" dirty="0"/>
              <a:t>[р]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[п]</a:t>
            </a:r>
          </a:p>
          <a:p>
            <a:pPr algn="ctr"/>
            <a:r>
              <a:rPr lang="ru-RU" sz="2400" b="1" dirty="0"/>
              <a:t>[ф]</a:t>
            </a:r>
          </a:p>
          <a:p>
            <a:pPr algn="ctr"/>
            <a:r>
              <a:rPr lang="ru-RU" sz="2400" b="1" dirty="0"/>
              <a:t>[к]</a:t>
            </a:r>
          </a:p>
          <a:p>
            <a:pPr algn="ctr"/>
            <a:r>
              <a:rPr lang="ru-RU" sz="2400" b="1" dirty="0"/>
              <a:t>[т]</a:t>
            </a:r>
          </a:p>
          <a:p>
            <a:pPr algn="ctr"/>
            <a:r>
              <a:rPr lang="ru-RU" sz="2400" b="1" dirty="0"/>
              <a:t>[ш]</a:t>
            </a:r>
          </a:p>
          <a:p>
            <a:pPr algn="ctr"/>
            <a:r>
              <a:rPr lang="ru-RU" sz="2400" b="1" dirty="0"/>
              <a:t>[с]</a:t>
            </a:r>
          </a:p>
          <a:p>
            <a:pPr algn="ctr"/>
            <a:r>
              <a:rPr lang="ru-RU" sz="2400" b="1" dirty="0"/>
              <a:t>[х]</a:t>
            </a:r>
          </a:p>
          <a:p>
            <a:pPr algn="ctr"/>
            <a:r>
              <a:rPr lang="ru-RU" sz="2400" b="1" dirty="0"/>
              <a:t>[ц]</a:t>
            </a:r>
          </a:p>
          <a:p>
            <a:pPr algn="ctr"/>
            <a:r>
              <a:rPr lang="ru-RU" sz="2400" b="1" dirty="0"/>
              <a:t>-</a:t>
            </a:r>
          </a:p>
          <a:p>
            <a:pPr algn="ctr"/>
            <a:r>
              <a:rPr lang="ru-RU" sz="2400" b="1" dirty="0"/>
              <a:t>-</a:t>
            </a:r>
          </a:p>
          <a:p>
            <a:pPr algn="ctr"/>
            <a:r>
              <a:rPr lang="ru-RU" sz="2400" b="1" dirty="0"/>
              <a:t>-</a:t>
            </a:r>
          </a:p>
          <a:p>
            <a:pPr algn="ctr"/>
            <a:r>
              <a:rPr lang="ru-RU" sz="2400" b="1" dirty="0"/>
              <a:t>-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98803" y="1642450"/>
            <a:ext cx="3858480" cy="5121814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numCol="2" rtlCol="0" anchor="ctr"/>
          <a:lstStyle/>
          <a:p>
            <a:pPr algn="ctr"/>
            <a:r>
              <a:rPr lang="ru-RU" sz="2400" b="1" dirty="0"/>
              <a:t>[б']</a:t>
            </a:r>
          </a:p>
          <a:p>
            <a:pPr algn="ctr"/>
            <a:r>
              <a:rPr lang="ru-RU" sz="2400" b="1" dirty="0"/>
              <a:t>[в']</a:t>
            </a:r>
          </a:p>
          <a:p>
            <a:pPr algn="ctr"/>
            <a:r>
              <a:rPr lang="ru-RU" sz="2400" b="1" dirty="0"/>
              <a:t>[г']</a:t>
            </a:r>
          </a:p>
          <a:p>
            <a:pPr algn="ctr"/>
            <a:r>
              <a:rPr lang="ru-RU" sz="2400" b="1" dirty="0"/>
              <a:t>[д']</a:t>
            </a:r>
          </a:p>
          <a:p>
            <a:pPr algn="ctr"/>
            <a:r>
              <a:rPr lang="ru-RU" sz="2400" b="1" dirty="0"/>
              <a:t>[з']</a:t>
            </a:r>
          </a:p>
          <a:p>
            <a:pPr algn="ctr"/>
            <a:r>
              <a:rPr lang="ru-RU" sz="2400" b="1" dirty="0"/>
              <a:t>-</a:t>
            </a:r>
            <a:endParaRPr lang="en-US" sz="2400" b="1" dirty="0"/>
          </a:p>
          <a:p>
            <a:pPr algn="ctr"/>
            <a:r>
              <a:rPr lang="ru-RU" sz="2400" b="1" dirty="0"/>
              <a:t>-</a:t>
            </a:r>
            <a:endParaRPr lang="en-US" sz="2400" b="1" dirty="0"/>
          </a:p>
          <a:p>
            <a:pPr algn="ctr"/>
            <a:r>
              <a:rPr lang="en-US" sz="2400" b="1" dirty="0"/>
              <a:t>-</a:t>
            </a:r>
          </a:p>
          <a:p>
            <a:pPr algn="ctr"/>
            <a:r>
              <a:rPr lang="ru-RU" sz="2400" b="1" dirty="0"/>
              <a:t>[</a:t>
            </a:r>
            <a:r>
              <a:rPr lang="en-US" sz="2400" b="1" dirty="0"/>
              <a:t>j</a:t>
            </a:r>
            <a:r>
              <a:rPr lang="ru-RU" sz="2400" b="1" dirty="0"/>
              <a:t>']</a:t>
            </a:r>
          </a:p>
          <a:p>
            <a:pPr algn="ctr"/>
            <a:r>
              <a:rPr lang="ru-RU" sz="2400" b="1" dirty="0"/>
              <a:t>[л']</a:t>
            </a:r>
          </a:p>
          <a:p>
            <a:pPr algn="ctr"/>
            <a:r>
              <a:rPr lang="ru-RU" sz="2400" b="1" dirty="0"/>
              <a:t>[м']</a:t>
            </a:r>
          </a:p>
          <a:p>
            <a:pPr algn="ctr"/>
            <a:r>
              <a:rPr lang="ru-RU" sz="2400" b="1" dirty="0"/>
              <a:t>[н</a:t>
            </a:r>
            <a:r>
              <a:rPr lang="ru-RU" sz="2400" b="1" dirty="0"/>
              <a:t>'</a:t>
            </a:r>
            <a:r>
              <a:rPr lang="ru-RU" sz="2400" b="1" dirty="0"/>
              <a:t>]</a:t>
            </a:r>
          </a:p>
          <a:p>
            <a:pPr algn="ctr"/>
            <a:r>
              <a:rPr lang="ru-RU" sz="2400" b="1" dirty="0"/>
              <a:t>[р]</a:t>
            </a:r>
          </a:p>
          <a:p>
            <a:pPr algn="ctr"/>
            <a:r>
              <a:rPr lang="ru-RU" sz="2400" b="1" dirty="0"/>
              <a:t>[п']</a:t>
            </a:r>
          </a:p>
          <a:p>
            <a:pPr algn="ctr"/>
            <a:r>
              <a:rPr lang="ru-RU" sz="2400" b="1" dirty="0"/>
              <a:t>[ф']</a:t>
            </a:r>
          </a:p>
          <a:p>
            <a:pPr algn="ctr"/>
            <a:r>
              <a:rPr lang="ru-RU" sz="2400" b="1" dirty="0"/>
              <a:t>[к']</a:t>
            </a:r>
          </a:p>
          <a:p>
            <a:pPr algn="ctr"/>
            <a:r>
              <a:rPr lang="ru-RU" sz="2400" b="1" dirty="0"/>
              <a:t>[т']</a:t>
            </a:r>
          </a:p>
          <a:p>
            <a:pPr algn="ctr"/>
            <a:r>
              <a:rPr lang="ru-RU" sz="2400" b="1" dirty="0"/>
              <a:t>[с</a:t>
            </a:r>
            <a:r>
              <a:rPr lang="ru-RU" sz="2400" b="1" dirty="0"/>
              <a:t>'</a:t>
            </a:r>
            <a:r>
              <a:rPr lang="ru-RU" sz="2400" b="1" dirty="0"/>
              <a:t>]</a:t>
            </a:r>
          </a:p>
          <a:p>
            <a:pPr algn="ctr"/>
            <a:r>
              <a:rPr lang="ru-RU" sz="2400" b="1" dirty="0"/>
              <a:t>[х']</a:t>
            </a:r>
          </a:p>
          <a:p>
            <a:pPr algn="ctr"/>
            <a:r>
              <a:rPr lang="ru-RU" sz="2400" b="1" dirty="0"/>
              <a:t>[ч']</a:t>
            </a:r>
          </a:p>
          <a:p>
            <a:pPr algn="ctr"/>
            <a:r>
              <a:rPr lang="ru-RU" sz="2400" b="1" dirty="0"/>
              <a:t>[щ</a:t>
            </a:r>
            <a:r>
              <a:rPr lang="ru-RU" sz="2400" b="1" dirty="0"/>
              <a:t>'</a:t>
            </a:r>
            <a:r>
              <a:rPr lang="ru-RU" sz="2400" b="1" dirty="0"/>
              <a:t>]</a:t>
            </a:r>
            <a:endParaRPr lang="ru-RU" sz="2400" b="1" dirty="0"/>
          </a:p>
          <a:p>
            <a:pPr algn="ctr"/>
            <a:r>
              <a:rPr lang="ru-RU" sz="2400" b="1" dirty="0"/>
              <a:t>-</a:t>
            </a:r>
          </a:p>
          <a:p>
            <a:pPr algn="ctr"/>
            <a:r>
              <a:rPr lang="ru-RU" sz="2400" b="1" dirty="0"/>
              <a:t>-</a:t>
            </a:r>
          </a:p>
          <a:p>
            <a:pPr algn="ctr"/>
            <a:r>
              <a:rPr lang="ru-RU" sz="2400" b="1" dirty="0"/>
              <a:t>-</a:t>
            </a:r>
          </a:p>
          <a:p>
            <a:pPr algn="ctr"/>
            <a:r>
              <a:rPr lang="ru-RU" sz="2400" b="1" dirty="0"/>
              <a:t>-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4082" y="891044"/>
            <a:ext cx="2433915" cy="766936"/>
          </a:xfrm>
          <a:prstGeom prst="round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мягкие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8831" y="926872"/>
            <a:ext cx="2290524" cy="738296"/>
          </a:xfrm>
          <a:prstGeom prst="round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твердые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92290" y="129632"/>
            <a:ext cx="3415879" cy="914400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Согласные</a:t>
            </a:r>
            <a:r>
              <a:rPr lang="ru-RU" sz="2800" b="1" dirty="0"/>
              <a:t> </a:t>
            </a:r>
            <a:endParaRPr lang="ru-RU" sz="2800" b="1" dirty="0"/>
          </a:p>
        </p:txBody>
      </p:sp>
      <p:sp>
        <p:nvSpPr>
          <p:cNvPr id="18" name="Стрелка вправо 17">
            <a:hlinkClick r:id="rId6" action="ppaction://hlinksldjump"/>
          </p:cNvPr>
          <p:cNvSpPr/>
          <p:nvPr/>
        </p:nvSpPr>
        <p:spPr>
          <a:xfrm>
            <a:off x="9505833" y="6125202"/>
            <a:ext cx="978408" cy="48463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12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" grpId="0" animBg="1"/>
      <p:bldP spid="16" grpId="1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hlinkClick r:id="" action="ppaction://hlinkshowjump?jump=nextslide"/>
          </p:cNvPr>
          <p:cNvSpPr/>
          <p:nvPr/>
        </p:nvSpPr>
        <p:spPr>
          <a:xfrm>
            <a:off x="8266478" y="237799"/>
            <a:ext cx="2124991" cy="745232"/>
          </a:xfrm>
          <a:prstGeom prst="roundRect">
            <a:avLst/>
          </a:prstGeom>
          <a:solidFill>
            <a:srgbClr val="3B941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Фонетика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984157" y="1649587"/>
            <a:ext cx="7344816" cy="3661770"/>
          </a:xfrm>
          <a:prstGeom prst="round2DiagRect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Гласные тянутся к песенке звонкой,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Могут заплакать и закричать,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Могут в кроватке баюкать ребёнка,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Но не желают свистеть и ворчать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984158" y="1649587"/>
            <a:ext cx="7344815" cy="3661770"/>
          </a:xfrm>
          <a:prstGeom prst="round2DiagRect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А согласные согласны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Шелестеть, шептать, скрипеть,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Даже фыркать и шипеть,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Но не хочется им петь</a:t>
            </a:r>
          </a:p>
          <a:p>
            <a:pPr algn="ctr"/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984158" y="1649588"/>
            <a:ext cx="7315759" cy="3717027"/>
          </a:xfrm>
          <a:prstGeom prst="round2DiagRect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С-с-с - змеиный слышен свист.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Ш-ш-ш - шуршит опавший лист.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Ж-ж-ж – шмели в саду жужжат.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Р-р-р - моторы тарахтят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9485837" y="2138705"/>
            <a:ext cx="857256" cy="1857388"/>
          </a:xfrm>
          <a:prstGeom prst="chevron">
            <a:avLst/>
          </a:prstGeom>
          <a:solidFill>
            <a:srgbClr val="3B941C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00B0F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858992">
            <a:off x="6939655" y="308642"/>
            <a:ext cx="864096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255727">
            <a:off x="3368923" y="5555628"/>
            <a:ext cx="889987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endParaRPr lang="ru-RU" sz="66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96" y="50277"/>
            <a:ext cx="1872208" cy="1599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 rot="1711149">
            <a:off x="8113112" y="5523789"/>
            <a:ext cx="856466" cy="1200329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5400000" scaled="1"/>
            <a:tileRect/>
          </a:gradFill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7200" b="1" dirty="0">
                <a:ln w="11430"/>
                <a:solidFill>
                  <a:srgbClr val="C0504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575" y="5313940"/>
            <a:ext cx="2008170" cy="1506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 rot="20631657">
            <a:off x="3326909" y="327281"/>
            <a:ext cx="936105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6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9431053" y="6031662"/>
            <a:ext cx="978408" cy="48463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62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1" animBg="1"/>
      <p:bldP spid="11" grpId="0" animBg="1"/>
      <p:bldP spid="11" grpId="1" animBg="1"/>
      <p:bldP spid="12" grpId="0" animBg="1"/>
      <p:bldP spid="1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10868</TotalTime>
  <Words>2184</Words>
  <Application>Microsoft Office PowerPoint</Application>
  <PresentationFormat>Широкоэкранный</PresentationFormat>
  <Paragraphs>505</Paragraphs>
  <Slides>39</Slides>
  <Notes>5</Notes>
  <HiddenSlides>8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Aharoni</vt:lpstr>
      <vt:lpstr>Arial</vt:lpstr>
      <vt:lpstr>Arial Black</vt:lpstr>
      <vt:lpstr>Calibri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стране Русского языка</dc:title>
  <dc:creator>Нозанин Гафурова</dc:creator>
  <cp:lastModifiedBy>Учитель</cp:lastModifiedBy>
  <cp:revision>399</cp:revision>
  <dcterms:created xsi:type="dcterms:W3CDTF">2011-02-20T05:20:19Z</dcterms:created>
  <dcterms:modified xsi:type="dcterms:W3CDTF">2021-11-25T21:05:45Z</dcterms:modified>
</cp:coreProperties>
</file>