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16"/>
  </p:notesMasterIdLst>
  <p:sldIdLst>
    <p:sldId id="256" r:id="rId2"/>
    <p:sldId id="284" r:id="rId3"/>
    <p:sldId id="287" r:id="rId4"/>
    <p:sldId id="281" r:id="rId5"/>
    <p:sldId id="286" r:id="rId6"/>
    <p:sldId id="266" r:id="rId7"/>
    <p:sldId id="267" r:id="rId8"/>
    <p:sldId id="268" r:id="rId9"/>
    <p:sldId id="271" r:id="rId10"/>
    <p:sldId id="272" r:id="rId11"/>
    <p:sldId id="274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50" autoAdjust="0"/>
  </p:normalViewPr>
  <p:slideViewPr>
    <p:cSldViewPr>
      <p:cViewPr>
        <p:scale>
          <a:sx n="73" d="100"/>
          <a:sy n="73" d="100"/>
        </p:scale>
        <p:origin x="-121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1E13E-D85B-4FDE-9A24-E4B09881C4C0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134F8-7AFD-4D1C-BD2C-C54C102FF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1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134F8-7AFD-4D1C-BD2C-C54C102FFEE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01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BD3D0C-EC26-4944-966A-D3E18F4C933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C4E235-402A-4A7C-A5E9-C68E5B6F34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20688"/>
            <a:ext cx="8352928" cy="33123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Исследовательский проект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«За чистоту русского языка» </a:t>
            </a:r>
          </a:p>
          <a:p>
            <a:endParaRPr lang="ru-RU" sz="60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771800" y="4853411"/>
            <a:ext cx="6067400" cy="122237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Валеева Ксения – 6а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Корозникова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673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146598"/>
              </p:ext>
            </p:extLst>
          </p:nvPr>
        </p:nvGraphicFramePr>
        <p:xfrm>
          <a:off x="611560" y="404664"/>
          <a:ext cx="8219256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6275040"/>
              </a:tblGrid>
              <a:tr h="635000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Его значение</a:t>
                      </a:r>
                      <a:endParaRPr lang="ru-RU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ru-RU" dirty="0" smtClean="0"/>
                        <a:t>Жаргон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(фр. </a:t>
                      </a:r>
                      <a:r>
                        <a:rPr lang="ru-RU" sz="1800" dirty="0" err="1" smtClean="0"/>
                        <a:t>jargon</a:t>
                      </a:r>
                      <a:r>
                        <a:rPr lang="ru-RU" sz="1800" dirty="0" smtClean="0"/>
                        <a:t>) — </a:t>
                      </a:r>
                      <a:r>
                        <a:rPr lang="ru-RU" sz="1800" dirty="0" err="1" smtClean="0"/>
                        <a:t>социолект</a:t>
                      </a:r>
                      <a:r>
                        <a:rPr lang="ru-RU" sz="1800" dirty="0" smtClean="0"/>
                        <a:t>; </a:t>
                      </a:r>
                      <a:r>
                        <a:rPr lang="ru-RU" sz="1800" b="1" dirty="0" smtClean="0"/>
                        <a:t>отличается от общеразговорного языка </a:t>
                      </a:r>
                      <a:r>
                        <a:rPr lang="ru-RU" sz="1800" dirty="0" smtClean="0"/>
                        <a:t>специфической лексикой и фразеологией, экспрессивностью оборотов и особым использованием словообразовательных средств, но не обладающий собственной фонетической и грамматической системой. Жаргонные слова или выражения называют «жаргонизмами».</a:t>
                      </a:r>
                      <a:endParaRPr lang="ru-RU" sz="1800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ru-RU" dirty="0" smtClean="0"/>
                        <a:t>Сленг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(англ. </a:t>
                      </a:r>
                      <a:r>
                        <a:rPr lang="ru-RU" sz="1800" dirty="0" err="1" smtClean="0"/>
                        <a:t>slang</a:t>
                      </a:r>
                      <a:r>
                        <a:rPr lang="ru-RU" sz="1800" dirty="0" smtClean="0"/>
                        <a:t>) — </a:t>
                      </a:r>
                      <a:r>
                        <a:rPr lang="ru-RU" sz="1800" b="1" dirty="0" smtClean="0"/>
                        <a:t>набор особых слов или новых значений уже существующих слов, употребляемых в различных группах людей </a:t>
                      </a:r>
                      <a:r>
                        <a:rPr lang="ru-RU" sz="1800" dirty="0" smtClean="0"/>
                        <a:t>(профессиональных, общественных, возрастных и т.д.). Например, молодежный сленг</a:t>
                      </a:r>
                      <a:endParaRPr lang="ru-RU" sz="1800" dirty="0"/>
                    </a:p>
                  </a:txBody>
                  <a:tcPr/>
                </a:tc>
              </a:tr>
              <a:tr h="1997248">
                <a:tc>
                  <a:txBody>
                    <a:bodyPr/>
                    <a:lstStyle/>
                    <a:p>
                      <a:r>
                        <a:rPr lang="ru-RU" dirty="0" smtClean="0"/>
                        <a:t>Бранные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слова и выражения, употребление которых не допускается общественной моралью, предназначенные преимущественно для оскорбления адресата или отрицательных оценок людей и явлений, наиболее грубая разновидность ненормативной лексики.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707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Самые распространенные слова-паразиты в речи подростков (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классов).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наблюдения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142515"/>
              </p:ext>
            </p:extLst>
          </p:nvPr>
        </p:nvGraphicFramePr>
        <p:xfrm>
          <a:off x="539552" y="1052736"/>
          <a:ext cx="8352928" cy="5555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1902"/>
                <a:gridCol w="6311026"/>
              </a:tblGrid>
              <a:tr h="1081049"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Короче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Недостаток аргументов, резкость речи, желание быстрее закончить речь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25"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Как бы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Неуверенность в том, что говорит; приблизительность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5129"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Желание выделиться, привлечь внимание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      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Заменитель паузы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25"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Это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Пауза во время говорения или употребления каких-то слов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725"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Уверенность в своих словах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5391"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Как его, ну как его, как это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Вместо каких-то слов; попытка что-то вспомнить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5391"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Понимаешь, понимаешь ли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Обращение к собеседнику при  желании  подтвердить свои слова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4473"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Вообще, ваще!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Лёгкое возмущение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 речи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19300" y="1567676"/>
            <a:ext cx="2263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0447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3367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Знаете ли вы, что </a:t>
            </a:r>
            <a:r>
              <a:rPr lang="ru-RU" dirty="0" smtClean="0"/>
              <a:t>такое: сленг </a:t>
            </a:r>
            <a:r>
              <a:rPr lang="ru-RU" dirty="0"/>
              <a:t>(да – 83%, нет – 17</a:t>
            </a:r>
            <a:r>
              <a:rPr lang="ru-RU" dirty="0" smtClean="0"/>
              <a:t>%), жаргон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4E3B30"/>
                </a:solidFill>
              </a:rPr>
              <a:t> (</a:t>
            </a:r>
            <a:r>
              <a:rPr lang="ru-RU" sz="3100" dirty="0">
                <a:solidFill>
                  <a:srgbClr val="4E3B30"/>
                </a:solidFill>
              </a:rPr>
              <a:t>да – </a:t>
            </a:r>
            <a:r>
              <a:rPr lang="ru-RU" sz="3100" dirty="0" smtClean="0">
                <a:solidFill>
                  <a:srgbClr val="4E3B30"/>
                </a:solidFill>
              </a:rPr>
              <a:t>86%, </a:t>
            </a:r>
            <a:r>
              <a:rPr lang="ru-RU" sz="3100" dirty="0">
                <a:solidFill>
                  <a:srgbClr val="4E3B30"/>
                </a:solidFill>
              </a:rPr>
              <a:t>нет – </a:t>
            </a:r>
            <a:r>
              <a:rPr lang="ru-RU" sz="3100" dirty="0" smtClean="0">
                <a:solidFill>
                  <a:srgbClr val="4E3B30"/>
                </a:solidFill>
              </a:rPr>
              <a:t>14%), бранные слова (да </a:t>
            </a:r>
            <a:r>
              <a:rPr lang="ru-RU" sz="3100" dirty="0">
                <a:solidFill>
                  <a:srgbClr val="4E3B30"/>
                </a:solidFill>
              </a:rPr>
              <a:t>– </a:t>
            </a:r>
            <a:r>
              <a:rPr lang="ru-RU" sz="3100" dirty="0" smtClean="0">
                <a:solidFill>
                  <a:srgbClr val="4E3B30"/>
                </a:solidFill>
              </a:rPr>
              <a:t>100%)</a:t>
            </a:r>
            <a:endParaRPr lang="ru-RU" dirty="0"/>
          </a:p>
          <a:p>
            <a:r>
              <a:rPr lang="ru-RU" dirty="0"/>
              <a:t>2. Известно ли вам об истории возникновения и существования </a:t>
            </a:r>
            <a:r>
              <a:rPr lang="ru-RU" dirty="0" smtClean="0"/>
              <a:t>этих групп слов? </a:t>
            </a:r>
            <a:r>
              <a:rPr lang="ru-RU" dirty="0"/>
              <a:t>(да – </a:t>
            </a:r>
            <a:r>
              <a:rPr lang="ru-RU" dirty="0" smtClean="0"/>
              <a:t>11%, </a:t>
            </a:r>
            <a:r>
              <a:rPr lang="ru-RU" dirty="0"/>
              <a:t>нет – </a:t>
            </a:r>
            <a:r>
              <a:rPr lang="ru-RU" dirty="0" smtClean="0"/>
              <a:t>89%)</a:t>
            </a:r>
            <a:endParaRPr lang="ru-RU" dirty="0"/>
          </a:p>
          <a:p>
            <a:r>
              <a:rPr lang="ru-RU" dirty="0"/>
              <a:t>3. Как вы считаете, </a:t>
            </a:r>
            <a:r>
              <a:rPr lang="ru-RU" dirty="0" smtClean="0"/>
              <a:t>актуальны ли эти группы слов </a:t>
            </a:r>
            <a:r>
              <a:rPr lang="ru-RU" dirty="0"/>
              <a:t>в наше время? (да – </a:t>
            </a:r>
            <a:r>
              <a:rPr lang="ru-RU" dirty="0" smtClean="0"/>
              <a:t>57%, </a:t>
            </a:r>
            <a:r>
              <a:rPr lang="ru-RU" dirty="0"/>
              <a:t>нет – </a:t>
            </a:r>
            <a:r>
              <a:rPr lang="ru-RU" dirty="0" smtClean="0"/>
              <a:t>43%)</a:t>
            </a:r>
            <a:endParaRPr lang="ru-RU" dirty="0"/>
          </a:p>
          <a:p>
            <a:r>
              <a:rPr lang="ru-RU" dirty="0"/>
              <a:t>4. Часто ли вы используете </a:t>
            </a:r>
            <a:r>
              <a:rPr lang="ru-RU" dirty="0" smtClean="0"/>
              <a:t>эти слова </a:t>
            </a:r>
            <a:r>
              <a:rPr lang="ru-RU" dirty="0"/>
              <a:t>в своей речи? (да – 58%, нет – 30%, 12% - изредка)</a:t>
            </a:r>
          </a:p>
          <a:p>
            <a:r>
              <a:rPr lang="ru-RU" dirty="0"/>
              <a:t>5. Можно ли пользоваться </a:t>
            </a:r>
            <a:r>
              <a:rPr lang="ru-RU" dirty="0" smtClean="0"/>
              <a:t>этими словами </a:t>
            </a:r>
            <a:r>
              <a:rPr lang="ru-RU" dirty="0"/>
              <a:t>всегда и везде или только при определённых условиях? (всегда – </a:t>
            </a:r>
            <a:r>
              <a:rPr lang="ru-RU" dirty="0" smtClean="0"/>
              <a:t>3%, </a:t>
            </a:r>
            <a:r>
              <a:rPr lang="ru-RU" dirty="0"/>
              <a:t>при определенных условия – </a:t>
            </a:r>
            <a:r>
              <a:rPr lang="ru-RU" dirty="0" smtClean="0"/>
              <a:t>61%, </a:t>
            </a:r>
            <a:r>
              <a:rPr lang="ru-RU" dirty="0"/>
              <a:t>никогда – </a:t>
            </a:r>
            <a:r>
              <a:rPr lang="ru-RU" dirty="0" smtClean="0"/>
              <a:t>36%)</a:t>
            </a:r>
            <a:endParaRPr lang="ru-RU" dirty="0"/>
          </a:p>
          <a:p>
            <a:r>
              <a:rPr lang="ru-RU" dirty="0"/>
              <a:t>6. Напишите наиболее употребляемые слова и их значения (5-6 слов)</a:t>
            </a:r>
          </a:p>
          <a:p>
            <a:pPr marL="0" indent="0">
              <a:buNone/>
            </a:pPr>
            <a:r>
              <a:rPr lang="ru-RU" dirty="0" smtClean="0"/>
              <a:t>    очуметь</a:t>
            </a:r>
            <a:r>
              <a:rPr lang="ru-RU" dirty="0"/>
              <a:t>, клевый, залипать, ботва, </a:t>
            </a:r>
            <a:r>
              <a:rPr lang="ru-RU" dirty="0" err="1"/>
              <a:t>медляк</a:t>
            </a:r>
            <a:r>
              <a:rPr lang="ru-RU" dirty="0"/>
              <a:t>, чумовой, </a:t>
            </a:r>
            <a:r>
              <a:rPr lang="ru-RU" dirty="0" err="1"/>
              <a:t>офигеть</a:t>
            </a:r>
            <a:r>
              <a:rPr lang="ru-RU" dirty="0"/>
              <a:t>, </a:t>
            </a:r>
            <a:r>
              <a:rPr lang="ru-RU" dirty="0" smtClean="0"/>
              <a:t>    </a:t>
            </a:r>
            <a:r>
              <a:rPr lang="ru-RU" dirty="0" err="1" smtClean="0"/>
              <a:t>понты</a:t>
            </a:r>
            <a:r>
              <a:rPr lang="ru-RU" dirty="0"/>
              <a:t>, попса, тачка, глюки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7. Как часто вы используете нецензурную лексику?? (часто – </a:t>
            </a:r>
            <a:r>
              <a:rPr lang="ru-RU" dirty="0" smtClean="0"/>
              <a:t>2%, </a:t>
            </a:r>
            <a:r>
              <a:rPr lang="ru-RU" dirty="0"/>
              <a:t>редко – </a:t>
            </a:r>
            <a:r>
              <a:rPr lang="ru-RU" dirty="0" smtClean="0"/>
              <a:t>45%, </a:t>
            </a:r>
            <a:r>
              <a:rPr lang="ru-RU" dirty="0"/>
              <a:t>никогда – </a:t>
            </a:r>
            <a:r>
              <a:rPr lang="ru-RU" dirty="0" smtClean="0"/>
              <a:t>53%)</a:t>
            </a:r>
            <a:endParaRPr lang="ru-RU" dirty="0"/>
          </a:p>
          <a:p>
            <a:r>
              <a:rPr lang="ru-RU" dirty="0" smtClean="0"/>
              <a:t>8.Считаете </a:t>
            </a:r>
            <a:r>
              <a:rPr lang="ru-RU" dirty="0"/>
              <a:t>ли вы использование </a:t>
            </a:r>
            <a:r>
              <a:rPr lang="ru-RU" dirty="0" smtClean="0"/>
              <a:t>этих групп слов </a:t>
            </a:r>
            <a:r>
              <a:rPr lang="ru-RU" dirty="0"/>
              <a:t>некультурным? (да – </a:t>
            </a:r>
            <a:r>
              <a:rPr lang="ru-RU" dirty="0" smtClean="0"/>
              <a:t>56%, </a:t>
            </a:r>
            <a:r>
              <a:rPr lang="ru-RU" dirty="0"/>
              <a:t>нет – </a:t>
            </a:r>
            <a:r>
              <a:rPr lang="ru-RU" dirty="0" smtClean="0"/>
              <a:t>44%)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323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612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>
                <a:solidFill>
                  <a:schemeClr val="tx1"/>
                </a:solidFill>
              </a:rPr>
              <a:t>Итог </a:t>
            </a:r>
            <a:r>
              <a:rPr lang="ru-RU" sz="4900" dirty="0" smtClean="0">
                <a:solidFill>
                  <a:schemeClr val="tx1"/>
                </a:solidFill>
              </a:rPr>
              <a:t>исследования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832648"/>
          </a:xfrm>
        </p:spPr>
        <p:txBody>
          <a:bodyPr numCol="1"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важно уметь выражать свои мысли простыми и понятными слушателю словами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Недопустимо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засорят речь неуместными иностранными заимствованиями, жаргонизмами и словами-паразитами.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Чтобы ваши слова достигли слушателя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вам недостаточно хорошо разбираться в существе излагаемого вопроса,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необходимо облечь свои мысли в форму, доступную аудитории,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уровень образования и социальный статус которой могут отличаться от вашего.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Хорошо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поставленная речь обычно легка и непринужденна, полна ярких образов и сравнений.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Говорить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правильном русском языке - это значит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ощущать себя частью единого целого, мыслить образами, понятными данному этносу, выражать его этические ценности.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 </a:t>
            </a:r>
          </a:p>
        </p:txBody>
      </p:sp>
      <p:pic>
        <p:nvPicPr>
          <p:cNvPr id="4098" name="Picture 2" descr="C:\Users\Dima\AppData\Local\Microsoft\Windows\Temporary Internet Files\Content.IE5\B8P4X160\34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2356625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919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9256" cy="111636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</a:rPr>
              <a:t>Спасибо за внимание!!!</a:t>
            </a:r>
            <a:endParaRPr lang="ru-RU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7428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200" kern="0" cap="none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Целью использования проекта является желание   привлечь внимание к данной проблеме, повышать культуру речевого общения.</a:t>
            </a:r>
            <a:br>
              <a:rPr lang="ru-RU" sz="3200" kern="0" cap="none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/>
          <a:lstStyle/>
          <a:p>
            <a:pPr marL="0" lvl="0" indent="0" defTabSz="449263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i="1" dirty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SimSun" charset="-122"/>
              </a:rPr>
              <a:t>Задачи проекта:</a:t>
            </a:r>
          </a:p>
          <a:p>
            <a:pPr marL="0" lvl="0" indent="0" defTabSz="449263" fontAlgn="base" hangingPunct="0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- привлечь внимание к проблеме ненормативной лексики и чистоты русского языка;</a:t>
            </a:r>
          </a:p>
          <a:p>
            <a:pPr marL="0" lvl="0" indent="0" defTabSz="449263" fontAlgn="base" hangingPunct="0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- воспитать уважительное отношение к окружающим;</a:t>
            </a:r>
          </a:p>
          <a:p>
            <a:pPr marL="0" lvl="0" indent="0" defTabSz="449263" fontAlgn="base" hangingPunct="0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- выявить потребность современной молодежи в самовыражении и встречном понимании;</a:t>
            </a:r>
          </a:p>
          <a:p>
            <a:pPr marL="0" lvl="0" indent="0" defTabSz="449263" fontAlgn="base" hangingPunct="0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- изучить характерные особенности разговорного языка, которым пользуется молодежь; </a:t>
            </a:r>
          </a:p>
          <a:p>
            <a:pPr marL="0" lvl="0" indent="0" defTabSz="449263" fontAlgn="base" hangingPunct="0">
              <a:lnSpc>
                <a:spcPct val="14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- повысить уровень культуры общения в молодежной среде.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5757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marR="45720" indent="2286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Умение четко и ясно выразить свои мысли, говорить грамотно, логично, образно, умение завладеть вниманием слушателей – своеобразная характеристика культурного человека, вызывающего симпатию  окружающих, способного адаптироваться в обществе. Все мы знаем, насколько важна культура речевого поведения для хорошего будущего подрастающего человека. </a:t>
            </a:r>
            <a:r>
              <a:rPr lang="ru-RU" dirty="0" smtClean="0">
                <a:latin typeface="Times New Roman"/>
                <a:ea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</a:rPr>
              <a:t>последнее время наблюдается резкое падение общей речевой культуры. Проблемы языка давно уже вышли за рамки филологии и встали в ряд с другими </a:t>
            </a:r>
            <a:r>
              <a:rPr lang="ru-RU" dirty="0" err="1">
                <a:latin typeface="Times New Roman"/>
                <a:ea typeface="Times New Roman"/>
              </a:rPr>
              <a:t>общедуховными</a:t>
            </a:r>
            <a:r>
              <a:rPr lang="ru-RU" dirty="0">
                <a:latin typeface="Times New Roman"/>
                <a:ea typeface="Times New Roman"/>
              </a:rPr>
              <a:t> проблемами общества, </a:t>
            </a:r>
            <a:r>
              <a:rPr lang="ru-RU" dirty="0" smtClean="0">
                <a:latin typeface="Times New Roman"/>
                <a:ea typeface="Times New Roman"/>
              </a:rPr>
              <a:t>речь становится </a:t>
            </a:r>
            <a:r>
              <a:rPr lang="ru-RU" dirty="0">
                <a:latin typeface="Times New Roman"/>
                <a:ea typeface="Times New Roman"/>
              </a:rPr>
              <a:t>не только средством коммуникации, но и мощным энергетическим зарядом, оказывающим скрытое воздействие на  психику человека и  весь окружающий мир.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05139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Гипотеза: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r>
              <a:rPr lang="ru-RU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Если</a:t>
            </a:r>
            <a:r>
              <a:rPr lang="ru-RU" sz="32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проект </a:t>
            </a:r>
            <a:r>
              <a:rPr lang="ru-RU" sz="32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является </a:t>
            </a:r>
            <a:r>
              <a:rPr lang="ru-RU" sz="32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значимым и </a:t>
            </a:r>
            <a:r>
              <a:rPr lang="ru-RU" sz="32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затрагивает вопросы знания культуры русского </a:t>
            </a:r>
            <a:r>
              <a:rPr lang="ru-RU" sz="32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языка, то отступление </a:t>
            </a:r>
            <a:r>
              <a:rPr lang="ru-RU" sz="32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от норм </a:t>
            </a:r>
            <a:r>
              <a:rPr lang="ru-RU" sz="32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русского языка будет расцениваться как </a:t>
            </a:r>
            <a:r>
              <a:rPr lang="ru-RU" sz="32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признак недостаточной речевой и общей культуры</a:t>
            </a:r>
            <a:r>
              <a:rPr lang="ru-RU" sz="32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buNone/>
              <a:defRPr/>
            </a:pPr>
            <a:endParaRPr lang="ru-RU" sz="3200" kern="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0" lvl="0" indent="0" defTabSz="449263" fontAlgn="base" hangingPunct="0">
              <a:lnSpc>
                <a:spcPct val="95000"/>
              </a:lnSpc>
              <a:spcBef>
                <a:spcPts val="1200"/>
              </a:spcBef>
              <a:spcAft>
                <a:spcPts val="1000"/>
              </a:spcAft>
              <a:buClrTx/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i="1" dirty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SimSun" charset="-122"/>
              </a:rPr>
              <a:t>Методы исследования:</a:t>
            </a:r>
            <a:r>
              <a:rPr lang="ru-RU" sz="1800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 исследование тематической литературы, работа с интернетом и статистикой, 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наблюдение, анкетирование</a:t>
            </a:r>
            <a:r>
              <a:rPr lang="ru-RU" sz="1800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, 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анализ </a:t>
            </a:r>
            <a:r>
              <a:rPr lang="ru-RU" sz="1800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анкетирования.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11112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49263" fontAlgn="base" hangingPunct="0">
              <a:lnSpc>
                <a:spcPct val="95000"/>
              </a:lnSpc>
              <a:spcBef>
                <a:spcPts val="1200"/>
              </a:spcBef>
              <a:spcAft>
                <a:spcPts val="1000"/>
              </a:spcAft>
              <a:buClrTx/>
              <a:buSzPct val="100000"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613150" algn="l"/>
                <a:tab pos="4343400" algn="l"/>
                <a:tab pos="5060950" algn="l"/>
                <a:tab pos="5784850" algn="l"/>
                <a:tab pos="6508750" algn="l"/>
                <a:tab pos="72326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Речевая культура испытывает значительные изменения, ведь ни для кого не секрет, что наш могучий и великий язык становится не богатым литературным, на котором говорили и писали русские поэты, а превращается в </a:t>
            </a:r>
            <a:r>
              <a:rPr lang="ru-RU" sz="1800" u="sng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пошлый сленг</a:t>
            </a:r>
            <a:r>
              <a:rPr lang="ru-RU" sz="1800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. </a:t>
            </a:r>
          </a:p>
          <a:p>
            <a:pPr marL="0" lvl="0" indent="0" defTabSz="449263" fontAlgn="base" hangingPunct="0">
              <a:lnSpc>
                <a:spcPct val="95000"/>
              </a:lnSpc>
              <a:spcBef>
                <a:spcPts val="1200"/>
              </a:spcBef>
              <a:spcAft>
                <a:spcPts val="1000"/>
              </a:spcAft>
              <a:buClrTx/>
              <a:buSzPct val="100000"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613150" algn="l"/>
                <a:tab pos="4343400" algn="l"/>
                <a:tab pos="5060950" algn="l"/>
                <a:tab pos="5784850" algn="l"/>
                <a:tab pos="6508750" algn="l"/>
                <a:tab pos="72326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r>
              <a:rPr lang="ru-RU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SimSun" charset="-122"/>
              </a:rPr>
              <a:t>Блатной язык, мат, молодежный и </a:t>
            </a:r>
            <a:r>
              <a:rPr lang="ru-RU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SimSun" charset="-122"/>
              </a:rPr>
              <a:t>интернетный</a:t>
            </a:r>
            <a:r>
              <a:rPr lang="ru-RU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SimSun" charset="-122"/>
              </a:rPr>
              <a:t> сленг охватывают все большие слои, опуская все ниже наше общество! </a:t>
            </a:r>
          </a:p>
          <a:p>
            <a:pPr marL="0" lvl="0" indent="0" defTabSz="449263" fontAlgn="base" hangingPunct="0">
              <a:lnSpc>
                <a:spcPct val="95000"/>
              </a:lnSpc>
              <a:spcBef>
                <a:spcPts val="1200"/>
              </a:spcBef>
              <a:spcAft>
                <a:spcPts val="1000"/>
              </a:spcAft>
              <a:buClrTx/>
              <a:buSzPct val="100000"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613150" algn="l"/>
                <a:tab pos="4343400" algn="l"/>
                <a:tab pos="5060950" algn="l"/>
                <a:tab pos="5784850" algn="l"/>
                <a:tab pos="6508750" algn="l"/>
                <a:tab pos="72326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Следует задуматься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6" charset="0"/>
                <a:ea typeface="SimSun" charset="-122"/>
              </a:rPr>
              <a:t>...</a:t>
            </a:r>
          </a:p>
          <a:p>
            <a:pPr marL="0" lvl="0" indent="0" algn="ctr" defTabSz="449263" fontAlgn="base" hangingPunct="0">
              <a:lnSpc>
                <a:spcPct val="95000"/>
              </a:lnSpc>
              <a:spcBef>
                <a:spcPts val="1200"/>
              </a:spcBef>
              <a:spcAft>
                <a:spcPts val="1000"/>
              </a:spcAft>
              <a:buClrTx/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dirty="0">
                <a:solidFill>
                  <a:srgbClr val="9928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SimSun" charset="-122"/>
              </a:rPr>
              <a:t>Куда мы придем с такой </a:t>
            </a:r>
            <a:r>
              <a:rPr lang="ru-RU" sz="3600" b="1" dirty="0" smtClean="0">
                <a:solidFill>
                  <a:srgbClr val="9928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SimSun" charset="-122"/>
              </a:rPr>
              <a:t>речью</a:t>
            </a:r>
            <a:r>
              <a:rPr lang="ru-RU" sz="3600" b="1" dirty="0">
                <a:solidFill>
                  <a:srgbClr val="9928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SimSun" charset="-122"/>
              </a:rPr>
              <a:t>?</a:t>
            </a:r>
          </a:p>
          <a:p>
            <a:pPr marL="0" lvl="0" indent="0" defTabSz="449263" fontAlgn="base" hangingPunct="0">
              <a:lnSpc>
                <a:spcPct val="95000"/>
              </a:lnSpc>
              <a:spcBef>
                <a:spcPts val="1200"/>
              </a:spcBef>
              <a:spcAft>
                <a:spcPts val="1000"/>
              </a:spcAft>
              <a:buClrTx/>
              <a:buSzPct val="100000"/>
              <a:buNone/>
              <a:tabLst>
                <a:tab pos="0" algn="l"/>
                <a:tab pos="717550" algn="l"/>
                <a:tab pos="1441450" algn="l"/>
                <a:tab pos="2165350" algn="l"/>
                <a:tab pos="2889250" algn="l"/>
                <a:tab pos="3613150" algn="l"/>
                <a:tab pos="4343400" algn="l"/>
                <a:tab pos="5060950" algn="l"/>
                <a:tab pos="5784850" algn="l"/>
                <a:tab pos="6508750" algn="l"/>
                <a:tab pos="7232650" algn="l"/>
                <a:tab pos="7631113" algn="l"/>
                <a:tab pos="8080375" algn="l"/>
                <a:tab pos="8529638" algn="l"/>
                <a:tab pos="8978900" algn="l"/>
                <a:tab pos="9428163" algn="l"/>
                <a:tab pos="9877425" algn="l"/>
                <a:tab pos="10326688" algn="l"/>
                <a:tab pos="10779125" algn="l"/>
                <a:tab pos="10779125" algn="l"/>
                <a:tab pos="10780713" algn="l"/>
              </a:tabLs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65628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Выполнение проекта</a:t>
            </a:r>
            <a:endParaRPr lang="ru-RU" sz="4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 smtClean="0"/>
              <a:t>I </a:t>
            </a:r>
            <a:r>
              <a:rPr lang="ru-RU" sz="2400" b="1" u="sng" dirty="0"/>
              <a:t>этап – Подготовка и планирование работы</a:t>
            </a:r>
          </a:p>
          <a:p>
            <a:r>
              <a:rPr lang="ru-RU" sz="2000" dirty="0"/>
              <a:t>На первом занятии обучающиеся познакомились со стартовой презентацией, затем ответили на вопросы анкеты для выявления интересов </a:t>
            </a:r>
            <a:r>
              <a:rPr lang="ru-RU" sz="2000" dirty="0" smtClean="0"/>
              <a:t>обучающихся</a:t>
            </a:r>
          </a:p>
          <a:p>
            <a:r>
              <a:rPr lang="ru-RU" sz="2000" dirty="0" smtClean="0"/>
              <a:t>Обсудили </a:t>
            </a:r>
            <a:r>
              <a:rPr lang="ru-RU" sz="2000" dirty="0"/>
              <a:t>с обучающимися продукты деятельности групп (как будут представлены полученные результаты: материалы для проведения </a:t>
            </a:r>
            <a:r>
              <a:rPr lang="ru-RU" sz="2000" dirty="0" smtClean="0"/>
              <a:t>опроса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619872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8600" b="1" u="sng" dirty="0"/>
              <a:t>II этап – Проведение проекта</a:t>
            </a:r>
          </a:p>
          <a:p>
            <a:r>
              <a:rPr lang="ru-RU" sz="9600" dirty="0"/>
              <a:t>Составили и обсудили с обучающимися </a:t>
            </a:r>
            <a:r>
              <a:rPr lang="ru-RU" sz="9600" dirty="0" smtClean="0"/>
              <a:t>план </a:t>
            </a:r>
            <a:r>
              <a:rPr lang="ru-RU" sz="9600" dirty="0"/>
              <a:t>работы в каждой из созданных групп. </a:t>
            </a:r>
            <a:endParaRPr lang="ru-RU" sz="9600" dirty="0" smtClean="0"/>
          </a:p>
          <a:p>
            <a:r>
              <a:rPr lang="ru-RU" sz="9600" dirty="0" smtClean="0"/>
              <a:t>Организовали </a:t>
            </a:r>
            <a:r>
              <a:rPr lang="ru-RU" sz="9600" dirty="0"/>
              <a:t>проведение опроса, провели наблюдение за речью сверстников в рамках самостоятельной работы. При проведении опроса обучающиеся использовали подготовленные ими материалы (опросные </a:t>
            </a:r>
            <a:r>
              <a:rPr lang="ru-RU" sz="9600" dirty="0" smtClean="0"/>
              <a:t>листы).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839081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III этап – Анализ и оформление полученных материалов</a:t>
            </a:r>
          </a:p>
          <a:p>
            <a:r>
              <a:rPr lang="ru-RU" dirty="0"/>
              <a:t>На данном этапе проанализировали и систематизировали собранный ребятами материал (результаты опроса, подборки необходимого материала в </a:t>
            </a:r>
            <a:r>
              <a:rPr lang="ru-RU" dirty="0" smtClean="0"/>
              <a:t>Интернете). </a:t>
            </a:r>
          </a:p>
          <a:p>
            <a:r>
              <a:rPr lang="ru-RU" dirty="0" smtClean="0"/>
              <a:t>Оформили </a:t>
            </a:r>
            <a:r>
              <a:rPr lang="ru-RU" dirty="0"/>
              <a:t>результаты исследований, собранные материалы в соответствии с требованиями учителя. </a:t>
            </a:r>
            <a:endParaRPr lang="ru-RU" dirty="0" smtClean="0"/>
          </a:p>
          <a:p>
            <a:r>
              <a:rPr lang="ru-RU" dirty="0" smtClean="0"/>
              <a:t>Подготовили </a:t>
            </a:r>
            <a:r>
              <a:rPr lang="ru-RU" dirty="0"/>
              <a:t>публичное </a:t>
            </a:r>
            <a:r>
              <a:rPr lang="ru-RU" dirty="0" smtClean="0"/>
              <a:t>представление.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7559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400" b="1" dirty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Теоретический </a:t>
            </a:r>
            <a:r>
              <a:rPr lang="ru-RU" sz="4400" b="1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материал</a:t>
            </a:r>
            <a:endParaRPr lang="ru-RU" sz="40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830157"/>
              </p:ext>
            </p:extLst>
          </p:nvPr>
        </p:nvGraphicFramePr>
        <p:xfrm>
          <a:off x="251520" y="1196752"/>
          <a:ext cx="842518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08960"/>
              </a:tblGrid>
              <a:tr h="454168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Его значение</a:t>
                      </a:r>
                      <a:endParaRPr lang="ru-RU" dirty="0"/>
                    </a:p>
                  </a:txBody>
                  <a:tcPr/>
                </a:tc>
              </a:tr>
              <a:tr h="212774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Слова – «паразиты»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лингвистическое явление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выраженное в употреблении лишних и бессмысленных в данном контексте слов </a:t>
                      </a: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вроде «типа», «как бы», «это самое», «короче»,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«на самом деле», «собственно», «ну..», «так сказать», «вот», «как сказать», «в общем-то», «а именно», «на этом», «действительно» и других. </a:t>
                      </a:r>
                      <a:endParaRPr lang="ru-RU" sz="2000" dirty="0"/>
                    </a:p>
                  </a:txBody>
                  <a:tcPr/>
                </a:tc>
              </a:tr>
              <a:tr h="260266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Сквернословие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непечатная брань, нецензурные выражения, ненормативная лексика</a:t>
                      </a:r>
                      <a:r>
                        <a:rPr lang="ru-RU" sz="2000" dirty="0" smtClean="0"/>
                        <a:t>— сегмент бранной лексики различных языков, включающий вульгарные, грубые и грубейшие (похабные, непристойные) бранные выражения, часто выражающие спонтанную речевую реакцию на неожиданную (обычно неприятную) ситуацию.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544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</TotalTime>
  <Words>966</Words>
  <Application>Microsoft Office PowerPoint</Application>
  <PresentationFormat>Экран (4:3)</PresentationFormat>
  <Paragraphs>87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Автор: Валеева Ксения – 6а кл РУКОВОДИТЕЛЬ: Корозникова А.А.</vt:lpstr>
      <vt:lpstr>Целью использования проекта является желание   привлечь внимание к данной проблеме, повышать культуру речевого общения. </vt:lpstr>
      <vt:lpstr>АКТУАЛЬНОСТЬ</vt:lpstr>
      <vt:lpstr>Гипотеза:</vt:lpstr>
      <vt:lpstr>ПРОБЛЕМА:</vt:lpstr>
      <vt:lpstr>Выполнение проекта</vt:lpstr>
      <vt:lpstr>Презентация PowerPoint</vt:lpstr>
      <vt:lpstr>Презентация PowerPoint</vt:lpstr>
      <vt:lpstr>Теоретический материал</vt:lpstr>
      <vt:lpstr>Презентация PowerPoint</vt:lpstr>
      <vt:lpstr>Самые распространенные слова-паразиты в речи подростков (7 классов). Метод наблюдения. </vt:lpstr>
      <vt:lpstr>Презентация PowerPoint</vt:lpstr>
      <vt:lpstr>Итог исследования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проект по русскому языку</dc:title>
  <dc:creator>Dima</dc:creator>
  <cp:lastModifiedBy>User</cp:lastModifiedBy>
  <cp:revision>73</cp:revision>
  <dcterms:created xsi:type="dcterms:W3CDTF">2015-03-27T16:06:14Z</dcterms:created>
  <dcterms:modified xsi:type="dcterms:W3CDTF">2021-11-28T16:54:29Z</dcterms:modified>
</cp:coreProperties>
</file>