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22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0ADD7D-6AE8-499B-A565-599E9B29C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EA1796A-A5AF-40FE-98E0-7622ECC2F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D340E2-0DD8-4575-B0FE-008D03B1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93FA-C28D-435D-BFF7-AF89216EA22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24F2A7-1677-4F94-8DA2-0E8156BC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D95B37-606B-4D01-9BA1-CEB92D1F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EE5-C60B-46F3-B203-00C5A54B8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2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9C5E5F-41DF-4216-9577-26BBD465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1FB6E55-1724-4ED2-A81F-A277A5008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19C992-3381-4408-AE7A-AD46A9E5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93FA-C28D-435D-BFF7-AF89216EA22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C889FC-82FC-4726-9E89-E52533D9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D5DBD2-2233-4F78-9F05-86884C60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EE5-C60B-46F3-B203-00C5A54B8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C66E4DA-CAC9-4B56-8F74-E7D436D60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D103C88-BDF1-4F8A-9979-BE2F379C0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3BC4C6-E40C-49A5-954D-A63981CB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93FA-C28D-435D-BFF7-AF89216EA22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08656F-87DB-44B6-8839-0BA36EB8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383AFC-DF5E-4FE9-A9A9-2E210EAF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EE5-C60B-46F3-B203-00C5A54B8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42D33E-1CE8-472F-B47F-A23874BC9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24BB43-1599-40FE-8136-F5673DC2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29FD83-1ABF-4B32-84EF-BB7C2652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93FA-C28D-435D-BFF7-AF89216EA22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66CACCD-FF37-44EF-A837-73CE03E3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FEE4264-2DF2-442B-BF40-7FE51367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EE5-C60B-46F3-B203-00C5A54B8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2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C451E8-7743-4E19-B9AF-DA5D0A79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CCB24BC-B138-4603-A64F-C6460D7FB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20E625-0BF0-492C-988F-981EB152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93FA-C28D-435D-BFF7-AF89216EA22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43B1F2-5FA4-4A43-9892-E8C9E1BF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2881C9-26D9-4B61-AEA5-2A2D2AAB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EE5-C60B-46F3-B203-00C5A54B8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1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243FC4-1A9B-4424-B1E5-C0AD9AB41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627984-0BC9-436B-BD82-AE1392B45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43B193A-E897-411A-AEBE-90CC5692F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55F0975-AD05-4413-A9C4-90E0DEA7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93FA-C28D-435D-BFF7-AF89216EA22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AB3F92-CB9B-4B57-B728-2BD43038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994F86-8C72-4366-91EB-3C6E68BD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EE5-C60B-46F3-B203-00C5A54B8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6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E37B8-430C-4E84-B814-310911E5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6CD5C6-E999-4F95-BC6A-4DBDC25B2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AD2762D-E373-4A58-9AE9-0BCB3D479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07EC155-A2D7-4CB3-AE34-C0265FE14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A9AF6CE-4BC5-450A-B509-85A1441DB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F03962F-9E74-4BB6-BE73-BCB8F6D7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93FA-C28D-435D-BFF7-AF89216EA22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B676AB7-0133-44ED-BB4E-20EECDBA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FF4959F-312A-4874-A2CE-B960683B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EE5-C60B-46F3-B203-00C5A54B8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4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A97AEB-C3BF-4D5B-93EF-ECCC7933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1ED4C2A-D5DD-4C7E-88B9-4E9C9574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93FA-C28D-435D-BFF7-AF89216EA22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C5EBAE2-0391-4B66-9EDB-8F748EA9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8754AD4-0E56-463E-971F-C204F205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EE5-C60B-46F3-B203-00C5A54B8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3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93D8C13-9966-47D5-917A-FCC9A020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93FA-C28D-435D-BFF7-AF89216EA22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F920144-4448-4322-9507-ECB9D2D8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8C17DC2-4847-4A0F-8C74-EFD7AD51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EE5-C60B-46F3-B203-00C5A54B8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0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066F93-A3CD-4D1F-B03C-122DC96D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70BA0F-CE64-4F53-8502-103E4E58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773AA53-D68E-4CBE-93B3-087F9DBD7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8460DCB-50E6-4B87-8DFE-33F39B5F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93FA-C28D-435D-BFF7-AF89216EA22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6680D78-9F5A-49E7-8AD9-70CF30F5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2B2750A-FA0B-491E-A1EE-C98F6ED7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EE5-C60B-46F3-B203-00C5A54B8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0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38D1B5-1430-45EE-9020-DD79EA76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696EED9-4DD7-471F-9C98-2144AE8EE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5C38A4C-85CE-4D48-B565-8900ACF3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3A605A7-0908-4AEE-B866-2AD18816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93FA-C28D-435D-BFF7-AF89216EA22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8F97FBA-4A67-4456-9FB9-1129156D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45BB3E-DA4C-4B50-817E-75CC9FCE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EE5-C60B-46F3-B203-00C5A54B8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7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62A52E-46DB-4E7F-A8D6-61F7187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3910518-6B15-4E6A-807D-1763E365F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3AADF9A-AE6B-4C35-99F7-081FC02F7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993FA-C28D-435D-BFF7-AF89216EA22D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B10E50A-744A-49FD-802B-83463C6F6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D2A51D-69A6-4817-BC03-46DBD9954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9EE5-C60B-46F3-B203-00C5A54B8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40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.mosreg.ru/user/user.aspx?user=100000593265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6563EB-8123-49B8-A8DD-940CAABE6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/>
              <a:t>«Язык современных песен»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4E06108-1C2A-44EE-AEC8-0C184E0DC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880" y="3896678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i="1" dirty="0"/>
              <a:t>Место музыки в жизни подростка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2C1963-FAE6-43AE-B183-D8AA313F2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61" y="2612026"/>
            <a:ext cx="3291840" cy="27155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2923" y="4841631"/>
            <a:ext cx="5362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Выполнила: </a:t>
            </a:r>
            <a:r>
              <a:rPr lang="ru-RU" smtClean="0"/>
              <a:t>ученица </a:t>
            </a:r>
            <a:r>
              <a:rPr lang="ru-RU" smtClean="0"/>
              <a:t>8 Г </a:t>
            </a:r>
            <a:r>
              <a:rPr lang="ru-RU" dirty="0" smtClean="0"/>
              <a:t>класса, </a:t>
            </a:r>
            <a:r>
              <a:rPr lang="ru-RU" b="1" dirty="0" err="1">
                <a:hlinkClick r:id="rId3" tooltip="Букреева Амина Игоревна"/>
              </a:rPr>
              <a:t>Букреева</a:t>
            </a:r>
            <a:r>
              <a:rPr lang="ru-RU" b="1" dirty="0">
                <a:hlinkClick r:id="rId3" tooltip="Букреева Амина Игоревна"/>
              </a:rPr>
              <a:t> Амина Игоревна</a:t>
            </a:r>
            <a:endParaRPr lang="ru-RU" dirty="0" smtClean="0"/>
          </a:p>
          <a:p>
            <a:r>
              <a:rPr lang="ru-RU" dirty="0" smtClean="0"/>
              <a:t>«МАОУ Свердловская школа №2» </a:t>
            </a:r>
          </a:p>
          <a:p>
            <a:r>
              <a:rPr lang="ru-RU" dirty="0" err="1" smtClean="0"/>
              <a:t>г.о</a:t>
            </a:r>
            <a:r>
              <a:rPr lang="ru-RU" dirty="0" smtClean="0"/>
              <a:t>. </a:t>
            </a:r>
            <a:r>
              <a:rPr lang="ru-RU" dirty="0" err="1" smtClean="0"/>
              <a:t>Лосино</a:t>
            </a:r>
            <a:r>
              <a:rPr lang="ru-RU" dirty="0" smtClean="0"/>
              <a:t>-Петровский</a:t>
            </a:r>
          </a:p>
          <a:p>
            <a:r>
              <a:rPr lang="ru-RU" sz="2800" u="sng" dirty="0" smtClean="0">
                <a:solidFill>
                  <a:srgbClr val="FF0000"/>
                </a:solidFill>
              </a:rPr>
              <a:t>Руководитель</a:t>
            </a:r>
            <a:r>
              <a:rPr lang="ru-RU" sz="2800" u="sng" dirty="0">
                <a:solidFill>
                  <a:srgbClr val="FF0000"/>
                </a:solidFill>
              </a:rPr>
              <a:t>: </a:t>
            </a:r>
            <a:r>
              <a:rPr lang="ru-RU" dirty="0" err="1" smtClean="0"/>
              <a:t>Вирясова</a:t>
            </a:r>
            <a:r>
              <a:rPr lang="ru-RU" dirty="0" smtClean="0"/>
              <a:t> Нина Николаевна,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высшей квалификационной категории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69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30AF90-9677-46E8-BB07-FBCF392A8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760" y="1554161"/>
            <a:ext cx="6441440" cy="41732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3FE286-1978-4207-A8C5-EE7BA91B7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5944"/>
            <a:ext cx="10515600" cy="61296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Эпитет</a:t>
            </a:r>
            <a:r>
              <a:rPr lang="ru-RU" dirty="0"/>
              <a:t>.  В текстах современных исполнителей  троп встречается редко, т.к. его можно отнести к разряду общеязыковых эпитетов. 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Танцевали до утра под неоновым                                                                дождём</a:t>
            </a:r>
            <a:r>
              <a:rPr lang="ru-RU" dirty="0">
                <a:solidFill>
                  <a:srgbClr val="002060"/>
                </a:solidFill>
              </a:rPr>
              <a:t>»; «</a:t>
            </a:r>
            <a:r>
              <a:rPr lang="ru-RU" i="1" dirty="0">
                <a:solidFill>
                  <a:srgbClr val="002060"/>
                </a:solidFill>
              </a:rPr>
              <a:t>И бездонные глаза — ты                                                                          актриса моих снов</a:t>
            </a:r>
            <a:r>
              <a:rPr lang="ru-RU" dirty="0">
                <a:solidFill>
                  <a:srgbClr val="002060"/>
                </a:solidFill>
              </a:rPr>
              <a:t>». ( </a:t>
            </a:r>
            <a:r>
              <a:rPr lang="ru-RU" dirty="0" err="1">
                <a:solidFill>
                  <a:srgbClr val="002060"/>
                </a:solidFill>
              </a:rPr>
              <a:t>Matrang</a:t>
            </a:r>
            <a:r>
              <a:rPr lang="ru-RU" dirty="0">
                <a:solidFill>
                  <a:srgbClr val="002060"/>
                </a:solidFill>
              </a:rPr>
              <a:t> Медуза)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Твои солёные губы…</a:t>
            </a:r>
            <a:r>
              <a:rPr lang="ru-RU" dirty="0">
                <a:solidFill>
                  <a:srgbClr val="002060"/>
                </a:solidFill>
              </a:rPr>
              <a:t>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Малиновый свет упал на окна</a:t>
            </a:r>
            <a:r>
              <a:rPr lang="ru-RU" dirty="0">
                <a:solidFill>
                  <a:srgbClr val="002060"/>
                </a:solidFill>
              </a:rPr>
              <a:t>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(Леша </a:t>
            </a:r>
            <a:r>
              <a:rPr lang="ru-RU" dirty="0" err="1">
                <a:solidFill>
                  <a:srgbClr val="002060"/>
                </a:solidFill>
              </a:rPr>
              <a:t>Свик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i="1" dirty="0">
                <a:solidFill>
                  <a:srgbClr val="002060"/>
                </a:solidFill>
              </a:rPr>
              <a:t>Малиновый свет</a:t>
            </a:r>
            <a:r>
              <a:rPr lang="ru-RU" dirty="0">
                <a:solidFill>
                  <a:srgbClr val="002060"/>
                </a:solidFill>
              </a:rPr>
              <a:t>»)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…пальмы в алом закате.</a:t>
            </a:r>
            <a:r>
              <a:rPr lang="ru-RU" dirty="0">
                <a:solidFill>
                  <a:srgbClr val="002060"/>
                </a:solidFill>
              </a:rPr>
              <a:t>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Элджей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Feduk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i="1" dirty="0">
                <a:solidFill>
                  <a:srgbClr val="002060"/>
                </a:solidFill>
              </a:rPr>
              <a:t> Розовое вино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…минорные треки</a:t>
            </a:r>
            <a:r>
              <a:rPr lang="ru-RU" dirty="0">
                <a:solidFill>
                  <a:srgbClr val="002060"/>
                </a:solidFill>
              </a:rPr>
              <a:t>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 Под грустный </a:t>
            </a:r>
            <a:r>
              <a:rPr lang="ru-RU" i="1" dirty="0" err="1">
                <a:solidFill>
                  <a:srgbClr val="002060"/>
                </a:solidFill>
              </a:rPr>
              <a:t>дэнс</a:t>
            </a:r>
            <a:r>
              <a:rPr lang="ru-RU" i="1" dirty="0">
                <a:solidFill>
                  <a:srgbClr val="002060"/>
                </a:solidFill>
              </a:rPr>
              <a:t>…</a:t>
            </a:r>
            <a:r>
              <a:rPr lang="ru-RU" dirty="0">
                <a:solidFill>
                  <a:srgbClr val="002060"/>
                </a:solidFill>
              </a:rPr>
              <a:t>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(Арти и </a:t>
            </a:r>
            <a:r>
              <a:rPr lang="ru-RU" dirty="0" err="1">
                <a:solidFill>
                  <a:srgbClr val="002060"/>
                </a:solidFill>
              </a:rPr>
              <a:t>Асти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i="1" dirty="0">
                <a:solidFill>
                  <a:srgbClr val="002060"/>
                </a:solidFill>
              </a:rPr>
              <a:t>Грустный </a:t>
            </a:r>
            <a:r>
              <a:rPr lang="ru-RU" i="1" dirty="0" err="1">
                <a:solidFill>
                  <a:srgbClr val="002060"/>
                </a:solidFill>
              </a:rPr>
              <a:t>Дэнс</a:t>
            </a:r>
            <a:r>
              <a:rPr lang="ru-RU" dirty="0">
                <a:solidFill>
                  <a:srgbClr val="002060"/>
                </a:solidFill>
              </a:rPr>
              <a:t>»)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Одинокие звёзды..</a:t>
            </a:r>
            <a:r>
              <a:rPr lang="ru-RU" dirty="0">
                <a:solidFill>
                  <a:srgbClr val="002060"/>
                </a:solidFill>
              </a:rPr>
              <a:t>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(Макс Барских «</a:t>
            </a:r>
            <a:r>
              <a:rPr lang="ru-RU" i="1" dirty="0">
                <a:solidFill>
                  <a:srgbClr val="002060"/>
                </a:solidFill>
              </a:rPr>
              <a:t>Берега</a:t>
            </a:r>
            <a:r>
              <a:rPr lang="ru-RU" dirty="0">
                <a:solidFill>
                  <a:srgbClr val="002060"/>
                </a:solidFill>
              </a:rPr>
              <a:t>»)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86CFB0A-3759-486C-AE26-6B33654684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3684">
            <a:off x="6894628" y="2201662"/>
            <a:ext cx="4237989" cy="44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1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A03818-7467-4412-BC0B-8D2CF235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48B419-8CD7-41C3-8A80-CD17B9F4B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218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Олицетворение</a:t>
            </a:r>
            <a:r>
              <a:rPr lang="ru-RU" dirty="0"/>
              <a:t>. Для придания выразительности часто использует этот троп. Современные авторы песен не стали исключением в словотворчестве,  они попытались воссоздать олицетворение. Расширишь возможности в описании предметов, наделить предметы образностью. У некоторых авторов встречаются антропоморфизмы (Тима Белорусских и  дует Раса)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Молчит экран и я вместе с ним..</a:t>
            </a:r>
            <a:r>
              <a:rPr lang="ru-RU" dirty="0">
                <a:solidFill>
                  <a:srgbClr val="002060"/>
                </a:solidFill>
              </a:rPr>
              <a:t>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 Звонки без ответа…</a:t>
            </a:r>
            <a:r>
              <a:rPr lang="ru-RU" dirty="0">
                <a:solidFill>
                  <a:srgbClr val="002060"/>
                </a:solidFill>
              </a:rPr>
              <a:t>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(Тима Белорусских «</a:t>
            </a:r>
            <a:r>
              <a:rPr lang="ru-RU" i="1" dirty="0">
                <a:solidFill>
                  <a:srgbClr val="002060"/>
                </a:solidFill>
              </a:rPr>
              <a:t>Мокрые  кроссы</a:t>
            </a:r>
            <a:r>
              <a:rPr lang="ru-RU" dirty="0">
                <a:solidFill>
                  <a:srgbClr val="002060"/>
                </a:solidFill>
              </a:rPr>
              <a:t>»)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Дождик не сможет потушить..</a:t>
            </a:r>
            <a:r>
              <a:rPr lang="ru-RU" dirty="0">
                <a:solidFill>
                  <a:srgbClr val="002060"/>
                </a:solidFill>
              </a:rPr>
              <a:t>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(Тима Белорусских «</a:t>
            </a:r>
            <a:r>
              <a:rPr lang="ru-RU" i="1" dirty="0">
                <a:solidFill>
                  <a:srgbClr val="002060"/>
                </a:solidFill>
              </a:rPr>
              <a:t>Мокрые  кроссы</a:t>
            </a:r>
            <a:r>
              <a:rPr lang="ru-RU" dirty="0">
                <a:solidFill>
                  <a:srgbClr val="002060"/>
                </a:solidFill>
              </a:rPr>
              <a:t>»)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Музыка так орет</a:t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Скорость спать не дает..</a:t>
            </a:r>
            <a:r>
              <a:rPr lang="ru-RU" dirty="0">
                <a:solidFill>
                  <a:srgbClr val="002060"/>
                </a:solidFill>
              </a:rPr>
              <a:t>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(Раса «</a:t>
            </a:r>
            <a:r>
              <a:rPr lang="ru-RU" i="1" dirty="0">
                <a:solidFill>
                  <a:srgbClr val="002060"/>
                </a:solidFill>
              </a:rPr>
              <a:t>Танцы под фонарем</a:t>
            </a:r>
            <a:r>
              <a:rPr lang="ru-RU" dirty="0">
                <a:solidFill>
                  <a:srgbClr val="002060"/>
                </a:solidFill>
              </a:rPr>
              <a:t>»)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79FA99F-5450-4EE9-A170-0DF7BDD0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646" y="2582345"/>
            <a:ext cx="4717337" cy="42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FA212C-20FF-46EF-A0CE-C7D688CD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4BC157-CF35-4E8F-968A-4BE1644EC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12775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Сравнение</a:t>
            </a:r>
            <a:r>
              <a:rPr lang="ru-RU" dirty="0"/>
              <a:t>. Немаловажный прием , основанный на сопоставлении предметов, явлений. Способ создания сравнения осуществляется  с помощью сравнительных союзов.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Ты далеко , но как за моим окном</a:t>
            </a:r>
            <a:r>
              <a:rPr lang="ru-RU" dirty="0">
                <a:solidFill>
                  <a:srgbClr val="002060"/>
                </a:solidFill>
              </a:rPr>
              <a:t>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(Тима Белорусских «</a:t>
            </a:r>
            <a:r>
              <a:rPr lang="ru-RU" i="1" dirty="0">
                <a:solidFill>
                  <a:srgbClr val="002060"/>
                </a:solidFill>
              </a:rPr>
              <a:t>Незабудки</a:t>
            </a:r>
            <a:r>
              <a:rPr lang="ru-RU" dirty="0">
                <a:solidFill>
                  <a:srgbClr val="002060"/>
                </a:solidFill>
              </a:rPr>
              <a:t>»)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 ..мы словно на корабле..</a:t>
            </a:r>
            <a:r>
              <a:rPr lang="ru-RU" dirty="0">
                <a:solidFill>
                  <a:srgbClr val="002060"/>
                </a:solidFill>
              </a:rPr>
              <a:t>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(Раса «</a:t>
            </a:r>
            <a:r>
              <a:rPr lang="ru-RU" i="1" dirty="0">
                <a:solidFill>
                  <a:srgbClr val="002060"/>
                </a:solidFill>
              </a:rPr>
              <a:t>Танцы под фонарем</a:t>
            </a:r>
            <a:r>
              <a:rPr lang="ru-RU" dirty="0">
                <a:solidFill>
                  <a:srgbClr val="002060"/>
                </a:solidFill>
              </a:rPr>
              <a:t>»)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Сопоставление без грамматических средств, сравнительной степени. Они основаны на уподоблении двух понятий: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Мы с тобою — звездопад (</a:t>
            </a:r>
            <a:r>
              <a:rPr lang="ru-RU" dirty="0" err="1">
                <a:solidFill>
                  <a:srgbClr val="002060"/>
                </a:solidFill>
              </a:rPr>
              <a:t>Matrang</a:t>
            </a:r>
            <a:r>
              <a:rPr lang="ru-RU" dirty="0">
                <a:solidFill>
                  <a:srgbClr val="002060"/>
                </a:solidFill>
              </a:rPr>
              <a:t> Медуза)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Время — тихая вода(</a:t>
            </a:r>
            <a:r>
              <a:rPr lang="ru-RU" dirty="0" err="1">
                <a:solidFill>
                  <a:srgbClr val="002060"/>
                </a:solidFill>
              </a:rPr>
              <a:t>Matrang</a:t>
            </a:r>
            <a:r>
              <a:rPr lang="ru-RU" dirty="0">
                <a:solidFill>
                  <a:srgbClr val="002060"/>
                </a:solidFill>
              </a:rPr>
              <a:t> Медуза)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17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2273FB-86AB-48D3-923C-792CD256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6E61C6-CA28-4A69-A129-F7E9EDF47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612775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Фразеологизм</a:t>
            </a:r>
            <a:r>
              <a:rPr lang="ru-RU" dirty="0"/>
              <a:t> . Обратимся к устойчивым сочетаниям слов. Тексты, исследуемых песен, содержат закрепленные  речевые обороты, среди можно обнаружить  фразеологизмы.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Можешь продолжить нести чушь..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Ноги еле плетутся ..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 Не надо дуться ..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(Тима Белорусских «</a:t>
            </a:r>
            <a:r>
              <a:rPr lang="ru-RU" i="1" dirty="0">
                <a:solidFill>
                  <a:srgbClr val="002060"/>
                </a:solidFill>
              </a:rPr>
              <a:t>Мокрые  кроссы</a:t>
            </a:r>
            <a:r>
              <a:rPr lang="ru-RU" dirty="0">
                <a:solidFill>
                  <a:srgbClr val="002060"/>
                </a:solidFill>
              </a:rPr>
              <a:t>»)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 Дважды в одну реку не войдёшь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..Разрушив между нами мосты</a:t>
            </a:r>
            <a:r>
              <a:rPr lang="ru-RU" dirty="0">
                <a:solidFill>
                  <a:srgbClr val="002060"/>
                </a:solidFill>
              </a:rPr>
              <a:t>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(Макс Барских «</a:t>
            </a:r>
            <a:r>
              <a:rPr lang="ru-RU" i="1" dirty="0">
                <a:solidFill>
                  <a:srgbClr val="002060"/>
                </a:solidFill>
              </a:rPr>
              <a:t>Берега</a:t>
            </a:r>
            <a:r>
              <a:rPr lang="ru-RU" dirty="0">
                <a:solidFill>
                  <a:srgbClr val="002060"/>
                </a:solidFill>
              </a:rPr>
              <a:t>»)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664A801-3FCD-42D3-BD5D-85F4459C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2" b="95488" l="3667" r="93889">
                        <a14:foregroundMark x1="32111" y1="12561" x2="39222" y2="15610"/>
                        <a14:foregroundMark x1="39222" y1="15610" x2="39222" y2="15854"/>
                        <a14:foregroundMark x1="66222" y1="4878" x2="72889" y2="5732"/>
                        <a14:foregroundMark x1="30222" y1="31341" x2="26556" y2="33293"/>
                        <a14:foregroundMark x1="4556" y1="28049" x2="3667" y2="28537"/>
                        <a14:foregroundMark x1="23778" y1="55976" x2="27000" y2="61951"/>
                        <a14:foregroundMark x1="57556" y1="61951" x2="55556" y2="67927"/>
                        <a14:foregroundMark x1="49000" y1="89390" x2="52667" y2="95244"/>
                        <a14:foregroundMark x1="52667" y1="95244" x2="52667" y2="95488"/>
                        <a14:foregroundMark x1="93222" y1="75488" x2="93889" y2="7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03" y="1579353"/>
            <a:ext cx="5973897" cy="544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136736-17BB-4900-AFAE-F3FF1E157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FC2C65-2C3F-43CD-89E8-88E8F7F2E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ru-RU" dirty="0"/>
              <a:t>Проверив песенные тексты и проведя их лексический анализ, мы пришли к выводу, что молодые люди, читая тексты песен, часто не могут определить их тему и основную мысль. Это говорит о том, что во время прослушивания современной песни человек порой не задумывается над её смыслом, его интересует форма  - средства изобразительной выразительности, речитативы. </a:t>
            </a:r>
          </a:p>
          <a:p>
            <a:pPr>
              <a:buFontTx/>
              <a:buChar char="-"/>
            </a:pPr>
            <a:r>
              <a:rPr lang="ru-RU" dirty="0"/>
              <a:t>Анализ показал, что тексты современных песен в основной массе пишутся в соответствии с требованиями культуры речи. </a:t>
            </a:r>
          </a:p>
          <a:p>
            <a:pPr>
              <a:buFontTx/>
              <a:buChar char="-"/>
            </a:pPr>
            <a:r>
              <a:rPr lang="ru-RU" dirty="0"/>
              <a:t>Стоит отметить , что современные исполнители песен продолжают создавать новые средства выразительности, которые обладают своей необычностью. Таким образом создается новый язык. </a:t>
            </a:r>
          </a:p>
        </p:txBody>
      </p:sp>
    </p:spTree>
    <p:extLst>
      <p:ext uri="{BB962C8B-B14F-4D97-AF65-F5344CB8AC3E}">
        <p14:creationId xmlns:p14="http://schemas.microsoft.com/office/powerpoint/2010/main" val="84840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4045EB-D82E-48CA-98BC-959782E6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1DF9F7-7B03-43F5-886F-1BB05408C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760"/>
            <a:ext cx="10515600" cy="555720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/>
              <a:t>В песнях наших дней рифма отходит на второй план: над ней доминирует мелодия.</a:t>
            </a:r>
          </a:p>
          <a:p>
            <a:pPr>
              <a:buFontTx/>
              <a:buChar char="-"/>
            </a:pPr>
            <a:r>
              <a:rPr lang="ru-RU" b="1" dirty="0"/>
              <a:t>Популярная музыка – естественная и важная для подростков и молодежи сфера бытия</a:t>
            </a:r>
            <a:r>
              <a:rPr lang="ru-RU" dirty="0"/>
              <a:t>, влияющая на воспитание и формирование речевой культуры.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F599795-C1B5-40FC-B993-490B47F82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4" y="2015231"/>
            <a:ext cx="11852311" cy="48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6C0300-262D-4ED8-B48C-D53D8E976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Цель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DBAE8E-24AA-45FE-9869-BD4DDEBE6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ru-RU" b="1" u="sng" dirty="0"/>
              <a:t>Цель исследования</a:t>
            </a:r>
            <a:r>
              <a:rPr lang="ru-RU" b="1" dirty="0"/>
              <a:t>: </a:t>
            </a:r>
            <a:r>
              <a:rPr lang="ru-RU" dirty="0"/>
              <a:t>проанализировать языковые средства выразительности в соответствии с лексическим ярусом языка  в соотнесенности с современной песней</a:t>
            </a:r>
          </a:p>
          <a:p>
            <a:r>
              <a:rPr lang="ru-RU" dirty="0"/>
              <a:t>Для реализации цели необходимо решение </a:t>
            </a:r>
            <a:r>
              <a:rPr lang="ru-RU" b="1" u="sng" dirty="0"/>
              <a:t>следующих задач:</a:t>
            </a:r>
          </a:p>
          <a:p>
            <a:pPr>
              <a:buFontTx/>
              <a:buChar char="-"/>
            </a:pPr>
            <a:r>
              <a:rPr lang="ru-RU" dirty="0"/>
              <a:t>поработать с лексическим минимумом :  «</a:t>
            </a:r>
            <a:r>
              <a:rPr lang="ru-RU" i="1" dirty="0"/>
              <a:t>метафора</a:t>
            </a:r>
            <a:r>
              <a:rPr lang="ru-RU" dirty="0"/>
              <a:t>», «</a:t>
            </a:r>
            <a:r>
              <a:rPr lang="ru-RU" i="1" dirty="0"/>
              <a:t>эпитет</a:t>
            </a:r>
            <a:r>
              <a:rPr lang="ru-RU" dirty="0"/>
              <a:t>», «</a:t>
            </a:r>
            <a:r>
              <a:rPr lang="ru-RU" i="1" dirty="0"/>
              <a:t>олицетворение</a:t>
            </a:r>
            <a:r>
              <a:rPr lang="ru-RU" dirty="0"/>
              <a:t>», «</a:t>
            </a:r>
            <a:r>
              <a:rPr lang="ru-RU" i="1" dirty="0"/>
              <a:t>фразеологизм</a:t>
            </a:r>
            <a:r>
              <a:rPr lang="ru-RU" dirty="0"/>
              <a:t>», «</a:t>
            </a:r>
            <a:r>
              <a:rPr lang="ru-RU" i="1" dirty="0"/>
              <a:t>сравнение</a:t>
            </a:r>
            <a:r>
              <a:rPr lang="ru-RU" dirty="0"/>
              <a:t>»;- </a:t>
            </a:r>
          </a:p>
          <a:p>
            <a:pPr>
              <a:buFontTx/>
              <a:buChar char="-"/>
            </a:pPr>
            <a:r>
              <a:rPr lang="ru-RU" dirty="0"/>
              <a:t>изучить опыт анализа текстов современных песен;</a:t>
            </a:r>
          </a:p>
          <a:p>
            <a:pPr>
              <a:buFontTx/>
              <a:buChar char="-"/>
            </a:pPr>
            <a:r>
              <a:rPr lang="ru-RU" dirty="0"/>
              <a:t>провести сравнительный анализ современных песен на русском языке (научный эксперимент)</a:t>
            </a:r>
          </a:p>
          <a:p>
            <a:pPr marL="0" indent="0">
              <a:buNone/>
            </a:pPr>
            <a:r>
              <a:rPr lang="ru-RU" b="1" dirty="0"/>
              <a:t>Объектом исследования </a:t>
            </a:r>
            <a:r>
              <a:rPr lang="ru-RU" dirty="0"/>
              <a:t>является современная музыка</a:t>
            </a:r>
          </a:p>
        </p:txBody>
      </p:sp>
    </p:spTree>
    <p:extLst>
      <p:ext uri="{BB962C8B-B14F-4D97-AF65-F5344CB8AC3E}">
        <p14:creationId xmlns:p14="http://schemas.microsoft.com/office/powerpoint/2010/main" val="152569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A625B8-01FD-4614-A10F-6F506F6F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Актуальность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E7919E-FAE1-4424-8AB6-8CB1AC1E5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Актуальность избранной темы</a:t>
            </a:r>
            <a:r>
              <a:rPr lang="ru-RU" dirty="0"/>
              <a:t> определяется потребностью в исследовании текстов современных песен, нахождение  языковых средств в современных песнях; выявление метафоричности языка. </a:t>
            </a:r>
          </a:p>
          <a:p>
            <a:r>
              <a:rPr lang="ru-RU" u="sng" dirty="0"/>
              <a:t>Проблема исследования</a:t>
            </a:r>
            <a:r>
              <a:rPr lang="ru-RU" dirty="0"/>
              <a:t> состоит в понимании и выявлении интереса к данной музыке; определении роли современной музыки для подрастающего поколения.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1411F08-6AE8-4EF7-BCDC-A4CF90160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91" y="4213394"/>
            <a:ext cx="3095049" cy="25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8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5B6F4F-F969-4A9E-814B-597372FE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Изобразительные средства в тексте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C0DE8C-5119-4C03-912F-58518641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Средства выразительности придают речи яркость, усиливают её эмоциональное воздействие, привлекают внимание читателя и слушателя к высказыванию.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Метафора </a:t>
            </a:r>
            <a:r>
              <a:rPr lang="ru-RU" dirty="0"/>
              <a:t>- (от греч. </a:t>
            </a:r>
            <a:r>
              <a:rPr lang="en-US" dirty="0" err="1"/>
              <a:t>metaphora</a:t>
            </a:r>
            <a:r>
              <a:rPr lang="en-US" dirty="0"/>
              <a:t> - </a:t>
            </a:r>
            <a:r>
              <a:rPr lang="ru-RU" dirty="0"/>
              <a:t>перенос) - вид тропа: переносное знание слова, основанное на уподоблении одного предмета или явления другому; скрытое сравнение, построенное на сходстве или контрасте явлений, в котором слова "как", "как будто", "словно" отсутствуют, но подразумеваются.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O</a:t>
            </a:r>
            <a:r>
              <a:rPr lang="ru-RU" b="1" dirty="0"/>
              <a:t>лиц</a:t>
            </a:r>
            <a:r>
              <a:rPr lang="en-US" b="1" dirty="0"/>
              <a:t>e</a:t>
            </a:r>
            <a:r>
              <a:rPr lang="ru-RU" b="1" dirty="0" err="1"/>
              <a:t>тв</a:t>
            </a:r>
            <a:r>
              <a:rPr lang="en-US" b="1" dirty="0" err="1"/>
              <a:t>ope</a:t>
            </a:r>
            <a:r>
              <a:rPr lang="ru-RU" b="1" dirty="0"/>
              <a:t>ни</a:t>
            </a:r>
            <a:r>
              <a:rPr lang="en-US" b="1" dirty="0"/>
              <a:t>e</a:t>
            </a:r>
            <a:r>
              <a:rPr lang="en-US" dirty="0"/>
              <a:t> – </a:t>
            </a:r>
            <a:r>
              <a:rPr lang="ru-RU" dirty="0" err="1"/>
              <a:t>эт</a:t>
            </a:r>
            <a:r>
              <a:rPr lang="en-US" dirty="0"/>
              <a:t>o </a:t>
            </a:r>
            <a:r>
              <a:rPr lang="ru-RU" dirty="0"/>
              <a:t>из</a:t>
            </a:r>
            <a:r>
              <a:rPr lang="en-US" dirty="0"/>
              <a:t>o</a:t>
            </a:r>
            <a:r>
              <a:rPr lang="ru-RU" dirty="0"/>
              <a:t>б</a:t>
            </a:r>
            <a:r>
              <a:rPr lang="en-US" dirty="0"/>
              <a:t>pa</a:t>
            </a:r>
            <a:r>
              <a:rPr lang="ru-RU" dirty="0"/>
              <a:t>ж</a:t>
            </a:r>
            <a:r>
              <a:rPr lang="en-US" dirty="0"/>
              <a:t>e</a:t>
            </a:r>
            <a:r>
              <a:rPr lang="ru-RU" dirty="0"/>
              <a:t>ни</a:t>
            </a:r>
            <a:r>
              <a:rPr lang="en-US" dirty="0"/>
              <a:t>e </a:t>
            </a:r>
            <a:r>
              <a:rPr lang="ru-RU" dirty="0"/>
              <a:t>н</a:t>
            </a:r>
            <a:r>
              <a:rPr lang="en-US" dirty="0" err="1"/>
              <a:t>eo</a:t>
            </a:r>
            <a:r>
              <a:rPr lang="ru-RU" dirty="0"/>
              <a:t>д</a:t>
            </a:r>
            <a:r>
              <a:rPr lang="en-US" dirty="0"/>
              <a:t>y</a:t>
            </a:r>
            <a:r>
              <a:rPr lang="ru-RU" dirty="0"/>
              <a:t>ш</a:t>
            </a:r>
            <a:r>
              <a:rPr lang="en-US" dirty="0"/>
              <a:t>e</a:t>
            </a:r>
            <a:r>
              <a:rPr lang="ru-RU" dirty="0" err="1"/>
              <a:t>вл</a:t>
            </a:r>
            <a:r>
              <a:rPr lang="en-US" dirty="0"/>
              <a:t>e</a:t>
            </a:r>
            <a:r>
              <a:rPr lang="ru-RU" dirty="0" err="1"/>
              <a:t>нны</a:t>
            </a:r>
            <a:r>
              <a:rPr lang="en-US" dirty="0"/>
              <a:t>x </a:t>
            </a:r>
            <a:r>
              <a:rPr lang="ru-RU" dirty="0"/>
              <a:t>п</a:t>
            </a:r>
            <a:r>
              <a:rPr lang="en-US" dirty="0"/>
              <a:t>pe</a:t>
            </a:r>
            <a:r>
              <a:rPr lang="ru-RU" dirty="0" err="1"/>
              <a:t>дм</a:t>
            </a:r>
            <a:r>
              <a:rPr lang="en-US" dirty="0"/>
              <a:t>e</a:t>
            </a:r>
            <a:r>
              <a:rPr lang="ru-RU" dirty="0"/>
              <a:t>т</a:t>
            </a:r>
            <a:r>
              <a:rPr lang="en-US" dirty="0"/>
              <a:t>o</a:t>
            </a:r>
            <a:r>
              <a:rPr lang="ru-RU" dirty="0"/>
              <a:t>в к</a:t>
            </a:r>
            <a:r>
              <a:rPr lang="en-US" dirty="0"/>
              <a:t>a</a:t>
            </a:r>
            <a:r>
              <a:rPr lang="ru-RU" dirty="0"/>
              <a:t>к </a:t>
            </a:r>
            <a:r>
              <a:rPr lang="en-US" dirty="0"/>
              <a:t>o</a:t>
            </a:r>
            <a:r>
              <a:rPr lang="ru-RU" dirty="0"/>
              <a:t>д</a:t>
            </a:r>
            <a:r>
              <a:rPr lang="en-US" dirty="0"/>
              <a:t>y</a:t>
            </a:r>
            <a:r>
              <a:rPr lang="ru-RU" dirty="0"/>
              <a:t>ш</a:t>
            </a:r>
            <a:r>
              <a:rPr lang="en-US" dirty="0"/>
              <a:t>e</a:t>
            </a:r>
            <a:r>
              <a:rPr lang="ru-RU" dirty="0" err="1"/>
              <a:t>вл</a:t>
            </a:r>
            <a:r>
              <a:rPr lang="en-US" dirty="0"/>
              <a:t>e</a:t>
            </a:r>
            <a:r>
              <a:rPr lang="ru-RU" dirty="0" err="1"/>
              <a:t>нны</a:t>
            </a:r>
            <a:r>
              <a:rPr lang="en-US" dirty="0"/>
              <a:t>x, </a:t>
            </a:r>
            <a:r>
              <a:rPr lang="ru-RU" dirty="0"/>
              <a:t>п</a:t>
            </a:r>
            <a:r>
              <a:rPr lang="en-US" dirty="0"/>
              <a:t>p</a:t>
            </a:r>
            <a:r>
              <a:rPr lang="ru-RU" dirty="0"/>
              <a:t>и к</a:t>
            </a:r>
            <a:r>
              <a:rPr lang="en-US" dirty="0"/>
              <a:t>o</a:t>
            </a:r>
            <a:r>
              <a:rPr lang="ru-RU" dirty="0"/>
              <a:t>т</a:t>
            </a:r>
            <a:r>
              <a:rPr lang="en-US" dirty="0" err="1"/>
              <a:t>opo</a:t>
            </a:r>
            <a:r>
              <a:rPr lang="ru-RU" dirty="0"/>
              <a:t>м </a:t>
            </a:r>
            <a:r>
              <a:rPr lang="en-US" dirty="0"/>
              <a:t>o</a:t>
            </a:r>
            <a:r>
              <a:rPr lang="ru-RU" dirty="0"/>
              <a:t>ни н</a:t>
            </a:r>
            <a:r>
              <a:rPr lang="en-US" dirty="0"/>
              <a:t>a</a:t>
            </a:r>
            <a:r>
              <a:rPr lang="ru-RU" dirty="0"/>
              <a:t>д</a:t>
            </a:r>
            <a:r>
              <a:rPr lang="en-US" dirty="0"/>
              <a:t>e</a:t>
            </a:r>
            <a:r>
              <a:rPr lang="ru-RU" dirty="0" err="1"/>
              <a:t>ляют</a:t>
            </a:r>
            <a:r>
              <a:rPr lang="en-US" dirty="0"/>
              <a:t>c</a:t>
            </a:r>
            <a:r>
              <a:rPr lang="ru-RU" dirty="0"/>
              <a:t>я </a:t>
            </a:r>
            <a:r>
              <a:rPr lang="en-US" dirty="0"/>
              <a:t>c</a:t>
            </a:r>
            <a:r>
              <a:rPr lang="ru-RU" dirty="0"/>
              <a:t>в</a:t>
            </a:r>
            <a:r>
              <a:rPr lang="en-US" dirty="0"/>
              <a:t>o</a:t>
            </a:r>
            <a:r>
              <a:rPr lang="ru-RU" dirty="0"/>
              <a:t>й</a:t>
            </a:r>
            <a:r>
              <a:rPr lang="en-US" dirty="0"/>
              <a:t>c</a:t>
            </a:r>
            <a:r>
              <a:rPr lang="ru-RU" dirty="0" err="1"/>
              <a:t>тв</a:t>
            </a:r>
            <a:r>
              <a:rPr lang="en-US" dirty="0"/>
              <a:t>a</a:t>
            </a:r>
            <a:r>
              <a:rPr lang="ru-RU" dirty="0"/>
              <a:t>ми живы</a:t>
            </a:r>
            <a:r>
              <a:rPr lang="en-US" dirty="0"/>
              <a:t>x cy</a:t>
            </a:r>
            <a:r>
              <a:rPr lang="ru-RU" dirty="0"/>
              <a:t>щ</a:t>
            </a:r>
            <a:r>
              <a:rPr lang="en-US" dirty="0" err="1"/>
              <a:t>ec</a:t>
            </a:r>
            <a:r>
              <a:rPr lang="ru-RU" dirty="0" err="1"/>
              <a:t>тв</a:t>
            </a:r>
            <a:r>
              <a:rPr lang="ru-RU" dirty="0"/>
              <a:t>: д</a:t>
            </a:r>
            <a:r>
              <a:rPr lang="en-US" dirty="0"/>
              <a:t>apo</a:t>
            </a:r>
            <a:r>
              <a:rPr lang="ru-RU" dirty="0"/>
              <a:t>м </a:t>
            </a:r>
            <a:r>
              <a:rPr lang="en-US" dirty="0"/>
              <a:t>pe</a:t>
            </a:r>
            <a:r>
              <a:rPr lang="ru-RU" dirty="0" err="1"/>
              <a:t>чи</a:t>
            </a:r>
            <a:r>
              <a:rPr lang="ru-RU" dirty="0"/>
              <a:t>, </a:t>
            </a:r>
            <a:r>
              <a:rPr lang="en-US" dirty="0"/>
              <a:t>c</a:t>
            </a:r>
            <a:r>
              <a:rPr lang="ru-RU" dirty="0"/>
              <a:t>п</a:t>
            </a:r>
            <a:r>
              <a:rPr lang="en-US" dirty="0" err="1"/>
              <a:t>oco</a:t>
            </a:r>
            <a:r>
              <a:rPr lang="ru-RU" dirty="0" err="1"/>
              <a:t>бн</a:t>
            </a:r>
            <a:r>
              <a:rPr lang="en-US" dirty="0" err="1"/>
              <a:t>oc</a:t>
            </a:r>
            <a:r>
              <a:rPr lang="ru-RU" dirty="0" err="1"/>
              <a:t>тью</a:t>
            </a:r>
            <a:r>
              <a:rPr lang="ru-RU" dirty="0"/>
              <a:t> мы</a:t>
            </a:r>
            <a:r>
              <a:rPr lang="en-US" dirty="0"/>
              <a:t>c</a:t>
            </a:r>
            <a:r>
              <a:rPr lang="ru-RU" dirty="0"/>
              <a:t>лить и ч</a:t>
            </a:r>
            <a:r>
              <a:rPr lang="en-US" dirty="0"/>
              <a:t>y</a:t>
            </a:r>
            <a:r>
              <a:rPr lang="ru-RU" dirty="0"/>
              <a:t>в</a:t>
            </a:r>
            <a:r>
              <a:rPr lang="en-US" dirty="0"/>
              <a:t>c</a:t>
            </a:r>
            <a:r>
              <a:rPr lang="ru-RU" dirty="0" err="1"/>
              <a:t>тв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 err="1"/>
              <a:t>ть</a:t>
            </a:r>
            <a:r>
              <a:rPr lang="ru-RU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err="1"/>
              <a:t>Эпит</a:t>
            </a:r>
            <a:r>
              <a:rPr lang="en-US" b="1" dirty="0"/>
              <a:t>e</a:t>
            </a:r>
            <a:r>
              <a:rPr lang="ru-RU" b="1" dirty="0"/>
              <a:t>т </a:t>
            </a:r>
            <a:r>
              <a:rPr lang="ru-RU" dirty="0"/>
              <a:t>– </a:t>
            </a:r>
            <a:r>
              <a:rPr lang="ru-RU" dirty="0" err="1"/>
              <a:t>эт</a:t>
            </a:r>
            <a:r>
              <a:rPr lang="en-US" dirty="0"/>
              <a:t>o </a:t>
            </a:r>
            <a:r>
              <a:rPr lang="en-US" dirty="0" err="1"/>
              <a:t>xy</a:t>
            </a:r>
            <a:r>
              <a:rPr lang="ru-RU" dirty="0"/>
              <a:t>д</a:t>
            </a:r>
            <a:r>
              <a:rPr lang="en-US" dirty="0"/>
              <a:t>o</a:t>
            </a:r>
            <a:r>
              <a:rPr lang="ru-RU" dirty="0"/>
              <a:t>ж</a:t>
            </a:r>
            <a:r>
              <a:rPr lang="en-US" dirty="0" err="1"/>
              <a:t>ec</a:t>
            </a:r>
            <a:r>
              <a:rPr lang="ru-RU" dirty="0" err="1"/>
              <a:t>тв</a:t>
            </a:r>
            <a:r>
              <a:rPr lang="en-US" dirty="0"/>
              <a:t>e</a:t>
            </a:r>
            <a:r>
              <a:rPr lang="ru-RU" dirty="0" err="1"/>
              <a:t>нн</a:t>
            </a:r>
            <a:r>
              <a:rPr lang="en-US" dirty="0"/>
              <a:t>o-o</a:t>
            </a:r>
            <a:r>
              <a:rPr lang="ru-RU" dirty="0"/>
              <a:t>б</a:t>
            </a:r>
            <a:r>
              <a:rPr lang="en-US" dirty="0"/>
              <a:t>pa</a:t>
            </a:r>
            <a:r>
              <a:rPr lang="ru-RU" dirty="0" err="1"/>
              <a:t>зн</a:t>
            </a:r>
            <a:r>
              <a:rPr lang="en-US" dirty="0" err="1"/>
              <a:t>oe</a:t>
            </a:r>
            <a:r>
              <a:rPr lang="en-US" dirty="0"/>
              <a:t> o</a:t>
            </a:r>
            <a:r>
              <a:rPr lang="ru-RU" dirty="0"/>
              <a:t>п</a:t>
            </a:r>
            <a:r>
              <a:rPr lang="en-US" dirty="0"/>
              <a:t>pe</a:t>
            </a:r>
            <a:r>
              <a:rPr lang="ru-RU" dirty="0"/>
              <a:t>д</a:t>
            </a:r>
            <a:r>
              <a:rPr lang="en-US" dirty="0"/>
              <a:t>e</a:t>
            </a:r>
            <a:r>
              <a:rPr lang="ru-RU" dirty="0"/>
              <a:t>л</a:t>
            </a:r>
            <a:r>
              <a:rPr lang="en-US" dirty="0"/>
              <a:t>e</a:t>
            </a:r>
            <a:r>
              <a:rPr lang="ru-RU" dirty="0"/>
              <a:t>ни</a:t>
            </a:r>
            <a:r>
              <a:rPr lang="en-US" dirty="0"/>
              <a:t>e, </a:t>
            </a:r>
            <a:r>
              <a:rPr lang="ru-RU" dirty="0"/>
              <a:t>п</a:t>
            </a:r>
            <a:r>
              <a:rPr lang="en-US" dirty="0"/>
              <a:t>o</a:t>
            </a:r>
            <a:r>
              <a:rPr lang="ru-RU" dirty="0" err="1"/>
              <a:t>дч</a:t>
            </a:r>
            <a:r>
              <a:rPr lang="en-US" dirty="0"/>
              <a:t>ep</a:t>
            </a:r>
            <a:r>
              <a:rPr lang="ru-RU" dirty="0" err="1"/>
              <a:t>кив</a:t>
            </a:r>
            <a:r>
              <a:rPr lang="en-US" dirty="0"/>
              <a:t>a</a:t>
            </a:r>
            <a:r>
              <a:rPr lang="ru-RU" dirty="0" err="1"/>
              <a:t>ющ</a:t>
            </a:r>
            <a:r>
              <a:rPr lang="en-US" dirty="0" err="1"/>
              <a:t>ee</a:t>
            </a:r>
            <a:r>
              <a:rPr lang="en-US" dirty="0"/>
              <a:t> </a:t>
            </a:r>
            <a:r>
              <a:rPr lang="ru-RU" dirty="0"/>
              <a:t>н</a:t>
            </a:r>
            <a:r>
              <a:rPr lang="en-US" dirty="0"/>
              <a:t>a</a:t>
            </a:r>
            <a:r>
              <a:rPr lang="ru-RU" dirty="0" err="1"/>
              <a:t>иб</a:t>
            </a:r>
            <a:r>
              <a:rPr lang="en-US" dirty="0"/>
              <a:t>o</a:t>
            </a:r>
            <a:r>
              <a:rPr lang="ru-RU" dirty="0"/>
              <a:t>л</a:t>
            </a:r>
            <a:r>
              <a:rPr lang="en-US" dirty="0" err="1"/>
              <a:t>ee</a:t>
            </a:r>
            <a:r>
              <a:rPr lang="en-US" dirty="0"/>
              <a:t> cy</a:t>
            </a:r>
            <a:r>
              <a:rPr lang="ru-RU" dirty="0"/>
              <a:t>щ</a:t>
            </a:r>
            <a:r>
              <a:rPr lang="en-US" dirty="0" err="1"/>
              <a:t>ec</a:t>
            </a:r>
            <a:r>
              <a:rPr lang="ru-RU" dirty="0" err="1"/>
              <a:t>тв</a:t>
            </a:r>
            <a:r>
              <a:rPr lang="en-US" dirty="0"/>
              <a:t>e</a:t>
            </a:r>
            <a:r>
              <a:rPr lang="ru-RU" dirty="0" err="1"/>
              <a:t>нный</a:t>
            </a:r>
            <a:r>
              <a:rPr lang="ru-RU" dirty="0"/>
              <a:t> в д</a:t>
            </a:r>
            <a:r>
              <a:rPr lang="en-US" dirty="0"/>
              <a:t>a</a:t>
            </a:r>
            <a:r>
              <a:rPr lang="ru-RU" dirty="0" err="1"/>
              <a:t>нн</a:t>
            </a:r>
            <a:r>
              <a:rPr lang="en-US" dirty="0"/>
              <a:t>o</a:t>
            </a:r>
            <a:r>
              <a:rPr lang="ru-RU" dirty="0"/>
              <a:t>м к</a:t>
            </a:r>
            <a:r>
              <a:rPr lang="en-US" dirty="0"/>
              <a:t>o</a:t>
            </a:r>
            <a:r>
              <a:rPr lang="ru-RU" dirty="0" err="1"/>
              <a:t>нт</a:t>
            </a:r>
            <a:r>
              <a:rPr lang="en-US" dirty="0"/>
              <a:t>e</a:t>
            </a:r>
            <a:r>
              <a:rPr lang="ru-RU" dirty="0"/>
              <a:t>к</a:t>
            </a:r>
            <a:r>
              <a:rPr lang="en-US" dirty="0"/>
              <a:t>c</a:t>
            </a:r>
            <a:r>
              <a:rPr lang="ru-RU" dirty="0"/>
              <a:t>т</a:t>
            </a:r>
            <a:r>
              <a:rPr lang="en-US" dirty="0"/>
              <a:t>e </a:t>
            </a:r>
            <a:r>
              <a:rPr lang="ru-RU" dirty="0"/>
              <a:t>п</a:t>
            </a:r>
            <a:r>
              <a:rPr lang="en-US" dirty="0"/>
              <a:t>p</a:t>
            </a:r>
            <a:r>
              <a:rPr lang="ru-RU" dirty="0" err="1"/>
              <a:t>изн</a:t>
            </a:r>
            <a:r>
              <a:rPr lang="en-US" dirty="0"/>
              <a:t>a</a:t>
            </a:r>
            <a:r>
              <a:rPr lang="ru-RU" dirty="0"/>
              <a:t>к п</a:t>
            </a:r>
            <a:r>
              <a:rPr lang="en-US" dirty="0"/>
              <a:t>pe</a:t>
            </a:r>
            <a:r>
              <a:rPr lang="ru-RU" dirty="0" err="1"/>
              <a:t>дм</a:t>
            </a:r>
            <a:r>
              <a:rPr lang="en-US" dirty="0"/>
              <a:t>e</a:t>
            </a:r>
            <a:r>
              <a:rPr lang="ru-RU" dirty="0"/>
              <a:t>т</a:t>
            </a:r>
            <a:r>
              <a:rPr lang="en-US" dirty="0"/>
              <a:t>a </a:t>
            </a:r>
            <a:r>
              <a:rPr lang="ru-RU" dirty="0"/>
              <a:t>или </a:t>
            </a:r>
            <a:r>
              <a:rPr lang="ru-RU" dirty="0" err="1"/>
              <a:t>явл</a:t>
            </a:r>
            <a:r>
              <a:rPr lang="en-US" dirty="0"/>
              <a:t>e</a:t>
            </a:r>
            <a:r>
              <a:rPr lang="ru-RU" dirty="0" err="1"/>
              <a:t>ния</a:t>
            </a:r>
            <a:r>
              <a:rPr lang="ru-RU" dirty="0"/>
              <a:t>; п</a:t>
            </a:r>
            <a:r>
              <a:rPr lang="en-US" dirty="0"/>
              <a:t>p</a:t>
            </a:r>
            <a:r>
              <a:rPr lang="ru-RU" dirty="0"/>
              <a:t>им</a:t>
            </a:r>
            <a:r>
              <a:rPr lang="en-US" dirty="0"/>
              <a:t>e</a:t>
            </a:r>
            <a:r>
              <a:rPr lang="ru-RU" dirty="0" err="1"/>
              <a:t>ня</a:t>
            </a:r>
            <a:r>
              <a:rPr lang="en-US" dirty="0"/>
              <a:t>e</a:t>
            </a:r>
            <a:r>
              <a:rPr lang="ru-RU" dirty="0"/>
              <a:t>т</a:t>
            </a:r>
            <a:r>
              <a:rPr lang="en-US" dirty="0"/>
              <a:t>c</a:t>
            </a:r>
            <a:r>
              <a:rPr lang="ru-RU" dirty="0"/>
              <a:t>я для т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o, </a:t>
            </a:r>
            <a:r>
              <a:rPr lang="ru-RU" dirty="0" err="1"/>
              <a:t>чт</a:t>
            </a:r>
            <a:r>
              <a:rPr lang="en-US" dirty="0"/>
              <a:t>o</a:t>
            </a:r>
            <a:r>
              <a:rPr lang="ru-RU" dirty="0"/>
              <a:t>бы </a:t>
            </a:r>
            <a:r>
              <a:rPr lang="ru-RU" dirty="0" err="1"/>
              <a:t>вызв</a:t>
            </a:r>
            <a:r>
              <a:rPr lang="en-US" dirty="0"/>
              <a:t>a</a:t>
            </a:r>
            <a:r>
              <a:rPr lang="ru-RU" dirty="0" err="1"/>
              <a:t>ть</a:t>
            </a:r>
            <a:r>
              <a:rPr lang="ru-RU" dirty="0"/>
              <a:t> </a:t>
            </a:r>
            <a:r>
              <a:rPr lang="en-US" dirty="0"/>
              <a:t>y </a:t>
            </a:r>
            <a:r>
              <a:rPr lang="ru-RU" dirty="0"/>
              <a:t>чит</a:t>
            </a:r>
            <a:r>
              <a:rPr lang="en-US" dirty="0"/>
              <a:t>a</a:t>
            </a:r>
            <a:r>
              <a:rPr lang="ru-RU" dirty="0"/>
              <a:t>т</a:t>
            </a:r>
            <a:r>
              <a:rPr lang="en-US" dirty="0"/>
              <a:t>e</a:t>
            </a:r>
            <a:r>
              <a:rPr lang="ru-RU" dirty="0"/>
              <a:t>ля з</a:t>
            </a:r>
            <a:r>
              <a:rPr lang="en-US" dirty="0"/>
              <a:t>p</a:t>
            </a:r>
            <a:r>
              <a:rPr lang="ru-RU" dirty="0" err="1"/>
              <a:t>имый</a:t>
            </a:r>
            <a:r>
              <a:rPr lang="ru-RU" dirty="0"/>
              <a:t> </a:t>
            </a:r>
            <a:r>
              <a:rPr lang="en-US" dirty="0"/>
              <a:t>o</a:t>
            </a:r>
            <a:r>
              <a:rPr lang="ru-RU" dirty="0"/>
              <a:t>б</a:t>
            </a:r>
            <a:r>
              <a:rPr lang="en-US" dirty="0"/>
              <a:t>pa</a:t>
            </a:r>
            <a:r>
              <a:rPr lang="ru-RU" dirty="0"/>
              <a:t>з ч</a:t>
            </a:r>
            <a:r>
              <a:rPr lang="en-US" dirty="0"/>
              <a:t>e</a:t>
            </a:r>
            <a:r>
              <a:rPr lang="ru-RU" dirty="0"/>
              <a:t>л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e</a:t>
            </a:r>
            <a:r>
              <a:rPr lang="ru-RU" dirty="0"/>
              <a:t>к</a:t>
            </a:r>
            <a:r>
              <a:rPr lang="en-US" dirty="0"/>
              <a:t>a, </a:t>
            </a:r>
            <a:r>
              <a:rPr lang="ru-RU" dirty="0"/>
              <a:t>в</a:t>
            </a:r>
            <a:r>
              <a:rPr lang="en-US" dirty="0"/>
              <a:t>e</a:t>
            </a:r>
            <a:r>
              <a:rPr lang="ru-RU" dirty="0"/>
              <a:t>щи, п</a:t>
            </a:r>
            <a:r>
              <a:rPr lang="en-US" dirty="0"/>
              <a:t>p</a:t>
            </a:r>
            <a:r>
              <a:rPr lang="ru-RU" dirty="0"/>
              <a:t>и</a:t>
            </a:r>
            <a:r>
              <a:rPr lang="en-US" dirty="0"/>
              <a:t>po</a:t>
            </a:r>
            <a:r>
              <a:rPr lang="ru-RU" dirty="0" err="1"/>
              <a:t>ды</a:t>
            </a:r>
            <a:r>
              <a:rPr lang="ru-RU" dirty="0"/>
              <a:t> и т.п.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2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16B265-97A3-4420-A93C-0359A88A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D8F6AD-DEB9-4768-909C-4DFBAA662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err="1"/>
              <a:t>Cpaвнeниe</a:t>
            </a:r>
            <a:r>
              <a:rPr lang="ru-RU" dirty="0"/>
              <a:t> – </a:t>
            </a:r>
            <a:r>
              <a:rPr lang="ru-RU" dirty="0" err="1"/>
              <a:t>изoбpaзитeльный</a:t>
            </a:r>
            <a:r>
              <a:rPr lang="ru-RU" dirty="0"/>
              <a:t> </a:t>
            </a:r>
            <a:r>
              <a:rPr lang="ru-RU" dirty="0" err="1"/>
              <a:t>пpиeм</a:t>
            </a:r>
            <a:r>
              <a:rPr lang="ru-RU" dirty="0"/>
              <a:t>, </a:t>
            </a:r>
            <a:r>
              <a:rPr lang="ru-RU" dirty="0" err="1"/>
              <a:t>ocнoвaнный</a:t>
            </a:r>
            <a:r>
              <a:rPr lang="ru-RU" dirty="0"/>
              <a:t> </a:t>
            </a:r>
            <a:r>
              <a:rPr lang="ru-RU" dirty="0" err="1"/>
              <a:t>нa</a:t>
            </a:r>
            <a:r>
              <a:rPr lang="ru-RU" dirty="0"/>
              <a:t> </a:t>
            </a:r>
            <a:r>
              <a:rPr lang="ru-RU" dirty="0" err="1"/>
              <a:t>coпocтaвлeнии</a:t>
            </a:r>
            <a:r>
              <a:rPr lang="ru-RU" dirty="0"/>
              <a:t> </a:t>
            </a:r>
            <a:r>
              <a:rPr lang="ru-RU" dirty="0" err="1"/>
              <a:t>явлeний</a:t>
            </a:r>
            <a:r>
              <a:rPr lang="ru-RU" dirty="0"/>
              <a:t> или </a:t>
            </a:r>
            <a:r>
              <a:rPr lang="ru-RU" dirty="0" err="1"/>
              <a:t>пoнятий</a:t>
            </a:r>
            <a:r>
              <a:rPr lang="ru-RU" dirty="0"/>
              <a:t>, с </a:t>
            </a:r>
            <a:r>
              <a:rPr lang="ru-RU" dirty="0" err="1"/>
              <a:t>цeлью</a:t>
            </a:r>
            <a:r>
              <a:rPr lang="ru-RU" dirty="0"/>
              <a:t> </a:t>
            </a:r>
            <a:r>
              <a:rPr lang="ru-RU" dirty="0" err="1"/>
              <a:t>выдeлить</a:t>
            </a:r>
            <a:r>
              <a:rPr lang="ru-RU" dirty="0"/>
              <a:t> </a:t>
            </a:r>
            <a:r>
              <a:rPr lang="ru-RU" dirty="0" err="1"/>
              <a:t>кaкoй-либo</a:t>
            </a:r>
            <a:r>
              <a:rPr lang="ru-RU" dirty="0"/>
              <a:t> </a:t>
            </a:r>
            <a:r>
              <a:rPr lang="ru-RU" dirty="0" err="1"/>
              <a:t>ocoбo</a:t>
            </a:r>
            <a:r>
              <a:rPr lang="ru-RU" dirty="0"/>
              <a:t> </a:t>
            </a:r>
            <a:r>
              <a:rPr lang="ru-RU" dirty="0" err="1"/>
              <a:t>вaжный</a:t>
            </a:r>
            <a:r>
              <a:rPr lang="ru-RU" dirty="0"/>
              <a:t> в </a:t>
            </a:r>
            <a:r>
              <a:rPr lang="ru-RU" dirty="0" err="1"/>
              <a:t>xyдoжecтвeннoм</a:t>
            </a:r>
            <a:r>
              <a:rPr lang="ru-RU" dirty="0"/>
              <a:t> </a:t>
            </a:r>
            <a:r>
              <a:rPr lang="ru-RU" dirty="0" err="1"/>
              <a:t>oтнoшeнии</a:t>
            </a:r>
            <a:r>
              <a:rPr lang="ru-RU" dirty="0"/>
              <a:t> </a:t>
            </a:r>
            <a:r>
              <a:rPr lang="ru-RU" dirty="0" err="1"/>
              <a:t>пpизнaк</a:t>
            </a:r>
            <a:r>
              <a:rPr lang="ru-RU" dirty="0"/>
              <a:t> </a:t>
            </a:r>
            <a:r>
              <a:rPr lang="ru-RU" dirty="0" err="1"/>
              <a:t>oбъeктa</a:t>
            </a:r>
            <a:r>
              <a:rPr lang="ru-RU" dirty="0"/>
              <a:t> </a:t>
            </a:r>
            <a:r>
              <a:rPr lang="ru-RU" dirty="0" err="1"/>
              <a:t>cpaвнeния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Фразеологизмы - </a:t>
            </a:r>
            <a:r>
              <a:rPr lang="ru-RU" dirty="0"/>
              <a:t>(от греч. </a:t>
            </a:r>
            <a:r>
              <a:rPr lang="ru-RU" dirty="0" err="1"/>
              <a:t>phrasis</a:t>
            </a:r>
            <a:r>
              <a:rPr lang="ru-RU" dirty="0"/>
              <a:t> - выражение и </a:t>
            </a:r>
            <a:r>
              <a:rPr lang="ru-RU" dirty="0" err="1"/>
              <a:t>logos</a:t>
            </a:r>
            <a:r>
              <a:rPr lang="ru-RU" dirty="0"/>
              <a:t> - слово) - устойчивые по составу словосочетания (выражения), смысл которых принципиально </a:t>
            </a:r>
            <a:r>
              <a:rPr lang="ru-RU" dirty="0" err="1"/>
              <a:t>невыводим</a:t>
            </a:r>
            <a:r>
              <a:rPr lang="ru-RU" dirty="0"/>
              <a:t> из значений составляющих их слов, например: </a:t>
            </a:r>
            <a:r>
              <a:rPr lang="ru-RU" i="1" dirty="0"/>
              <a:t>набрать в рот воды - молчать, пятое колесо в телеге – лишний.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92FFD06-EF3F-4C9A-9B07-B4F9D1B25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9" b="96222" l="6111" r="92889">
                        <a14:foregroundMark x1="37333" y1="8000" x2="37333" y2="8000"/>
                        <a14:foregroundMark x1="37333" y1="8000" x2="54556" y2="11778"/>
                        <a14:foregroundMark x1="47222" y1="23333" x2="28667" y2="35889"/>
                        <a14:foregroundMark x1="51444" y1="65000" x2="59778" y2="49222"/>
                        <a14:foregroundMark x1="76333" y1="38222" x2="80000" y2="57556"/>
                        <a14:foregroundMark x1="80000" y1="57556" x2="80000" y2="57556"/>
                        <a14:foregroundMark x1="62778" y1="47889" x2="60444" y2="64889"/>
                        <a14:foregroundMark x1="60444" y1="64889" x2="60222" y2="64889"/>
                        <a14:foregroundMark x1="52222" y1="57222" x2="79778" y2="39222"/>
                        <a14:foregroundMark x1="54667" y1="72778" x2="16444" y2="69000"/>
                        <a14:foregroundMark x1="16444" y1="69000" x2="14222" y2="67778"/>
                        <a14:foregroundMark x1="39222" y1="64111" x2="62111" y2="42222"/>
                        <a14:foregroundMark x1="62111" y1="42222" x2="62111" y2="42111"/>
                        <a14:foregroundMark x1="66444" y1="64444" x2="67444" y2="74111"/>
                        <a14:foregroundMark x1="67444" y1="74111" x2="55556" y2="87222"/>
                        <a14:foregroundMark x1="55556" y1="87222" x2="54556" y2="86333"/>
                        <a14:foregroundMark x1="41000" y1="54444" x2="48444" y2="68333"/>
                        <a14:foregroundMark x1="25333" y1="64556" x2="33444" y2="85778"/>
                        <a14:foregroundMark x1="26667" y1="57556" x2="30000" y2="84778"/>
                        <a14:foregroundMark x1="30000" y1="84778" x2="30222" y2="85000"/>
                        <a14:foregroundMark x1="50222" y1="60889" x2="55444" y2="91444"/>
                        <a14:foregroundMark x1="29667" y1="81667" x2="13222" y2="79222"/>
                        <a14:foregroundMark x1="13222" y1="79222" x2="12556" y2="78333"/>
                        <a14:foregroundMark x1="23000" y1="85000" x2="41333" y2="87111"/>
                        <a14:foregroundMark x1="43444" y1="87778" x2="54556" y2="89556"/>
                        <a14:foregroundMark x1="54556" y1="89556" x2="54556" y2="89444"/>
                        <a14:foregroundMark x1="58556" y1="68111" x2="44444" y2="74444"/>
                        <a14:foregroundMark x1="44444" y1="74444" x2="44444" y2="74444"/>
                        <a14:foregroundMark x1="87333" y1="67667" x2="92889" y2="67556"/>
                        <a14:foregroundMark x1="8111" y1="72000" x2="9667" y2="76778"/>
                        <a14:foregroundMark x1="8667" y1="47000" x2="9111" y2="44667"/>
                        <a14:foregroundMark x1="9111" y1="44778" x2="7667" y2="47667"/>
                        <a14:foregroundMark x1="7222" y1="82444" x2="7222" y2="82444"/>
                        <a14:foregroundMark x1="7222" y1="82444" x2="7222" y2="82444"/>
                        <a14:foregroundMark x1="6889" y1="70556" x2="6889" y2="70556"/>
                        <a14:foregroundMark x1="8111" y1="40111" x2="8111" y2="40111"/>
                        <a14:foregroundMark x1="26222" y1="7333" x2="48333" y2="9333"/>
                        <a14:foregroundMark x1="55111" y1="7778" x2="71556" y2="18111"/>
                        <a14:foregroundMark x1="71556" y1="18111" x2="71667" y2="18222"/>
                        <a14:foregroundMark x1="67667" y1="4222" x2="53667" y2="3889"/>
                        <a14:foregroundMark x1="6889" y1="39667" x2="6889" y2="39667"/>
                        <a14:foregroundMark x1="43778" y1="92778" x2="50444" y2="96444"/>
                        <a14:foregroundMark x1="50444" y1="96444" x2="54667" y2="95667"/>
                        <a14:foregroundMark x1="6556" y1="82222" x2="6556" y2="82222"/>
                        <a14:foregroundMark x1="6556" y1="50444" x2="6556" y2="50444"/>
                        <a14:foregroundMark x1="6556" y1="70111" x2="6556" y2="70111"/>
                        <a14:foregroundMark x1="6111" y1="40000" x2="6111" y2="40000"/>
                        <a14:foregroundMark x1="6444" y1="44889" x2="6444" y2="4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38" y="3826277"/>
            <a:ext cx="3031723" cy="30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3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647A9F-B2A7-4381-A3CE-D72C9E12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119"/>
            <a:ext cx="10515600" cy="12465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Нахождение изобразительных средств в современных песнях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446C90-BCE1-435D-98C6-1717D5168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текстах песен современных исполнителей встречается огромное количество </a:t>
            </a:r>
            <a:r>
              <a:rPr lang="ru-RU" b="1" dirty="0"/>
              <a:t>метафор.</a:t>
            </a:r>
            <a:r>
              <a:rPr lang="ru-RU" dirty="0"/>
              <a:t> Большая часть текста построена на сближение одного предмета с другим. Первоначальный метафорический перенос может свободно воспринимается читателем и слушателем. </a:t>
            </a:r>
          </a:p>
          <a:p>
            <a:pPr marL="0" indent="0">
              <a:buNone/>
            </a:pPr>
            <a:r>
              <a:rPr lang="ru-RU" dirty="0"/>
              <a:t>Так, молодой  белорусский исполнитель Тима Белорусских в своих текстах создает простые метафоричные цитаты. Большая их часть  связана с несчастной любовью, быстрым расставанием. </a:t>
            </a:r>
          </a:p>
        </p:txBody>
      </p:sp>
    </p:spTree>
    <p:extLst>
      <p:ext uri="{BB962C8B-B14F-4D97-AF65-F5344CB8AC3E}">
        <p14:creationId xmlns:p14="http://schemas.microsoft.com/office/powerpoint/2010/main" val="250606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152120-6402-41B8-A6F8-07B1468A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6C3F8E-738C-49AA-B1D5-F3577D5B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4245"/>
            <a:ext cx="5816600" cy="58118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Воздушный поцелуй станет самым горьким (Тима Белорусских «</a:t>
            </a:r>
            <a:r>
              <a:rPr lang="ru-RU" i="1" dirty="0">
                <a:solidFill>
                  <a:srgbClr val="002060"/>
                </a:solidFill>
              </a:rPr>
              <a:t>Незабудки</a:t>
            </a:r>
            <a:r>
              <a:rPr lang="ru-RU" dirty="0">
                <a:solidFill>
                  <a:srgbClr val="002060"/>
                </a:solidFill>
              </a:rPr>
              <a:t>»)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Еду «</a:t>
            </a:r>
            <a:r>
              <a:rPr lang="ru-RU" i="1" dirty="0">
                <a:solidFill>
                  <a:srgbClr val="002060"/>
                </a:solidFill>
              </a:rPr>
              <a:t>зайцем</a:t>
            </a:r>
            <a:r>
              <a:rPr lang="ru-RU" dirty="0">
                <a:solidFill>
                  <a:srgbClr val="002060"/>
                </a:solidFill>
              </a:rPr>
              <a:t>» прямиком к твоему сердцу( песня «</a:t>
            </a:r>
            <a:r>
              <a:rPr lang="ru-RU" i="1" dirty="0">
                <a:solidFill>
                  <a:srgbClr val="002060"/>
                </a:solidFill>
              </a:rPr>
              <a:t>Незабудки</a:t>
            </a:r>
            <a:r>
              <a:rPr lang="ru-RU" dirty="0">
                <a:solidFill>
                  <a:srgbClr val="002060"/>
                </a:solidFill>
              </a:rPr>
              <a:t>»)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Фонари для нас не гаснут (песня  «</a:t>
            </a:r>
            <a:r>
              <a:rPr lang="ru-RU" i="1" dirty="0">
                <a:solidFill>
                  <a:srgbClr val="002060"/>
                </a:solidFill>
              </a:rPr>
              <a:t>Мокрые  кроссы</a:t>
            </a:r>
            <a:r>
              <a:rPr lang="ru-RU" dirty="0">
                <a:solidFill>
                  <a:srgbClr val="002060"/>
                </a:solidFill>
              </a:rPr>
              <a:t>»)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BB4CC68-5330-409E-8BAE-52DF015E5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59" y="484009"/>
            <a:ext cx="4088682" cy="613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09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AFBB06-1B0E-4F5F-9782-41157452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A44044-19DD-4122-AAC7-33E23B197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8472"/>
            <a:ext cx="10886440" cy="601440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Эксцентричный исполнитель из Новосибирска – </a:t>
            </a:r>
            <a:r>
              <a:rPr lang="ru-RU" dirty="0" err="1"/>
              <a:t>Элджей</a:t>
            </a:r>
            <a:r>
              <a:rPr lang="ru-RU" dirty="0"/>
              <a:t>  создает эффект полета, беззаботности благодаря фразам: 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Здесь так красиво, я перестаю                                                                                 дышать. (</a:t>
            </a:r>
            <a:r>
              <a:rPr lang="ru-RU" dirty="0" err="1">
                <a:solidFill>
                  <a:srgbClr val="002060"/>
                </a:solidFill>
              </a:rPr>
              <a:t>Элджей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Feduk</a:t>
            </a:r>
            <a:r>
              <a:rPr lang="ru-RU" dirty="0">
                <a:solidFill>
                  <a:srgbClr val="002060"/>
                </a:solidFill>
              </a:rPr>
              <a:t> «Розовое                                                                 вино»)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Когда мы летели на байке.                                                                                          (</a:t>
            </a:r>
            <a:r>
              <a:rPr lang="ru-RU" dirty="0" err="1">
                <a:solidFill>
                  <a:srgbClr val="002060"/>
                </a:solidFill>
              </a:rPr>
              <a:t>Элджей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Feduk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i="1" dirty="0">
                <a:solidFill>
                  <a:srgbClr val="002060"/>
                </a:solidFill>
              </a:rPr>
              <a:t>Розовое вино</a:t>
            </a:r>
            <a:r>
              <a:rPr lang="ru-RU" dirty="0">
                <a:solidFill>
                  <a:srgbClr val="002060"/>
                </a:solidFill>
              </a:rPr>
              <a:t>»)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B9D5C92-8640-4D43-8607-AE5CE57F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08" y="2273410"/>
            <a:ext cx="5231941" cy="3908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547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51D52B-C515-4274-A84A-7286A1DA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9E05FE-8698-4A35-84EE-C2CEEC02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081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Метафоры,  более приближенные к литературному тексту,  мы нашли у Макса Барских. Напевность , лиричность  практически приближают песни к любовным балладам.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Раненое сердце не зашьёшь</a:t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Мы на рассвете мир потеряли</a:t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Я давно не видел свет В твоих глазах</a:t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Любовь всегда возможно спасти</a:t>
            </a:r>
            <a:br>
              <a:rPr lang="ru-RU" i="1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(Макс Барских «Берега</a:t>
            </a:r>
            <a:r>
              <a:rPr lang="ru-RU" dirty="0">
                <a:solidFill>
                  <a:srgbClr val="002060"/>
                </a:solidFill>
              </a:rPr>
              <a:t>»)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B249051-D787-4B0F-A8CC-87F9239B9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55" y="1766656"/>
            <a:ext cx="3394229" cy="509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7666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677</Words>
  <Application>Microsoft Office PowerPoint</Application>
  <PresentationFormat>Произвольный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«Язык современных песен»</vt:lpstr>
      <vt:lpstr>Цель и задачи</vt:lpstr>
      <vt:lpstr>Актуальность проблемы</vt:lpstr>
      <vt:lpstr>Изобразительные средства в тексте</vt:lpstr>
      <vt:lpstr>Презентация PowerPoint</vt:lpstr>
      <vt:lpstr> Нахождение изобразительных средств в современных песнях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«Язык современных песен»</dc:title>
  <dc:creator>Диана Морозова</dc:creator>
  <cp:lastModifiedBy>User</cp:lastModifiedBy>
  <cp:revision>3</cp:revision>
  <dcterms:created xsi:type="dcterms:W3CDTF">2021-10-17T11:49:47Z</dcterms:created>
  <dcterms:modified xsi:type="dcterms:W3CDTF">2021-11-24T17:09:57Z</dcterms:modified>
</cp:coreProperties>
</file>