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val="1"/>
      </p:ext>
    </p:extLst>
  </p:showPr>
  <p:extLs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7"/>
    <p:restoredTop sz="94698"/>
  </p:normalViewPr>
  <p:slideViewPr>
    <p:cSldViewPr>
      <p:cViewPr>
        <p:scale>
          <a:sx n="80" d="100"/>
          <a:sy n="80" d="100"/>
        </p:scale>
        <p:origin x="-1086" y="90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10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16C73F52-82FE-4981-B4AB-50DE03CC2D29}" type="datetime1">
              <a:rPr lang="ru-RU"/>
              <a:pPr lvl="0">
                <a:defRPr/>
              </a:pPr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3D5EF1E-76DD-4E14-A4CE-8D3F0C6E38D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D18E759-AFC4-4255-AC85-71BD700C1731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312E13E-2222-4F7E-ACD0-A34A76A0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>
              <a:defRPr/>
            </a:pPr>
            <a:r>
              <a:rPr lang="ru-RU"/>
              <a:t>Образец текста</a:t>
            </a:r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D18E759-AFC4-4255-AC85-71BD700C1731}" type="datetime1">
              <a:rPr lang="ru-RU"/>
              <a:pPr lvl="0">
                <a:defRPr/>
              </a:pPr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312E13E-2222-4F7E-ACD0-A34A76A01CD9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>
              <a:defRPr/>
            </a:pPr>
            <a:r>
              <a:rPr lang="ru-RU"/>
              <a:t>Образец текста</a:t>
            </a:r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D18E759-AFC4-4255-AC85-71BD700C1731}" type="datetime1">
              <a:rPr lang="ru-RU"/>
              <a:pPr lvl="0">
                <a:defRPr/>
              </a:pPr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312E13E-2222-4F7E-ACD0-A34A76A01CD9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E759-AFC4-4255-AC85-71BD700C1731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E13E-2222-4F7E-ACD0-A34A76A0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E759-AFC4-4255-AC85-71BD700C1731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E13E-2222-4F7E-ACD0-A34A76A0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>
              <a:defRPr/>
            </a:pPr>
            <a:r>
              <a:rPr lang="ru-RU"/>
              <a:t>Образец текста</a:t>
            </a:r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>
              <a:defRPr/>
            </a:pPr>
            <a:r>
              <a:rPr lang="ru-RU"/>
              <a:t>Образец текста</a:t>
            </a:r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D18E759-AFC4-4255-AC85-71BD700C1731}" type="datetime1">
              <a:rPr lang="ru-RU"/>
              <a:pPr lvl="0">
                <a:defRPr/>
              </a:pPr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312E13E-2222-4F7E-ACD0-A34A76A01CD9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18E759-AFC4-4255-AC85-71BD700C1731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12E13E-2222-4F7E-ACD0-A34A76A01C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D18E759-AFC4-4255-AC85-71BD700C1731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312E13E-2222-4F7E-ACD0-A34A76A0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D18E759-AFC4-4255-AC85-71BD700C1731}" type="datetime1">
              <a:rPr lang="ru-RU"/>
              <a:pPr lvl="0">
                <a:defRPr/>
              </a:pPr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312E13E-2222-4F7E-ACD0-A34A76A01CD9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>
              <a:defRPr/>
            </a:pPr>
            <a:r>
              <a:rPr lang="ru-RU"/>
              <a:t>Образец текста</a:t>
            </a:r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D18E759-AFC4-4255-AC85-71BD700C1731}" type="datetime1">
              <a:rPr lang="ru-RU"/>
              <a:pPr lvl="0">
                <a:defRPr/>
              </a:pPr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312E13E-2222-4F7E-ACD0-A34A76A01CD9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>
              <a:defRPr/>
            </a:pPr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D18E759-AFC4-4255-AC85-71BD700C1731}" type="datetime1">
              <a:rPr lang="ru-RU"/>
              <a:pPr lvl="0">
                <a:defRPr/>
              </a:pPr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312E13E-2222-4F7E-ACD0-A34A76A01CD9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D18E759-AFC4-4255-AC85-71BD700C1731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312E13E-2222-4F7E-ACD0-A34A76A0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458200" cy="1800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i="1">
                <a:latin typeface="+mn-lt"/>
              </a:rPr>
              <a:t>Исследовательский проект на тему: </a:t>
            </a:r>
            <a:r>
              <a:rPr lang="ru-RU" i="1">
                <a:latin typeface="+mn-lt"/>
              </a:rPr>
              <a:t/>
            </a:r>
            <a:br>
              <a:rPr lang="ru-RU" i="1">
                <a:latin typeface="+mn-lt"/>
              </a:rPr>
            </a:br>
            <a:r>
              <a:rPr lang="ru-RU" altLang="en-US" i="1">
                <a:latin typeface="+mn-lt"/>
              </a:rPr>
              <a:t>Бытовая лексика в романе А</a:t>
            </a:r>
            <a:r>
              <a:rPr lang="en-US" altLang="ru-RU" i="1">
                <a:latin typeface="+mn-lt"/>
              </a:rPr>
              <a:t>.</a:t>
            </a:r>
            <a:r>
              <a:rPr lang="ru-RU" altLang="en-US" i="1">
                <a:latin typeface="+mn-lt"/>
              </a:rPr>
              <a:t>С</a:t>
            </a:r>
            <a:r>
              <a:rPr lang="en-US" altLang="ru-RU" i="1">
                <a:latin typeface="+mn-lt"/>
              </a:rPr>
              <a:t>.</a:t>
            </a:r>
            <a:r>
              <a:rPr lang="ru-RU" altLang="en-US" i="1">
                <a:latin typeface="+mn-lt"/>
              </a:rPr>
              <a:t>Пушкина “Евгений Онегин”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428868"/>
            <a:ext cx="6192688" cy="725210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ru-RU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4365104"/>
            <a:ext cx="4176464" cy="2160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Автор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Брагнебун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Доминика,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МОУ гимназия 14</a:t>
            </a:r>
          </a:p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Руководитель : </a:t>
            </a:r>
            <a:r>
              <a:rPr lang="ru-RU" altLang="en-US" dirty="0">
                <a:solidFill>
                  <a:schemeClr val="accent2">
                    <a:lumMod val="75000"/>
                  </a:schemeClr>
                </a:solidFill>
              </a:rPr>
              <a:t>Артемова А</a:t>
            </a:r>
            <a:r>
              <a:rPr lang="en-US" alt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altLang="en-US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en-US" alt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2021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год</a:t>
            </a:r>
          </a:p>
        </p:txBody>
      </p:sp>
      <p:pic>
        <p:nvPicPr>
          <p:cNvPr id="1028" name="Рисунок 10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32861" y="3816424"/>
            <a:ext cx="3414866" cy="3041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spd="slow" mc:Ignorable="p14" p14:dur="44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85992"/>
            <a:ext cx="8229600" cy="521497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20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Bahnschrift Light"/>
              </a:rPr>
              <a:t>Цель проекта :</a:t>
            </a:r>
            <a:r>
              <a:rPr lang="ru-RU" sz="2200">
                <a:latin typeface="Bahnschrift Light"/>
              </a:rPr>
              <a:t/>
            </a:r>
            <a:br>
              <a:rPr lang="ru-RU" sz="2200">
                <a:latin typeface="Bahnschrift Light"/>
              </a:rPr>
            </a:br>
            <a:r>
              <a:rPr lang="ru-RU" altLang="en-US" sz="2200">
                <a:latin typeface="Bahnschrift Light"/>
              </a:rPr>
              <a:t>Исследование лексики бытовой сферы в романе А</a:t>
            </a:r>
            <a:r>
              <a:rPr lang="en-US" altLang="ru-RU" sz="2200">
                <a:latin typeface="Bahnschrift Light"/>
              </a:rPr>
              <a:t>.</a:t>
            </a:r>
            <a:r>
              <a:rPr lang="ru-RU" altLang="en-US" sz="2200">
                <a:latin typeface="Bahnschrift Light"/>
              </a:rPr>
              <a:t>С</a:t>
            </a:r>
            <a:r>
              <a:rPr lang="en-US" altLang="ru-RU" sz="2200">
                <a:latin typeface="Bahnschrift Light"/>
              </a:rPr>
              <a:t>.</a:t>
            </a:r>
            <a:r>
              <a:rPr lang="ru-RU" altLang="en-US" sz="2200">
                <a:latin typeface="Bahnschrift Light"/>
              </a:rPr>
              <a:t>Пушкина “Евгений Онегин”</a:t>
            </a:r>
            <a:r>
              <a:rPr lang="en-US" sz="2200">
                <a:latin typeface="Bahnschrift Light"/>
              </a:rPr>
              <a:t/>
            </a:r>
            <a:br>
              <a:rPr lang="en-US" sz="2200">
                <a:latin typeface="Bahnschrift Light"/>
              </a:rPr>
            </a:br>
            <a:r>
              <a:rPr lang="ru-RU" sz="220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Bahnschrift Light"/>
              </a:rPr>
              <a:t>Задачи проекта:</a:t>
            </a:r>
            <a:r>
              <a:rPr lang="ru-RU" sz="2200">
                <a:latin typeface="Bahnschrift Light"/>
              </a:rPr>
              <a:t/>
            </a:r>
            <a:br>
              <a:rPr lang="ru-RU" sz="2200">
                <a:latin typeface="Bahnschrift Light"/>
              </a:rPr>
            </a:br>
            <a:r>
              <a:rPr lang="ru-RU" sz="2200">
                <a:latin typeface="Bahnschrift Light"/>
              </a:rPr>
              <a:t>1. </a:t>
            </a:r>
            <a:r>
              <a:rPr lang="ru-RU" altLang="en-US" sz="2200">
                <a:latin typeface="Bahnschrift Light"/>
              </a:rPr>
              <a:t>Изучение научной литературы</a:t>
            </a:r>
            <a:r>
              <a:rPr lang="en-US" altLang="ru-RU" sz="2200">
                <a:latin typeface="Bahnschrift Light"/>
              </a:rPr>
              <a:t>.</a:t>
            </a:r>
            <a:r>
              <a:rPr lang="ru-RU" altLang="en-US" sz="2200">
                <a:latin typeface="Bahnschrift Light"/>
              </a:rPr>
              <a:t> касающейся особенностей лексико</a:t>
            </a:r>
            <a:r>
              <a:rPr lang="en-US" altLang="ru-RU" sz="2200">
                <a:latin typeface="Bahnschrift Light"/>
              </a:rPr>
              <a:t>-</a:t>
            </a:r>
            <a:r>
              <a:rPr lang="ru-RU" altLang="en-US" sz="2200">
                <a:latin typeface="Bahnschrift Light"/>
              </a:rPr>
              <a:t>семантической группы и особенностей языка </a:t>
            </a:r>
            <a:r>
              <a:rPr lang="en-US" altLang="ru-RU" sz="2200">
                <a:latin typeface="Bahnschrift Light"/>
              </a:rPr>
              <a:t>XIX </a:t>
            </a:r>
            <a:r>
              <a:rPr lang="ru-RU" altLang="en-US" sz="2200">
                <a:latin typeface="Bahnschrift Light"/>
              </a:rPr>
              <a:t>века</a:t>
            </a:r>
            <a:r>
              <a:rPr lang="ru-RU" sz="2200">
                <a:latin typeface="Bahnschrift Light"/>
              </a:rPr>
              <a:t/>
            </a:r>
            <a:br>
              <a:rPr lang="ru-RU" sz="2200">
                <a:latin typeface="Bahnschrift Light"/>
              </a:rPr>
            </a:br>
            <a:r>
              <a:rPr lang="en-US" altLang="ru-RU" sz="2200">
                <a:latin typeface="Bahnschrift Light"/>
              </a:rPr>
              <a:t>2.</a:t>
            </a:r>
            <a:r>
              <a:rPr lang="ru-RU" sz="2200">
                <a:latin typeface="Bahnschrift Light"/>
              </a:rPr>
              <a:t> </a:t>
            </a:r>
            <a:r>
              <a:rPr lang="ru-RU" altLang="en-US" sz="2200">
                <a:latin typeface="Bahnschrift Light"/>
              </a:rPr>
              <a:t>Дать определение понятия “лексика бытовой сферы” и в соответствии с этим отобрать языковой материал</a:t>
            </a:r>
            <a:r>
              <a:rPr lang="ru-RU" sz="2200">
                <a:latin typeface="Bahnschrift Light"/>
              </a:rPr>
              <a:t/>
            </a:r>
            <a:br>
              <a:rPr lang="ru-RU" sz="2200">
                <a:latin typeface="Bahnschrift Light"/>
              </a:rPr>
            </a:br>
            <a:r>
              <a:rPr lang="ru-RU" sz="2200">
                <a:latin typeface="Bahnschrift Light"/>
              </a:rPr>
              <a:t>3. </a:t>
            </a:r>
            <a:r>
              <a:rPr lang="ru-RU" altLang="en-US" sz="2200">
                <a:latin typeface="Bahnschrift Light"/>
              </a:rPr>
              <a:t>классифицировать языковой материал</a:t>
            </a:r>
            <a:r>
              <a:rPr lang="ru-RU" sz="2200">
                <a:latin typeface="Bahnschrift Light"/>
              </a:rPr>
              <a:t/>
            </a:r>
            <a:br>
              <a:rPr lang="ru-RU" sz="2200">
                <a:latin typeface="Bahnschrift Light"/>
              </a:rPr>
            </a:br>
            <a:r>
              <a:rPr lang="ru-RU" sz="2200">
                <a:latin typeface="Bahnschrift Light"/>
              </a:rPr>
              <a:t>4. </a:t>
            </a:r>
            <a:r>
              <a:rPr lang="ru-RU" altLang="en-US" sz="2200">
                <a:latin typeface="Bahnschrift Light"/>
              </a:rPr>
              <a:t>определить функции этого пласта лексики в романе А</a:t>
            </a:r>
            <a:r>
              <a:rPr lang="en-US" altLang="ru-RU" sz="2200">
                <a:latin typeface="Bahnschrift Light"/>
              </a:rPr>
              <a:t>.</a:t>
            </a:r>
            <a:r>
              <a:rPr lang="ru-RU" altLang="en-US" sz="2200">
                <a:latin typeface="Bahnschrift Light"/>
              </a:rPr>
              <a:t>С</a:t>
            </a:r>
            <a:r>
              <a:rPr lang="en-US" altLang="ru-RU" sz="2200">
                <a:latin typeface="Bahnschrift Light"/>
              </a:rPr>
              <a:t>.</a:t>
            </a:r>
            <a:r>
              <a:rPr lang="ru-RU" altLang="en-US" sz="2200">
                <a:latin typeface="Bahnschrift Light"/>
              </a:rPr>
              <a:t>Пушкина “Евгений Онегин”</a:t>
            </a:r>
            <a:r>
              <a:rPr lang="ru-RU" sz="3100"/>
              <a:t/>
            </a:r>
            <a:br>
              <a:rPr lang="ru-RU" sz="3100"/>
            </a:br>
            <a:r>
              <a:rPr lang="ru-RU" sz="2000" b="1"/>
              <a:t>Методы исследования:</a:t>
            </a:r>
            <a:r>
              <a:rPr lang="ru-RU" sz="2000"/>
              <a:t/>
            </a:r>
            <a:br>
              <a:rPr lang="ru-RU" sz="2000"/>
            </a:br>
            <a:r>
              <a:rPr lang="en-US" altLang="ru-RU" sz="2000"/>
              <a:t>-</a:t>
            </a:r>
            <a:r>
              <a:rPr lang="ru-RU" altLang="en-US" sz="2000"/>
              <a:t> метод сплошной выборки</a:t>
            </a:r>
            <a:endParaRPr lang="ru-RU" sz="2000"/>
          </a:p>
          <a:p>
            <a:pPr algn="ctr">
              <a:defRPr/>
            </a:pPr>
            <a:r>
              <a:rPr lang="en-US" altLang="ru-RU" sz="2000"/>
              <a:t>-</a:t>
            </a:r>
            <a:r>
              <a:rPr lang="ru-RU" altLang="en-US" sz="2000"/>
              <a:t>метод историко</a:t>
            </a:r>
            <a:r>
              <a:rPr lang="en-US" altLang="ru-RU" sz="2000"/>
              <a:t>-</a:t>
            </a:r>
            <a:r>
              <a:rPr lang="ru-RU" altLang="en-US" sz="2000"/>
              <a:t>функционального анализа</a:t>
            </a:r>
            <a:endParaRPr lang="ru-RU" sz="2000"/>
          </a:p>
          <a:p>
            <a:pPr algn="ctr">
              <a:defRPr/>
            </a:pPr>
            <a:r>
              <a:rPr lang="en-US" altLang="ru-RU" sz="2000"/>
              <a:t>-</a:t>
            </a:r>
            <a:r>
              <a:rPr lang="ru-RU" altLang="en-US" sz="2000"/>
              <a:t>описательный метод</a:t>
            </a:r>
            <a:endParaRPr lang="ru-RU" sz="2000"/>
          </a:p>
          <a:p>
            <a:pPr algn="ctr">
              <a:defRPr/>
            </a:pPr>
            <a:r>
              <a:rPr lang="ru-RU" sz="2000" b="1"/>
              <a:t>Значимость работы:</a:t>
            </a:r>
            <a:r>
              <a:rPr lang="ru-RU" sz="2000"/>
              <a:t/>
            </a:r>
            <a:br>
              <a:rPr lang="ru-RU" sz="2000"/>
            </a:br>
            <a:r>
              <a:rPr lang="ru-RU" altLang="en-US" sz="2000"/>
              <a:t>Роман А</a:t>
            </a:r>
            <a:r>
              <a:rPr lang="en-US" altLang="ru-RU" sz="2000"/>
              <a:t>.</a:t>
            </a:r>
            <a:r>
              <a:rPr lang="ru-RU" altLang="en-US" sz="2000"/>
              <a:t>С</a:t>
            </a:r>
            <a:r>
              <a:rPr lang="en-US" altLang="ru-RU" sz="2000"/>
              <a:t>.</a:t>
            </a:r>
            <a:r>
              <a:rPr lang="ru-RU" altLang="en-US" sz="2000"/>
              <a:t>Пушкина входит в школьную программу</a:t>
            </a:r>
            <a:r>
              <a:rPr lang="en-US" altLang="ru-RU" sz="2000"/>
              <a:t>,</a:t>
            </a:r>
            <a:r>
              <a:rPr lang="ru-RU" altLang="en-US" sz="2000"/>
              <a:t> поэтому возникает необходимость в разьяснении непонятных слов</a:t>
            </a:r>
            <a:r>
              <a:rPr lang="en-US" altLang="ru-RU" sz="2000"/>
              <a:t>,</a:t>
            </a:r>
            <a:r>
              <a:rPr lang="ru-RU" altLang="en-US" sz="2000"/>
              <a:t> вышедших из употребления</a:t>
            </a:r>
            <a:r>
              <a:rPr lang="en-US" altLang="ru-RU" sz="2000"/>
              <a:t>.</a:t>
            </a:r>
            <a:r>
              <a:rPr lang="ru-RU" sz="2200"/>
              <a:t/>
            </a:r>
            <a:br>
              <a:rPr lang="ru-RU" sz="2200"/>
            </a:br>
            <a:r>
              <a:rPr lang="ru-RU">
                <a:latin typeface="Bahnschrift Light"/>
              </a:rPr>
              <a:t/>
            </a:r>
            <a:br>
              <a:rPr lang="ru-RU">
                <a:latin typeface="Bahnschrift Light"/>
              </a:rPr>
            </a:br>
            <a:r>
              <a:rPr lang="ru-RU"/>
              <a:t/>
            </a:r>
            <a:br>
              <a:rPr lang="ru-RU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spd="med" mc:Ignorable="p14" p14:dur="1500">
        <p:split orient="ver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/>
          <a:lstStyle/>
          <a:p>
            <a:pPr algn="ctr">
              <a:defRPr/>
            </a:pPr>
            <a:r>
              <a:rPr lang="ru-RU" altLang="en-US"/>
              <a:t>Лексика бытовой сферы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512168"/>
          </a:xfrm>
        </p:spPr>
        <p:txBody>
          <a:bodyPr>
            <a:normAutofit/>
          </a:bodyPr>
          <a:lstStyle/>
          <a:p>
            <a:pPr marL="109728" indent="0" algn="ctr">
              <a:buNone/>
              <a:defRPr/>
            </a:pPr>
            <a:endParaRPr lang="ru-RU" altLang="en-US">
              <a:latin typeface="Bahnschrift Light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479376" y="1412776"/>
            <a:ext cx="8136904" cy="11189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defRPr/>
            </a:pPr>
            <a:r>
              <a:rPr lang="ru-RU" altLang="en-US" sz="21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К</a:t>
            </a:r>
            <a:r>
              <a:rPr sz="21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лексике бытовой сферы относятся слова, являющиеся именами существительными, которые называют предметы и явления быта, обычаи, материально-культурные ценности</a:t>
            </a:r>
            <a:r>
              <a:rPr sz="12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.</a:t>
            </a:r>
            <a:r>
              <a:rPr sz="1100" b="0" i="0" strike="noStrike">
                <a:solidFill>
                  <a:srgbClr val="000000">
                    <a:alpha val="100000"/>
                  </a:srgbClr>
                </a:solidFill>
                <a:latin typeface="Malgun Gothic"/>
                <a:ea typeface="Malgun Gothic"/>
              </a:rPr>
              <a:t> </a:t>
            </a:r>
          </a:p>
        </p:txBody>
      </p:sp>
      <p:pic>
        <p:nvPicPr>
          <p:cNvPr id="2053" name="Рисунок 205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19536" y="2852936"/>
            <a:ext cx="5040560" cy="4523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spd="med" mc:Ignorable="p14" p14:dur="1500">
        <p:split orient="vert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198" y="332656"/>
            <a:ext cx="822960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en-US"/>
              <a:t>В процессе исследования было выделено </a:t>
            </a:r>
            <a:r>
              <a:rPr lang="en-US" altLang="ru-RU"/>
              <a:t>4</a:t>
            </a:r>
            <a:r>
              <a:rPr lang="ru-RU" altLang="en-US"/>
              <a:t> лексико</a:t>
            </a:r>
            <a:r>
              <a:rPr lang="en-US" altLang="ru-RU"/>
              <a:t>-</a:t>
            </a:r>
            <a:r>
              <a:rPr lang="ru-RU" altLang="en-US"/>
              <a:t>тематических группы</a:t>
            </a:r>
            <a:r>
              <a:rPr lang="en-US" altLang="ru-RU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206" y="1700808"/>
            <a:ext cx="8245090" cy="2160240"/>
          </a:xfrm>
        </p:spPr>
        <p:txBody>
          <a:bodyPr/>
          <a:lstStyle/>
          <a:p>
            <a:pPr lvl="0">
              <a:buNone/>
              <a:defRPr/>
            </a:pPr>
            <a:r>
              <a:rPr lang="en-US" altLang="ru-RU">
                <a:latin typeface="Bahnschrift Light"/>
              </a:rPr>
              <a:t>-</a:t>
            </a:r>
            <a:r>
              <a:rPr lang="ru-RU" altLang="en-US">
                <a:latin typeface="Bahnschrift Light"/>
              </a:rPr>
              <a:t> одежда</a:t>
            </a:r>
            <a:r>
              <a:rPr lang="en-US" altLang="ru-RU">
                <a:latin typeface="Bahnschrift Light"/>
              </a:rPr>
              <a:t>,</a:t>
            </a:r>
            <a:r>
              <a:rPr lang="ru-RU" altLang="en-US">
                <a:latin typeface="Bahnschrift Light"/>
              </a:rPr>
              <a:t> аксессуары </a:t>
            </a:r>
            <a:r>
              <a:rPr lang="en-US" altLang="ru-RU">
                <a:latin typeface="Bahnschrift Light"/>
              </a:rPr>
              <a:t>-</a:t>
            </a:r>
            <a:r>
              <a:rPr lang="ru-RU" altLang="en-US">
                <a:latin typeface="Bahnschrift Light"/>
              </a:rPr>
              <a:t> </a:t>
            </a:r>
            <a:r>
              <a:rPr lang="en-US" altLang="ru-RU">
                <a:latin typeface="Bahnschrift Light"/>
              </a:rPr>
              <a:t>28</a:t>
            </a:r>
            <a:r>
              <a:rPr lang="ru-RU" altLang="en-US">
                <a:latin typeface="Bahnschrift Light"/>
              </a:rPr>
              <a:t> слов</a:t>
            </a:r>
          </a:p>
          <a:p>
            <a:pPr lvl="0">
              <a:buNone/>
              <a:defRPr/>
            </a:pPr>
            <a:r>
              <a:rPr lang="en-US" altLang="ru-RU">
                <a:latin typeface="Bahnschrift Light"/>
              </a:rPr>
              <a:t>-</a:t>
            </a:r>
            <a:r>
              <a:rPr lang="ru-RU" altLang="en-US">
                <a:latin typeface="Bahnschrift Light"/>
              </a:rPr>
              <a:t> транспорт </a:t>
            </a:r>
            <a:r>
              <a:rPr lang="en-US" altLang="ru-RU">
                <a:latin typeface="Bahnschrift Light"/>
              </a:rPr>
              <a:t>-</a:t>
            </a:r>
            <a:r>
              <a:rPr lang="ru-RU" altLang="en-US">
                <a:latin typeface="Bahnschrift Light"/>
              </a:rPr>
              <a:t> </a:t>
            </a:r>
            <a:r>
              <a:rPr lang="en-US" altLang="ru-RU">
                <a:latin typeface="Bahnschrift Light"/>
              </a:rPr>
              <a:t>4</a:t>
            </a:r>
            <a:r>
              <a:rPr lang="ru-RU" altLang="en-US">
                <a:latin typeface="Bahnschrift Light"/>
              </a:rPr>
              <a:t> слова</a:t>
            </a:r>
          </a:p>
          <a:p>
            <a:pPr lvl="0">
              <a:buNone/>
              <a:defRPr/>
            </a:pPr>
            <a:r>
              <a:rPr lang="en-US" altLang="ru-RU">
                <a:latin typeface="Bahnschrift Light"/>
              </a:rPr>
              <a:t>-</a:t>
            </a:r>
            <a:r>
              <a:rPr lang="ru-RU" altLang="en-US">
                <a:latin typeface="Bahnschrift Light"/>
              </a:rPr>
              <a:t> посуда </a:t>
            </a:r>
            <a:r>
              <a:rPr lang="en-US" altLang="ru-RU">
                <a:latin typeface="Bahnschrift Light"/>
              </a:rPr>
              <a:t>-</a:t>
            </a:r>
            <a:r>
              <a:rPr lang="ru-RU" altLang="en-US">
                <a:latin typeface="Bahnschrift Light"/>
              </a:rPr>
              <a:t> </a:t>
            </a:r>
            <a:r>
              <a:rPr lang="en-US" altLang="ru-RU">
                <a:latin typeface="Bahnschrift Light"/>
              </a:rPr>
              <a:t>10</a:t>
            </a:r>
            <a:r>
              <a:rPr lang="ru-RU" altLang="en-US">
                <a:latin typeface="Bahnschrift Light"/>
              </a:rPr>
              <a:t> слов</a:t>
            </a:r>
          </a:p>
          <a:p>
            <a:pPr lvl="0">
              <a:buNone/>
              <a:defRPr/>
            </a:pPr>
            <a:r>
              <a:rPr lang="ru-RU" altLang="en-US">
                <a:latin typeface="Bahnschrift Light"/>
              </a:rPr>
              <a:t> </a:t>
            </a:r>
            <a:r>
              <a:rPr lang="en-US" altLang="ru-RU">
                <a:latin typeface="Bahnschrift Light"/>
              </a:rPr>
              <a:t>-</a:t>
            </a:r>
            <a:r>
              <a:rPr lang="ru-RU" altLang="en-US">
                <a:latin typeface="Bahnschrift Light"/>
              </a:rPr>
              <a:t> офисный интерьер </a:t>
            </a:r>
            <a:r>
              <a:rPr lang="en-US" altLang="ru-RU">
                <a:latin typeface="Bahnschrift Light"/>
              </a:rPr>
              <a:t>-</a:t>
            </a:r>
            <a:r>
              <a:rPr lang="ru-RU" altLang="en-US">
                <a:latin typeface="Bahnschrift Light"/>
              </a:rPr>
              <a:t> </a:t>
            </a:r>
            <a:r>
              <a:rPr lang="en-US" altLang="ru-RU">
                <a:latin typeface="Bahnschrift Light"/>
              </a:rPr>
              <a:t>14</a:t>
            </a:r>
            <a:r>
              <a:rPr lang="ru-RU" altLang="en-US">
                <a:latin typeface="Bahnschrift Light"/>
              </a:rPr>
              <a:t> слов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04988" y="3429000"/>
            <a:ext cx="5211092" cy="2932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spd="med" mc:Ignorable="p14" p14:dur="1500">
        <p:split orient="ver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476672"/>
            <a:ext cx="8135416" cy="17331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en-US"/>
              <a:t>Анализ бытовой лексики в романе</a:t>
            </a:r>
          </a:p>
          <a:p>
            <a:pPr algn="ctr">
              <a:defRPr/>
            </a:pPr>
            <a:r>
              <a:rPr lang="ru-RU" altLang="en-US"/>
              <a:t> А</a:t>
            </a:r>
            <a:r>
              <a:rPr lang="en-US" altLang="ru-RU"/>
              <a:t>.</a:t>
            </a:r>
            <a:r>
              <a:rPr lang="ru-RU" altLang="en-US"/>
              <a:t>С</a:t>
            </a:r>
            <a:r>
              <a:rPr lang="en-US" altLang="ru-RU"/>
              <a:t>.</a:t>
            </a:r>
            <a:r>
              <a:rPr lang="ru-RU" altLang="en-US"/>
              <a:t>Пушкина “Евгений Онегин”с точки зрения происхождения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ru-RU" altLang="en-US"/>
              <a:t>из латинского </a:t>
            </a:r>
            <a:r>
              <a:rPr lang="en-US" altLang="ru-RU"/>
              <a:t>-</a:t>
            </a:r>
            <a:r>
              <a:rPr lang="ru-RU" altLang="en-US"/>
              <a:t> </a:t>
            </a:r>
            <a:r>
              <a:rPr lang="en-US" altLang="ru-RU"/>
              <a:t>3</a:t>
            </a:r>
            <a:r>
              <a:rPr lang="ru-RU" altLang="en-US"/>
              <a:t> слова</a:t>
            </a:r>
          </a:p>
          <a:p>
            <a:pPr>
              <a:buNone/>
              <a:defRPr/>
            </a:pPr>
            <a:r>
              <a:rPr lang="ru-RU" altLang="en-US"/>
              <a:t>из русского </a:t>
            </a:r>
            <a:r>
              <a:rPr lang="en-US" altLang="ru-RU"/>
              <a:t>-</a:t>
            </a:r>
            <a:r>
              <a:rPr lang="ru-RU" altLang="en-US"/>
              <a:t> </a:t>
            </a:r>
            <a:r>
              <a:rPr lang="en-US" altLang="ru-RU"/>
              <a:t>21</a:t>
            </a:r>
            <a:r>
              <a:rPr lang="ru-RU" altLang="en-US"/>
              <a:t> слово</a:t>
            </a:r>
          </a:p>
          <a:p>
            <a:pPr>
              <a:buNone/>
              <a:defRPr/>
            </a:pPr>
            <a:r>
              <a:rPr lang="ru-RU" altLang="en-US"/>
              <a:t>из немецкого </a:t>
            </a:r>
            <a:r>
              <a:rPr lang="en-US" altLang="ru-RU"/>
              <a:t>-</a:t>
            </a:r>
            <a:r>
              <a:rPr lang="ru-RU" altLang="en-US"/>
              <a:t> </a:t>
            </a:r>
            <a:r>
              <a:rPr lang="en-US" altLang="ru-RU"/>
              <a:t>4</a:t>
            </a:r>
            <a:r>
              <a:rPr lang="ru-RU" altLang="en-US"/>
              <a:t> слова</a:t>
            </a:r>
          </a:p>
          <a:p>
            <a:pPr>
              <a:buNone/>
              <a:defRPr/>
            </a:pPr>
            <a:r>
              <a:rPr lang="ru-RU" altLang="en-US"/>
              <a:t>из английского </a:t>
            </a:r>
            <a:r>
              <a:rPr lang="en-US" altLang="ru-RU"/>
              <a:t>-</a:t>
            </a:r>
            <a:r>
              <a:rPr lang="ru-RU" altLang="en-US"/>
              <a:t> </a:t>
            </a:r>
            <a:r>
              <a:rPr lang="en-US" altLang="ru-RU"/>
              <a:t>1</a:t>
            </a:r>
            <a:r>
              <a:rPr lang="ru-RU" altLang="en-US"/>
              <a:t> слово</a:t>
            </a:r>
          </a:p>
          <a:p>
            <a:pPr>
              <a:buNone/>
              <a:defRPr/>
            </a:pPr>
            <a:r>
              <a:rPr lang="ru-RU" altLang="en-US"/>
              <a:t>из греческого </a:t>
            </a:r>
            <a:r>
              <a:rPr lang="en-US" altLang="ru-RU"/>
              <a:t>-</a:t>
            </a:r>
            <a:r>
              <a:rPr lang="ru-RU" altLang="en-US"/>
              <a:t> </a:t>
            </a:r>
            <a:r>
              <a:rPr lang="en-US" altLang="ru-RU"/>
              <a:t>2</a:t>
            </a:r>
            <a:r>
              <a:rPr lang="ru-RU" altLang="en-US"/>
              <a:t> слова</a:t>
            </a:r>
          </a:p>
          <a:p>
            <a:pPr>
              <a:buNone/>
              <a:defRPr/>
            </a:pPr>
            <a:r>
              <a:rPr lang="ru-RU" altLang="en-US"/>
              <a:t>из французского </a:t>
            </a:r>
            <a:r>
              <a:rPr lang="en-US" altLang="ru-RU"/>
              <a:t>-</a:t>
            </a:r>
            <a:r>
              <a:rPr lang="ru-RU" altLang="en-US"/>
              <a:t> </a:t>
            </a:r>
            <a:r>
              <a:rPr lang="en-US" altLang="ru-RU"/>
              <a:t>15</a:t>
            </a:r>
            <a:r>
              <a:rPr lang="ru-RU" altLang="en-US"/>
              <a:t> слов</a:t>
            </a:r>
          </a:p>
          <a:p>
            <a:pPr>
              <a:buNone/>
              <a:defRPr/>
            </a:pPr>
            <a:r>
              <a:rPr lang="ru-RU" altLang="en-US"/>
              <a:t>из итальянского </a:t>
            </a:r>
            <a:r>
              <a:rPr lang="en-US" altLang="ru-RU"/>
              <a:t>-</a:t>
            </a:r>
            <a:r>
              <a:rPr lang="ru-RU" altLang="en-US"/>
              <a:t> </a:t>
            </a:r>
            <a:r>
              <a:rPr lang="en-US" altLang="ru-RU"/>
              <a:t>2</a:t>
            </a:r>
            <a:r>
              <a:rPr lang="ru-RU" altLang="en-US"/>
              <a:t> слова</a:t>
            </a:r>
          </a:p>
          <a:p>
            <a:pPr>
              <a:buNone/>
              <a:defRPr/>
            </a:pPr>
            <a:r>
              <a:rPr lang="ru-RU" altLang="en-US"/>
              <a:t>из тюркского </a:t>
            </a:r>
            <a:r>
              <a:rPr lang="en-US" altLang="ru-RU"/>
              <a:t>-</a:t>
            </a:r>
            <a:r>
              <a:rPr lang="ru-RU" altLang="en-US"/>
              <a:t> </a:t>
            </a:r>
            <a:r>
              <a:rPr lang="en-US" altLang="ru-RU"/>
              <a:t>6</a:t>
            </a:r>
            <a:r>
              <a:rPr lang="ru-RU" altLang="en-US"/>
              <a:t> слов</a:t>
            </a:r>
          </a:p>
          <a:p>
            <a:pPr>
              <a:buNone/>
              <a:defRPr/>
            </a:pPr>
            <a:r>
              <a:rPr lang="ru-RU" altLang="en-US"/>
              <a:t>из литовского </a:t>
            </a:r>
            <a:r>
              <a:rPr lang="en-US" altLang="ru-RU"/>
              <a:t>-</a:t>
            </a:r>
            <a:r>
              <a:rPr lang="ru-RU" altLang="en-US"/>
              <a:t> </a:t>
            </a:r>
            <a:r>
              <a:rPr lang="en-US" altLang="ru-RU"/>
              <a:t>1</a:t>
            </a:r>
            <a:r>
              <a:rPr lang="ru-RU" altLang="en-US"/>
              <a:t> слово</a:t>
            </a:r>
          </a:p>
          <a:p>
            <a:pPr>
              <a:buNone/>
              <a:defRPr/>
            </a:pPr>
            <a:r>
              <a:rPr lang="ru-RU" altLang="en-US"/>
              <a:t>из арабского </a:t>
            </a:r>
            <a:r>
              <a:rPr lang="en-US" altLang="ru-RU"/>
              <a:t>-</a:t>
            </a:r>
            <a:r>
              <a:rPr lang="ru-RU" altLang="en-US"/>
              <a:t> </a:t>
            </a:r>
            <a:r>
              <a:rPr lang="en-US" altLang="ru-RU"/>
              <a:t>1</a:t>
            </a:r>
            <a:r>
              <a:rPr lang="ru-RU" altLang="en-US"/>
              <a:t> слово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03912" y="2445985"/>
            <a:ext cx="3240359" cy="5159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altLang="en-US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1. Методом сплошной выборки мы отобрали из текстов 207 слов рассматриваемой лексической группы, разбив их на 4 тематические подгруппы</a:t>
            </a:r>
            <a:r>
              <a:rPr lang="en-US" altLang="ru-RU"/>
              <a:t>.</a:t>
            </a:r>
          </a:p>
          <a:p>
            <a:pPr>
              <a:defRPr/>
            </a:pPr>
            <a:r>
              <a:rPr lang="ru-RU" altLang="en-US"/>
              <a:t>2. Среди слов, относящихся к лексике бытовой сферы, преобладают исконно русские </a:t>
            </a:r>
            <a:r>
              <a:rPr lang="en-US" altLang="ru-RU"/>
              <a:t>.</a:t>
            </a:r>
          </a:p>
          <a:p>
            <a:pPr>
              <a:defRPr/>
            </a:pPr>
            <a:r>
              <a:rPr lang="ru-RU" altLang="en-US"/>
              <a:t>3. Больше всего заимствованных слов из французского языка.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458200" cy="1470025"/>
          </a:xfrm>
        </p:spPr>
        <p:txBody>
          <a:bodyPr/>
          <a:lstStyle/>
          <a:p>
            <a:pPr algn="ctr"/>
            <a:r>
              <a:rPr lang="ru-RU" dirty="0" smtClean="0">
                <a:latin typeface="Bahnschrift Light" pitchFamily="34" charset="0"/>
              </a:rPr>
              <a:t>Спасибо за внимание !</a:t>
            </a:r>
            <a:endParaRPr lang="ru-RU" dirty="0">
              <a:latin typeface="Bahnschrift Ligh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428596" y="4429132"/>
            <a:ext cx="4572032" cy="17145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Malgun Gothic"/>
        <a:font script="Hans" typeface="方正姚体"/>
        <a:font script="Hant" typeface="Microsoft JhengHei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Malgun Gothic"/>
        <a:font script="Hans" typeface="SimSun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Show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Исследовательский проект на тему:  Бытовая лексика в романе А.С.Пушкина “Евгений Онегин”</vt:lpstr>
      <vt:lpstr>Цель проекта : Исследование лексики бытовой сферы в романе А.С.Пушкина “Евгений Онегин” Задачи проекта: 1. Изучение научной литературы. касающейся особенностей лексико-семантической группы и особенностей языка XIX века 2. Дать определение понятия “лексика бытовой сферы” и в соответствии с этим отобрать языковой материал 3. классифицировать языковой материал 4. определить функции этого пласта лексики в романе А.С.Пушкина “Евгений Онегин” Методы исследования: - метод сплошной выборки -метод историко-функционального анализа -описательный метод Значимость работы: Роман А.С.Пушкина входит в школьную программу, поэтому возникает необходимость в разьяснении непонятных слов, вышедших из употребления.    </vt:lpstr>
      <vt:lpstr>Лексика бытовой сферы</vt:lpstr>
      <vt:lpstr>В процессе исследования было выделено 4 лексико-тематических группы:</vt:lpstr>
      <vt:lpstr>Анализ бытовой лексики в романе  А.С.Пушкина “Евгений Онегин”с точки зрения происхождения</vt:lpstr>
      <vt:lpstr>Выводы</vt:lpstr>
      <vt:lpstr>Спасибо за внимание !</vt:lpstr>
    </vt:vector>
  </TitlesOfParts>
  <Company>HP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Кредиты-мифы и реальность</dc:title>
  <dc:creator>вера</dc:creator>
  <cp:lastModifiedBy>Lenovo</cp:lastModifiedBy>
  <cp:revision>70</cp:revision>
  <dcterms:created xsi:type="dcterms:W3CDTF">2019-01-26T14:16:43Z</dcterms:created>
  <dcterms:modified xsi:type="dcterms:W3CDTF">2021-11-12T18:46:24Z</dcterms:modified>
  <cp:version>0906.0100.01</cp:version>
</cp:coreProperties>
</file>