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85" r:id="rId2"/>
    <p:sldId id="267" r:id="rId3"/>
    <p:sldId id="268" r:id="rId4"/>
    <p:sldId id="270" r:id="rId5"/>
    <p:sldId id="258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4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3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Всероссийский конкурс образовательных проектов на русском языке среди детей-мигрантов «По-русски реально и виртуально»</a:t>
            </a:r>
          </a:p>
          <a:p>
            <a:pPr algn="ctr">
              <a:buNone/>
            </a:pPr>
            <a:r>
              <a:rPr lang="ru-RU" b="1" dirty="0" smtClean="0"/>
              <a:t>Проектная работа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Копилка фразеологизмов «От аза до ижицы»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Номинация:</a:t>
            </a:r>
            <a:r>
              <a:rPr lang="ru-RU" i="1" dirty="0" smtClean="0"/>
              <a:t> Классный русский </a:t>
            </a: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Автор работы:</a:t>
            </a:r>
            <a:r>
              <a:rPr lang="ru-RU" dirty="0" smtClean="0"/>
              <a:t> </a:t>
            </a:r>
            <a:r>
              <a:rPr lang="ru-RU" dirty="0" err="1" smtClean="0"/>
              <a:t>Бобомурадова</a:t>
            </a:r>
            <a:r>
              <a:rPr lang="ru-RU" dirty="0" smtClean="0"/>
              <a:t>   </a:t>
            </a:r>
            <a:r>
              <a:rPr lang="ru-RU" dirty="0" err="1" smtClean="0"/>
              <a:t>Оиша</a:t>
            </a:r>
            <a:r>
              <a:rPr lang="ru-RU" dirty="0" smtClean="0"/>
              <a:t>  </a:t>
            </a:r>
            <a:r>
              <a:rPr lang="ru-RU" dirty="0" err="1" smtClean="0"/>
              <a:t>Малучехровна</a:t>
            </a:r>
            <a:r>
              <a:rPr lang="ru-RU" dirty="0" smtClean="0"/>
              <a:t>, обучающаяся 5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МОУ «СОШ № 18» г. Саранска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Руководитель работы:</a:t>
            </a:r>
            <a:r>
              <a:rPr lang="ru-RU" dirty="0" smtClean="0"/>
              <a:t>  </a:t>
            </a:r>
            <a:r>
              <a:rPr lang="ru-RU" dirty="0" err="1" smtClean="0"/>
              <a:t>Князькина</a:t>
            </a:r>
            <a:r>
              <a:rPr lang="ru-RU" dirty="0" smtClean="0"/>
              <a:t> Ольга </a:t>
            </a:r>
            <a:r>
              <a:rPr lang="ru-RU" dirty="0" smtClean="0"/>
              <a:t>Юрьевна</a:t>
            </a:r>
            <a:r>
              <a:rPr lang="ru-RU" dirty="0" smtClean="0"/>
              <a:t>, учитель русского языка и литературы МОУ «СОШ № 18» г. Саранска</a:t>
            </a:r>
          </a:p>
          <a:p>
            <a:pPr algn="ctr">
              <a:buNone/>
            </a:pPr>
            <a:r>
              <a:rPr lang="ru-RU" dirty="0" smtClean="0"/>
              <a:t>Саранск 2021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24000"/>
            <a:ext cx="6019799" cy="3124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сапога пара </a:t>
            </a: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поля ягоды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9143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Фразеологизмы-синонимы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6" t="7192" r="6687"/>
          <a:stretch/>
        </p:blipFill>
        <p:spPr bwMode="auto">
          <a:xfrm>
            <a:off x="990600" y="3184683"/>
            <a:ext cx="3316458" cy="29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162" y="1524000"/>
            <a:ext cx="4712238" cy="31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9840" y="5029200"/>
            <a:ext cx="71009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 палата </a:t>
            </a:r>
            <a:r>
              <a:rPr lang="ru-RU" sz="3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семи пядей во лбу </a:t>
            </a:r>
          </a:p>
        </p:txBody>
      </p:sp>
    </p:spTree>
    <p:extLst>
      <p:ext uri="{BB962C8B-B14F-4D97-AF65-F5344CB8AC3E}">
        <p14:creationId xmlns:p14="http://schemas.microsoft.com/office/powerpoint/2010/main" xmlns="" val="266450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47800"/>
            <a:ext cx="9143999" cy="3809999"/>
          </a:xfrm>
        </p:spPr>
        <p:txBody>
          <a:bodyPr>
            <a:normAutofit fontScale="925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пруд пруди – кот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наплакал</a:t>
            </a:r>
          </a:p>
          <a:p>
            <a:pPr marL="0" indent="0">
              <a:buNone/>
            </a:pPr>
            <a:endParaRPr lang="ru-RU" sz="4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Засучив рукава –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спустя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9905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Фразеологизмы-антонимы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6096000" cy="40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68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3938"/>
            <a:ext cx="2514600" cy="40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Фразеологические словари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3038475" cy="39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04800"/>
            <a:ext cx="23844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599"/>
            <a:ext cx="3076575" cy="411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493" y="4006552"/>
            <a:ext cx="1954237" cy="27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88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535984"/>
            <a:ext cx="10801200" cy="364913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источниками фразеологизмов русского языка,  узнала историю их происхождения, познакомилась с фразеологическими словарями, обратилась к произведениям художественной литературы. В результате чего пришла к следующим выводам: роль фразеологизмов в нашей речи действительно велика! Ведь недаром  писатели так часто употребляют их в своих произведениях, они помогают им ярко, образно дать характеристику герою, логично, точно изложить  свои мысли, сделать речь насыщенной, эмоциональной, богатой.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убедилась, что фразеологизмы украшают нашу речь, делают её точнее,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богаче, эмоциональнее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выразительнее!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131425" cy="1295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 итоги…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40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404664"/>
            <a:ext cx="10131425" cy="48335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1.Цель проекта :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нужны ли в нашей речи фразеологизмы? Какова их роль?</a:t>
            </a:r>
          </a:p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2.Задачи проекта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поиск необходимой языковой информации 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фразеологизмах, проанализировать её и обобщить.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источники происхождения фразеологизмов.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фразеологическими словарями русского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.Понаблюдать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употреблением фразеологизмов в произведениях художественной     литературы.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фразеологизмов в нашей 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301377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882203"/>
            <a:ext cx="10414715" cy="597579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r>
              <a:rPr lang="ru-RU" sz="8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Фразеологические обороты – особый пласт русского языка, часть культуры нашего народа.  Я считаю, что они должны возвратиться в нашу речь и обогатить </a:t>
            </a:r>
            <a:r>
              <a:rPr lang="ru-RU" sz="8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её. </a:t>
            </a:r>
            <a:r>
              <a:rPr lang="ru-RU" sz="8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8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будем хорошо знать язык, не зная </a:t>
            </a:r>
            <a:r>
              <a:rPr lang="ru-RU" sz="8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фразеологии</a:t>
            </a:r>
            <a:r>
              <a:rPr lang="ru-RU" sz="8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1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Предположим, что фразеологизмы </a:t>
            </a:r>
            <a:r>
              <a:rPr lang="ru-RU" sz="1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украшают </a:t>
            </a:r>
            <a:r>
              <a:rPr lang="ru-RU" sz="10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нашу речь, делают её выразительнее и </a:t>
            </a:r>
            <a:r>
              <a:rPr lang="ru-RU" sz="1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ярче.</a:t>
            </a:r>
            <a:endParaRPr lang="ru-RU" sz="10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7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87" y="260648"/>
            <a:ext cx="8812213" cy="6172200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prstClr val="white"/>
              </a:buClr>
            </a:pPr>
            <a:endParaRPr lang="ru-RU" sz="3600" dirty="0" smtClean="0">
              <a:solidFill>
                <a:srgbClr val="477BD1">
                  <a:lumMod val="40000"/>
                  <a:lumOff val="60000"/>
                </a:srgbClr>
              </a:solidFill>
            </a:endParaRPr>
          </a:p>
          <a:p>
            <a:pPr lvl="0" algn="ctr">
              <a:buClr>
                <a:prstClr val="white"/>
              </a:buClr>
            </a:pPr>
            <a:r>
              <a:rPr lang="ru-RU" sz="4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ВСЁ НАЧИНАЛОСЬ…</a:t>
            </a:r>
          </a:p>
          <a:p>
            <a:pPr lvl="0">
              <a:buClr>
                <a:prstClr val="white"/>
              </a:buClr>
            </a:pPr>
            <a:endParaRPr lang="ru-RU" sz="3200" dirty="0" smtClean="0">
              <a:solidFill>
                <a:schemeClr val="accent5"/>
              </a:solidFill>
            </a:endParaRPr>
          </a:p>
          <a:p>
            <a:pPr lvl="0">
              <a:buClr>
                <a:prstClr val="white"/>
              </a:buClr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Вставлять 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палки в колёса, водить за нос, кот наплакал…  Как часто мы употребляем эти выражения в своей речи? Понимаем ли мы их значение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>
              <a:buClr>
                <a:prstClr val="white"/>
              </a:buClr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prstClr val="white"/>
              </a:buClr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тех, кто интересуется историей, культурой своего народа, фразеология – одна из самых увлекательных и занимательных  сфер языка», - утверждал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Шанский</a:t>
            </a:r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русский 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 – лингвист.</a:t>
            </a:r>
            <a:endParaRPr lang="ru-RU" sz="3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95400" y="1732662"/>
            <a:ext cx="9764464" cy="74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812412"/>
            <a:ext cx="2590800" cy="39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95653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59" y="0"/>
            <a:ext cx="11125199" cy="65239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ru-RU" sz="8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</a:t>
            </a:r>
            <a:r>
              <a:rPr lang="ru-RU" sz="8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устойчивые сочетания слов, </a:t>
            </a:r>
            <a:r>
              <a:rPr lang="ru-RU" sz="8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</a:t>
            </a:r>
            <a:r>
              <a:rPr lang="ru-RU" sz="8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лексическому значению одному слову</a:t>
            </a:r>
            <a:r>
              <a:rPr lang="ru-RU" sz="8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Баклуши </a:t>
            </a: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бить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бездельничать               </a:t>
            </a:r>
          </a:p>
          <a:p>
            <a:pPr marL="0" indent="0">
              <a:buNone/>
            </a:pP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Зарубить на носу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 – запомнить </a:t>
            </a:r>
          </a:p>
          <a:p>
            <a:pPr marL="0" indent="0">
              <a:buNone/>
            </a:pP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Намылить шею –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проучить</a:t>
            </a:r>
          </a:p>
          <a:p>
            <a:pPr marL="0" indent="0">
              <a:buNone/>
            </a:pP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Водить за нос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 – обманывать </a:t>
            </a:r>
          </a:p>
          <a:p>
            <a:pPr marL="0" indent="0">
              <a:buNone/>
            </a:pP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Повесить нос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 – огорчиться</a:t>
            </a:r>
          </a:p>
          <a:p>
            <a:pPr marL="0" indent="0"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Сесть в калошу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– опозориться</a:t>
            </a:r>
          </a:p>
          <a:p>
            <a:pPr marL="0" indent="0">
              <a:buNone/>
            </a:pP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Перемывать косточки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– сплетничать 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  <a:p>
            <a:pPr marL="0" indent="0">
              <a:buNone/>
            </a:pPr>
            <a:endParaRPr lang="ru-RU" sz="3200" dirty="0">
              <a:solidFill>
                <a:srgbClr val="00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2136387"/>
            <a:ext cx="10090719" cy="221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412776"/>
            <a:ext cx="529556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914273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116"/>
            <a:ext cx="10439400" cy="64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2893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1676400"/>
            <a:ext cx="7162800" cy="4953000"/>
          </a:xfrm>
        </p:spPr>
        <p:txBody>
          <a:bodyPr>
            <a:normAutofit fontScale="92500" lnSpcReduction="20000"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Авгиевы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конюшни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сильно засорённое, загрязнённое или захламлённое помещение.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Ахиллесова пята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уязвимое место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Кануть в Лету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навсегда исчезнуть, быть забытым.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Двуликий Янус - двуличный человек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Сизифов труд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бесконечная, бесплодная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 Пандоры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источник несчастий, великих бедствий.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8324849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пришедшие из мифов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9846" y="381000"/>
            <a:ext cx="259732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6054" y="2996952"/>
            <a:ext cx="25431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1004" y="3478061"/>
            <a:ext cx="23050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617" y="1330592"/>
            <a:ext cx="27922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7709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696199" cy="49529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 вопиющего в пустыне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напрасные призывы, остающиеся без ответа.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Допотопные времена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доисторические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времена, очень давние.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Манна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неожиданная удача, чудесная помощь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Фома неверующий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испытывающий постоянные сомнения, ничего не принимающий на веру.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268491"/>
            <a:ext cx="10131425" cy="990600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Фразеологизмы, пришедшие из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7424" y="1268760"/>
            <a:ext cx="3441676" cy="22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962400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982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77" y="1412776"/>
            <a:ext cx="5715000" cy="40736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петуха 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означает  фальшиво произвести мелодию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1"/>
            <a:ext cx="10131425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Фразеологизмы-омонимы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343" y="1592660"/>
            <a:ext cx="5117036" cy="33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399"/>
            <a:ext cx="2581354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3600" y="508621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Пустить петуха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поджечь что-то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320410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ae2b4e0961c27a750c4e53eb25285e27966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703</TotalTime>
  <Words>550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Сетка</vt:lpstr>
      <vt:lpstr>Слайд 1</vt:lpstr>
      <vt:lpstr>Слайд 2</vt:lpstr>
      <vt:lpstr>Слайд 3</vt:lpstr>
      <vt:lpstr>Слайд 4</vt:lpstr>
      <vt:lpstr>Слайд 5</vt:lpstr>
      <vt:lpstr>Слайд 6</vt:lpstr>
      <vt:lpstr>Фразеологизмы, пришедшие из мифов</vt:lpstr>
      <vt:lpstr>Фразеологизмы, пришедшие из Библии</vt:lpstr>
      <vt:lpstr>Фразеологизмы-омонимы</vt:lpstr>
      <vt:lpstr>Фразеологизмы-синонимы</vt:lpstr>
      <vt:lpstr>Фразеологизмы-антонимы</vt:lpstr>
      <vt:lpstr>Фразеологические словари</vt:lpstr>
      <vt:lpstr>Подведём  итоги…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фразеологизмов в русском языке.</dc:title>
  <dc:creator>User</dc:creator>
  <cp:lastModifiedBy>Наталья Анатольевна</cp:lastModifiedBy>
  <cp:revision>57</cp:revision>
  <dcterms:modified xsi:type="dcterms:W3CDTF">2021-11-30T19:15:32Z</dcterms:modified>
</cp:coreProperties>
</file>