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69" r:id="rId2"/>
    <p:sldId id="270"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custDataLst>
    <p:tags r:id="rId16"/>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a:srgbClr val="6600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94660"/>
  </p:normalViewPr>
  <p:slideViewPr>
    <p:cSldViewPr>
      <p:cViewPr varScale="1">
        <p:scale>
          <a:sx n="86" d="100"/>
          <a:sy n="86" d="100"/>
        </p:scale>
        <p:origin x="-153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DB5C2E8-3540-48A6-B261-463D34259686}" type="datetimeFigureOut">
              <a:rPr lang="ru-RU" smtClean="0"/>
              <a:pPr/>
              <a:t>30.11.2021</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21905818-925C-4A93-89C7-D633513D5045}"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spli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DB5C2E8-3540-48A6-B261-463D34259686}" type="datetimeFigureOut">
              <a:rPr lang="ru-RU" smtClean="0"/>
              <a:pPr/>
              <a:t>30.11.2021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21905818-925C-4A93-89C7-D633513D5045}" type="slidenum">
              <a:rPr lang="ru-RU" smtClean="0"/>
              <a:pPr/>
              <a:t>‹#›</a:t>
            </a:fld>
            <a:endParaRPr lang="ru-RU"/>
          </a:p>
        </p:txBody>
      </p:sp>
    </p:spTree>
  </p:cSld>
  <p:clrMapOvr>
    <a:masterClrMapping/>
  </p:clrMapOvr>
  <p:transition>
    <p:spli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DB5C2E8-3540-48A6-B261-463D34259686}" type="datetimeFigureOut">
              <a:rPr lang="ru-RU" smtClean="0"/>
              <a:pPr/>
              <a:t>30.11.2021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21905818-925C-4A93-89C7-D633513D5045}" type="slidenum">
              <a:rPr lang="ru-RU" smtClean="0"/>
              <a:pPr/>
              <a:t>‹#›</a:t>
            </a:fld>
            <a:endParaRPr lang="ru-RU"/>
          </a:p>
        </p:txBody>
      </p:sp>
    </p:spTree>
  </p:cSld>
  <p:clrMapOvr>
    <a:masterClrMapping/>
  </p:clrMapOvr>
  <p:transition>
    <p:spli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DB5C2E8-3540-48A6-B261-463D34259686}" type="datetimeFigureOut">
              <a:rPr lang="ru-RU" smtClean="0"/>
              <a:pPr/>
              <a:t>30.11.2021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21905818-925C-4A93-89C7-D633513D5045}" type="slidenum">
              <a:rPr lang="ru-RU" smtClean="0"/>
              <a:pPr/>
              <a:t>‹#›</a:t>
            </a:fld>
            <a:endParaRPr lang="ru-RU"/>
          </a:p>
        </p:txBody>
      </p:sp>
    </p:spTree>
  </p:cSld>
  <p:clrMapOvr>
    <a:masterClrMapping/>
  </p:clrMapOvr>
  <p:transition>
    <p:spli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DB5C2E8-3540-48A6-B261-463D34259686}" type="datetimeFigureOut">
              <a:rPr lang="ru-RU" smtClean="0"/>
              <a:pPr/>
              <a:t>30.11.2021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21905818-925C-4A93-89C7-D633513D5045}"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spli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DB5C2E8-3540-48A6-B261-463D34259686}" type="datetimeFigureOut">
              <a:rPr lang="ru-RU" smtClean="0"/>
              <a:pPr/>
              <a:t>30.11.2021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21905818-925C-4A93-89C7-D633513D5045}" type="slidenum">
              <a:rPr lang="ru-RU" smtClean="0"/>
              <a:pPr/>
              <a:t>‹#›</a:t>
            </a:fld>
            <a:endParaRPr lang="ru-RU"/>
          </a:p>
        </p:txBody>
      </p:sp>
    </p:spTree>
  </p:cSld>
  <p:clrMapOvr>
    <a:masterClrMapping/>
  </p:clrMapOvr>
  <p:transition>
    <p:spli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DB5C2E8-3540-48A6-B261-463D34259686}" type="datetimeFigureOut">
              <a:rPr lang="ru-RU" smtClean="0"/>
              <a:pPr/>
              <a:t>30.11.2021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21905818-925C-4A93-89C7-D633513D5045}" type="slidenum">
              <a:rPr lang="ru-RU" smtClean="0"/>
              <a:pPr/>
              <a:t>‹#›</a:t>
            </a:fld>
            <a:endParaRPr lang="ru-RU"/>
          </a:p>
        </p:txBody>
      </p:sp>
    </p:spTree>
  </p:cSld>
  <p:clrMapOvr>
    <a:masterClrMapping/>
  </p:clrMapOvr>
  <p:transition>
    <p:spli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DB5C2E8-3540-48A6-B261-463D34259686}" type="datetimeFigureOut">
              <a:rPr lang="ru-RU" smtClean="0"/>
              <a:pPr/>
              <a:t>30.11.2021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21905818-925C-4A93-89C7-D633513D5045}" type="slidenum">
              <a:rPr lang="ru-RU" smtClean="0"/>
              <a:pPr/>
              <a:t>‹#›</a:t>
            </a:fld>
            <a:endParaRPr lang="ru-RU"/>
          </a:p>
        </p:txBody>
      </p:sp>
    </p:spTree>
  </p:cSld>
  <p:clrMapOvr>
    <a:masterClrMapping/>
  </p:clrMapOvr>
  <p:transition>
    <p:spli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DB5C2E8-3540-48A6-B261-463D34259686}" type="datetimeFigureOut">
              <a:rPr lang="ru-RU" smtClean="0"/>
              <a:pPr/>
              <a:t>30.11.2021</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21905818-925C-4A93-89C7-D633513D5045}"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spli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DB5C2E8-3540-48A6-B261-463D34259686}" type="datetimeFigureOut">
              <a:rPr lang="ru-RU" smtClean="0"/>
              <a:pPr/>
              <a:t>30.11.2021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21905818-925C-4A93-89C7-D633513D5045}" type="slidenum">
              <a:rPr lang="ru-RU" smtClean="0"/>
              <a:pPr/>
              <a:t>‹#›</a:t>
            </a:fld>
            <a:endParaRPr lang="ru-RU"/>
          </a:p>
        </p:txBody>
      </p:sp>
    </p:spTree>
  </p:cSld>
  <p:clrMapOvr>
    <a:masterClrMapping/>
  </p:clrMapOvr>
  <p:transition>
    <p:spli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DB5C2E8-3540-48A6-B261-463D34259686}" type="datetimeFigureOut">
              <a:rPr lang="ru-RU" smtClean="0"/>
              <a:pPr/>
              <a:t>30.11.2021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21905818-925C-4A93-89C7-D633513D5045}"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transition>
    <p:spli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DB5C2E8-3540-48A6-B261-463D34259686}" type="datetimeFigureOut">
              <a:rPr lang="ru-RU" smtClean="0"/>
              <a:pPr/>
              <a:t>30.11.2021</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1905818-925C-4A93-89C7-D633513D5045}"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p:split/>
  </p:transition>
  <p:timing>
    <p:tnLst>
      <p:par>
        <p:cTn id="1" dur="indefinite" restart="never" nodeType="tmRoot"/>
      </p:par>
    </p:tnLst>
  </p:timing>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3725866"/>
          </a:xfrm>
        </p:spPr>
        <p:txBody>
          <a:bodyPr/>
          <a:lstStyle/>
          <a:p>
            <a:pPr algn="ctr"/>
            <a:r>
              <a:rPr lang="ru-RU" b="1" dirty="0" smtClean="0"/>
              <a:t>«Давайте сравним…» </a:t>
            </a:r>
            <a:br>
              <a:rPr lang="ru-RU" b="1" dirty="0" smtClean="0"/>
            </a:br>
            <a:r>
              <a:rPr lang="ru-RU" b="1" dirty="0" smtClean="0"/>
              <a:t>(о прилагательных в сравнительной степени)</a:t>
            </a:r>
            <a:r>
              <a:rPr lang="ru-RU" dirty="0" smtClean="0"/>
              <a:t/>
            </a:r>
            <a:br>
              <a:rPr lang="ru-RU" dirty="0" smtClean="0"/>
            </a:br>
            <a:endParaRPr lang="ru-RU" dirty="0"/>
          </a:p>
        </p:txBody>
      </p:sp>
      <p:pic>
        <p:nvPicPr>
          <p:cNvPr id="4" name="Picture 2" descr="C:\Users\Vip\Desktop\Аттестация Директор 2017\Профпереподготовка учитель рус\Обучение\Стажировка\урок\17641175.jpg"/>
          <p:cNvPicPr>
            <a:picLocks noGrp="1" noChangeAspect="1" noChangeArrowheads="1"/>
          </p:cNvPicPr>
          <p:nvPr>
            <p:ph idx="1"/>
          </p:nvPr>
        </p:nvPicPr>
        <p:blipFill>
          <a:blip r:embed="rId2" cstate="print"/>
          <a:srcRect/>
          <a:stretch>
            <a:fillRect/>
          </a:stretch>
        </p:blipFill>
        <p:spPr bwMode="auto">
          <a:xfrm>
            <a:off x="1571604" y="4286256"/>
            <a:ext cx="3096115" cy="2214578"/>
          </a:xfrm>
          <a:prstGeom prst="rect">
            <a:avLst/>
          </a:prstGeom>
          <a:noFill/>
        </p:spPr>
      </p:pic>
    </p:spTree>
  </p:cSld>
  <p:clrMapOvr>
    <a:masterClrMapping/>
  </p:clrMapOvr>
  <p:transition>
    <p:spli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1640" y="188640"/>
            <a:ext cx="7498080" cy="1143000"/>
          </a:xfrm>
        </p:spPr>
        <p:txBody>
          <a:bodyPr>
            <a:normAutofit/>
          </a:bodyPr>
          <a:lstStyle/>
          <a:p>
            <a:pPr algn="ctr"/>
            <a:r>
              <a:rPr lang="ru-RU" sz="2800" dirty="0">
                <a:effectLst/>
                <a:latin typeface="Times New Roman" panose="02020603050405020304" pitchFamily="18" charset="0"/>
                <a:cs typeface="Times New Roman" panose="02020603050405020304" pitchFamily="18" charset="0"/>
              </a:rPr>
              <a:t>Морфологические ошибки в образовании степеней сравнения прилагательных</a:t>
            </a:r>
            <a:endParaRPr lang="ru-RU" sz="2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259632" y="1700808"/>
            <a:ext cx="7498080" cy="4800600"/>
          </a:xfrm>
        </p:spPr>
        <p:txBody>
          <a:bodyPr>
            <a:normAutofit fontScale="70000" lnSpcReduction="20000"/>
          </a:bodyPr>
          <a:lstStyle/>
          <a:p>
            <a:pPr marL="82296" indent="457200" algn="just">
              <a:buNone/>
            </a:pPr>
            <a:r>
              <a:rPr lang="ru-RU" sz="3600" dirty="0">
                <a:latin typeface="Times New Roman" panose="02020603050405020304" pitchFamily="18" charset="0"/>
                <a:cs typeface="Times New Roman" panose="02020603050405020304" pitchFamily="18" charset="0"/>
              </a:rPr>
              <a:t>Несоблюдение морфологических норм образования сравнительных степеней прилагательных вызывает возникновение подобных речевых ошибок</a:t>
            </a:r>
            <a:r>
              <a:rPr lang="ru-RU" sz="3600" dirty="0" smtClean="0">
                <a:latin typeface="Times New Roman" panose="02020603050405020304" pitchFamily="18" charset="0"/>
                <a:cs typeface="Times New Roman" panose="02020603050405020304" pitchFamily="18" charset="0"/>
              </a:rPr>
              <a:t>: эта конфета </a:t>
            </a:r>
            <a:r>
              <a:rPr lang="ru-RU" sz="3600" dirty="0" err="1" smtClean="0">
                <a:solidFill>
                  <a:srgbClr val="FF0000"/>
                </a:solidFill>
                <a:latin typeface="Times New Roman" panose="02020603050405020304" pitchFamily="18" charset="0"/>
                <a:cs typeface="Times New Roman" panose="02020603050405020304" pitchFamily="18" charset="0"/>
              </a:rPr>
              <a:t>слаже</a:t>
            </a:r>
            <a:r>
              <a:rPr lang="ru-RU" sz="3600" dirty="0" smtClean="0">
                <a:solidFill>
                  <a:srgbClr val="FF0000"/>
                </a:solidFill>
                <a:latin typeface="Times New Roman" panose="02020603050405020304" pitchFamily="18" charset="0"/>
                <a:cs typeface="Times New Roman" panose="02020603050405020304" pitchFamily="18" charset="0"/>
              </a:rPr>
              <a:t> </a:t>
            </a:r>
            <a:r>
              <a:rPr lang="ru-RU" sz="3600" dirty="0" smtClean="0">
                <a:latin typeface="Times New Roman" panose="02020603050405020304" pitchFamily="18" charset="0"/>
                <a:cs typeface="Times New Roman" panose="02020603050405020304" pitchFamily="18" charset="0"/>
              </a:rPr>
              <a:t>той вместо слаще; твой голос </a:t>
            </a:r>
            <a:r>
              <a:rPr lang="ru-RU" sz="3600" dirty="0" err="1" smtClean="0">
                <a:solidFill>
                  <a:srgbClr val="FF0000"/>
                </a:solidFill>
                <a:latin typeface="Times New Roman" panose="02020603050405020304" pitchFamily="18" charset="0"/>
                <a:cs typeface="Times New Roman" panose="02020603050405020304" pitchFamily="18" charset="0"/>
              </a:rPr>
              <a:t>звончее</a:t>
            </a:r>
            <a:r>
              <a:rPr lang="ru-RU" sz="3600" dirty="0" smtClean="0">
                <a:latin typeface="Times New Roman" panose="02020603050405020304" pitchFamily="18" charset="0"/>
                <a:cs typeface="Times New Roman" panose="02020603050405020304" pitchFamily="18" charset="0"/>
              </a:rPr>
              <a:t> вместо звонче; </a:t>
            </a:r>
            <a:r>
              <a:rPr lang="ru-RU" sz="3600" dirty="0" smtClean="0">
                <a:solidFill>
                  <a:srgbClr val="FF0000"/>
                </a:solidFill>
                <a:latin typeface="Times New Roman" panose="02020603050405020304" pitchFamily="18" charset="0"/>
                <a:cs typeface="Times New Roman" panose="02020603050405020304" pitchFamily="18" charset="0"/>
              </a:rPr>
              <a:t>самый тончайший</a:t>
            </a:r>
            <a:r>
              <a:rPr lang="ru-RU" sz="3600" dirty="0" smtClean="0">
                <a:latin typeface="Times New Roman" panose="02020603050405020304" pitchFamily="18" charset="0"/>
                <a:cs typeface="Times New Roman" panose="02020603050405020304" pitchFamily="18" charset="0"/>
              </a:rPr>
              <a:t> намек вместо тонкий намек; .</a:t>
            </a:r>
          </a:p>
          <a:p>
            <a:pPr marL="82296" indent="457200" algn="just" fontAlgn="base">
              <a:buNone/>
            </a:pPr>
            <a:r>
              <a:rPr lang="ru-RU" sz="3600" dirty="0">
                <a:latin typeface="Times New Roman" panose="02020603050405020304" pitchFamily="18" charset="0"/>
                <a:cs typeface="Times New Roman" panose="02020603050405020304" pitchFamily="18" charset="0"/>
              </a:rPr>
              <a:t>С точки зрения морфологической нормы русского языка недопустимо соединять формы простой сравнительной и составной степеней в одну.</a:t>
            </a:r>
          </a:p>
          <a:p>
            <a:pPr marL="82296" indent="457200" algn="just" fontAlgn="base">
              <a:buNone/>
            </a:pPr>
            <a:r>
              <a:rPr lang="ru-RU" sz="3600" b="1" dirty="0">
                <a:latin typeface="Times New Roman" panose="02020603050405020304" pitchFamily="18" charset="0"/>
                <a:cs typeface="Times New Roman" panose="02020603050405020304" pitchFamily="18" charset="0"/>
              </a:rPr>
              <a:t>Неправильно говорить:</a:t>
            </a:r>
            <a:endParaRPr lang="ru-RU" sz="3600" dirty="0">
              <a:latin typeface="Times New Roman" panose="02020603050405020304" pitchFamily="18" charset="0"/>
              <a:cs typeface="Times New Roman" panose="02020603050405020304" pitchFamily="18" charset="0"/>
            </a:endParaRPr>
          </a:p>
          <a:p>
            <a:pPr marL="82296" indent="457200" algn="just" fontAlgn="base">
              <a:buNone/>
            </a:pPr>
            <a:r>
              <a:rPr lang="ru-RU" sz="3600" i="1" dirty="0">
                <a:latin typeface="Times New Roman" panose="02020603050405020304" pitchFamily="18" charset="0"/>
                <a:cs typeface="Times New Roman" panose="02020603050405020304" pitchFamily="18" charset="0"/>
              </a:rPr>
              <a:t>более лучшие условия;</a:t>
            </a:r>
            <a:endParaRPr lang="ru-RU" sz="3600" dirty="0">
              <a:latin typeface="Times New Roman" panose="02020603050405020304" pitchFamily="18" charset="0"/>
              <a:cs typeface="Times New Roman" panose="02020603050405020304" pitchFamily="18" charset="0"/>
            </a:endParaRPr>
          </a:p>
          <a:p>
            <a:pPr marL="82296" indent="457200" algn="just" fontAlgn="base">
              <a:buNone/>
            </a:pPr>
            <a:r>
              <a:rPr lang="ru-RU" sz="3600" i="1" dirty="0">
                <a:latin typeface="Times New Roman" panose="02020603050405020304" pitchFamily="18" charset="0"/>
                <a:cs typeface="Times New Roman" panose="02020603050405020304" pitchFamily="18" charset="0"/>
              </a:rPr>
              <a:t>более худшие привычки.</a:t>
            </a:r>
            <a:endParaRPr lang="ru-RU" sz="3600" dirty="0">
              <a:latin typeface="Times New Roman" panose="02020603050405020304" pitchFamily="18" charset="0"/>
              <a:cs typeface="Times New Roman" panose="02020603050405020304" pitchFamily="18" charset="0"/>
            </a:endParaRPr>
          </a:p>
          <a:p>
            <a:pPr marL="82296" indent="0">
              <a:buNone/>
            </a:pPr>
            <a:endParaRPr lang="ru-RU" dirty="0"/>
          </a:p>
        </p:txBody>
      </p:sp>
    </p:spTree>
    <p:extLst>
      <p:ext uri="{BB962C8B-B14F-4D97-AF65-F5344CB8AC3E}">
        <p14:creationId xmlns="" xmlns:p14="http://schemas.microsoft.com/office/powerpoint/2010/main" val="2801151424"/>
      </p:ext>
    </p:extLst>
  </p:cSld>
  <p:clrMapOvr>
    <a:masterClrMapping/>
  </p:clrMapOvr>
  <p:transition>
    <p:spli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15506"/>
            <a:ext cx="7498080" cy="778098"/>
          </a:xfrm>
        </p:spPr>
        <p:txBody>
          <a:bodyPr/>
          <a:lstStyle/>
          <a:p>
            <a:pPr algn="ctr"/>
            <a:r>
              <a:rPr lang="ru-RU" dirty="0" smtClean="0"/>
              <a:t>Упражнения</a:t>
            </a:r>
            <a:endParaRPr lang="ru-RU" dirty="0"/>
          </a:p>
        </p:txBody>
      </p:sp>
      <p:sp>
        <p:nvSpPr>
          <p:cNvPr id="3" name="Объект 2"/>
          <p:cNvSpPr>
            <a:spLocks noGrp="1"/>
          </p:cNvSpPr>
          <p:nvPr>
            <p:ph idx="1"/>
          </p:nvPr>
        </p:nvSpPr>
        <p:spPr>
          <a:xfrm>
            <a:off x="1043608" y="764704"/>
            <a:ext cx="7498080" cy="4800600"/>
          </a:xfrm>
        </p:spPr>
        <p:txBody>
          <a:bodyPr>
            <a:noAutofit/>
          </a:bodyPr>
          <a:lstStyle/>
          <a:p>
            <a:pPr marL="82296" indent="457200" algn="just">
              <a:buNone/>
            </a:pPr>
            <a:r>
              <a:rPr lang="ru-RU" sz="2000" b="1" dirty="0" smtClean="0">
                <a:latin typeface="Times New Roman" panose="02020603050405020304" pitchFamily="18" charset="0"/>
                <a:cs typeface="Times New Roman" panose="02020603050405020304" pitchFamily="18" charset="0"/>
              </a:rPr>
              <a:t>Укажите </a:t>
            </a:r>
            <a:r>
              <a:rPr lang="ru-RU" sz="2000" b="1" dirty="0">
                <a:latin typeface="Times New Roman" panose="02020603050405020304" pitchFamily="18" charset="0"/>
                <a:cs typeface="Times New Roman" panose="02020603050405020304" pitchFamily="18" charset="0"/>
              </a:rPr>
              <a:t>номера предложений, в которых является правильным первый вариант </a:t>
            </a:r>
            <a:r>
              <a:rPr lang="ru-RU" sz="2000" b="1" dirty="0" smtClean="0">
                <a:latin typeface="Times New Roman" panose="02020603050405020304" pitchFamily="18" charset="0"/>
                <a:cs typeface="Times New Roman" panose="02020603050405020304" pitchFamily="18" charset="0"/>
              </a:rPr>
              <a:t>ответа:</a:t>
            </a:r>
          </a:p>
          <a:p>
            <a:pPr marL="82296" indent="457200" algn="just">
              <a:buNone/>
            </a:pPr>
            <a:r>
              <a:rPr lang="ru-RU" sz="2000" dirty="0" smtClean="0">
                <a:latin typeface="Times New Roman" panose="02020603050405020304" pitchFamily="18" charset="0"/>
                <a:cs typeface="Times New Roman" panose="02020603050405020304" pitchFamily="18" charset="0"/>
              </a:rPr>
              <a:t>1. Наши связи с российскими вузами становятся (более крепкими, более крепче).</a:t>
            </a:r>
          </a:p>
          <a:p>
            <a:pPr marL="82296" indent="457200" algn="just">
              <a:buNone/>
            </a:pPr>
            <a:r>
              <a:rPr lang="ru-RU" sz="2000" dirty="0" smtClean="0">
                <a:latin typeface="Times New Roman" panose="02020603050405020304" pitchFamily="18" charset="0"/>
                <a:cs typeface="Times New Roman" panose="02020603050405020304" pitchFamily="18" charset="0"/>
              </a:rPr>
              <a:t>2. (</a:t>
            </a:r>
            <a:r>
              <a:rPr lang="ru-RU" sz="2000" dirty="0" err="1" smtClean="0">
                <a:latin typeface="Times New Roman" panose="02020603050405020304" pitchFamily="18" charset="0"/>
                <a:cs typeface="Times New Roman" panose="02020603050405020304" pitchFamily="18" charset="0"/>
              </a:rPr>
              <a:t>Ближейший</a:t>
            </a:r>
            <a:r>
              <a:rPr lang="ru-RU" sz="2000" dirty="0" smtClean="0">
                <a:latin typeface="Times New Roman" panose="02020603050405020304" pitchFamily="18" charset="0"/>
                <a:cs typeface="Times New Roman" panose="02020603050405020304" pitchFamily="18" charset="0"/>
              </a:rPr>
              <a:t>, ближайший) медпункт находится в километре от нас.</a:t>
            </a:r>
          </a:p>
          <a:p>
            <a:pPr marL="82296" indent="457200" algn="just">
              <a:buNone/>
            </a:pPr>
            <a:r>
              <a:rPr lang="ru-RU" sz="2000" dirty="0" smtClean="0">
                <a:latin typeface="Times New Roman" panose="02020603050405020304" pitchFamily="18" charset="0"/>
                <a:cs typeface="Times New Roman" panose="02020603050405020304" pitchFamily="18" charset="0"/>
              </a:rPr>
              <a:t>3. Новое платье (более короче, короче), чем то, что было на мне вчера.</a:t>
            </a:r>
          </a:p>
          <a:p>
            <a:pPr marL="82296" indent="457200" algn="just">
              <a:buNone/>
            </a:pPr>
            <a:r>
              <a:rPr lang="ru-RU" sz="2000" dirty="0" smtClean="0">
                <a:latin typeface="Times New Roman" panose="02020603050405020304" pitchFamily="18" charset="0"/>
                <a:cs typeface="Times New Roman" panose="02020603050405020304" pitchFamily="18" charset="0"/>
              </a:rPr>
              <a:t>4. Эти факты требуют (самого серьезного, самого серьезнейшего) анализа.</a:t>
            </a:r>
          </a:p>
          <a:p>
            <a:pPr marL="82296" indent="457200" algn="just">
              <a:buNone/>
            </a:pPr>
            <a:r>
              <a:rPr lang="ru-RU" sz="2000" dirty="0" smtClean="0">
                <a:latin typeface="Times New Roman" panose="02020603050405020304" pitchFamily="18" charset="0"/>
                <a:cs typeface="Times New Roman" panose="02020603050405020304" pitchFamily="18" charset="0"/>
              </a:rPr>
              <a:t>5. Артист цирка смог выполнить (более сложнейший, более сложный) трюк.</a:t>
            </a:r>
          </a:p>
          <a:p>
            <a:pPr marL="82296" indent="457200" algn="just">
              <a:buNone/>
            </a:pPr>
            <a:r>
              <a:rPr lang="ru-RU" sz="2000" dirty="0" smtClean="0">
                <a:latin typeface="Times New Roman" panose="02020603050405020304" pitchFamily="18" charset="0"/>
                <a:cs typeface="Times New Roman" panose="02020603050405020304" pitchFamily="18" charset="0"/>
              </a:rPr>
              <a:t>6. В истории фигурного катания эта пара сыграла (самую важнейшую, самую важную роль).</a:t>
            </a:r>
          </a:p>
          <a:p>
            <a:pPr marL="82296" indent="457200" algn="just">
              <a:buNone/>
            </a:pPr>
            <a:r>
              <a:rPr lang="ru-RU" sz="2000" dirty="0" smtClean="0">
                <a:latin typeface="Times New Roman" panose="02020603050405020304" pitchFamily="18" charset="0"/>
                <a:cs typeface="Times New Roman" panose="02020603050405020304" pitchFamily="18" charset="0"/>
              </a:rPr>
              <a:t>7. Яркие желтые тюльпаны ( более радостнее, радостнее) в лучах весеннего солнца.</a:t>
            </a:r>
          </a:p>
          <a:p>
            <a:pPr marL="82296" indent="457200" algn="just">
              <a:buNone/>
            </a:pPr>
            <a:r>
              <a:rPr lang="ru-RU" sz="2000" dirty="0" smtClean="0">
                <a:latin typeface="Times New Roman" panose="02020603050405020304" pitchFamily="18" charset="0"/>
                <a:cs typeface="Times New Roman" panose="02020603050405020304" pitchFamily="18" charset="0"/>
              </a:rPr>
              <a:t>8. Вторая часть романа (менее интересная, менее интереснее).</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256626234"/>
      </p:ext>
    </p:extLst>
  </p:cSld>
  <p:clrMapOvr>
    <a:masterClrMapping/>
  </p:clrMapOvr>
  <p:transition>
    <p:spli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59632" y="476672"/>
            <a:ext cx="7498080" cy="5771728"/>
          </a:xfrm>
        </p:spPr>
        <p:txBody>
          <a:bodyPr>
            <a:normAutofit fontScale="77500" lnSpcReduction="20000"/>
          </a:bodyPr>
          <a:lstStyle/>
          <a:p>
            <a:pPr marL="82296" indent="457200" algn="just">
              <a:buNone/>
            </a:pPr>
            <a:r>
              <a:rPr lang="ru-RU" b="1" dirty="0">
                <a:latin typeface="Times New Roman" panose="02020603050405020304" pitchFamily="18" charset="0"/>
                <a:cs typeface="Times New Roman" panose="02020603050405020304" pitchFamily="18" charset="0"/>
              </a:rPr>
              <a:t>Поставьте прилагательные и наречия, данные в скобках, в сравнительную </a:t>
            </a:r>
            <a:r>
              <a:rPr lang="ru-RU" b="1" dirty="0" smtClean="0">
                <a:latin typeface="Times New Roman" panose="02020603050405020304" pitchFamily="18" charset="0"/>
                <a:cs typeface="Times New Roman" panose="02020603050405020304" pitchFamily="18" charset="0"/>
              </a:rPr>
              <a:t>или </a:t>
            </a:r>
            <a:r>
              <a:rPr lang="ru-RU" b="1" dirty="0">
                <a:latin typeface="Times New Roman" panose="02020603050405020304" pitchFamily="18" charset="0"/>
                <a:cs typeface="Times New Roman" panose="02020603050405020304" pitchFamily="18" charset="0"/>
              </a:rPr>
              <a:t>превосходную степени. Обоснуйте выбор формы.</a:t>
            </a:r>
          </a:p>
          <a:p>
            <a:pPr marL="82296" indent="457200" algn="just" fontAlgn="base">
              <a:buNone/>
            </a:pPr>
            <a:r>
              <a:rPr lang="ru-RU" dirty="0">
                <a:latin typeface="Times New Roman" panose="02020603050405020304" pitchFamily="18" charset="0"/>
                <a:cs typeface="Times New Roman" panose="02020603050405020304" pitchFamily="18" charset="0"/>
              </a:rPr>
              <a:t>1. Её обеды всегда более (вкусные), чем мои. 2. Эта лодка значительно (прочная), чем та, которую мы видели у причала. 3. В чаще голоса всегда звучат более (глухо), чем на опушке леса. 4. Двоим нести такой груз, конечно, (легко). 5. Его оценки событий стали (резкие). 6. Его голос стал (жёсткий, сухой и строгий). 7. На рынке те же товары стоят (дёшево), чем в магазине. 8. Этот подъём (крутой), а тот более (пологий). 9. На юге звёзды (яркие), чем на севере. 10. Эту сессию я сдал (плохо), чем предыдущую. 11. Дорога стала (гладкая, ровная), без ухабов. 12. Не лейте много воды, иначе глина станет (жидкая), чем это необходимо для производства посуды. 13. Придите (поздно). 14. Ущелье стало (узкое). 15. Я люблю чай (сладкий).</a:t>
            </a:r>
          </a:p>
          <a:p>
            <a:pPr marL="82296" indent="0">
              <a:buNone/>
            </a:pPr>
            <a:endParaRPr lang="ru-RU" dirty="0"/>
          </a:p>
        </p:txBody>
      </p:sp>
    </p:spTree>
    <p:extLst>
      <p:ext uri="{BB962C8B-B14F-4D97-AF65-F5344CB8AC3E}">
        <p14:creationId xmlns="" xmlns:p14="http://schemas.microsoft.com/office/powerpoint/2010/main" val="4202950887"/>
      </p:ext>
    </p:extLst>
  </p:cSld>
  <p:clrMapOvr>
    <a:masterClrMapping/>
  </p:clrMapOvr>
  <p:transition>
    <p:spli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87624" y="476672"/>
            <a:ext cx="7746064" cy="6048672"/>
          </a:xfrm>
        </p:spPr>
        <p:txBody>
          <a:bodyPr>
            <a:normAutofit fontScale="92500" lnSpcReduction="20000"/>
          </a:bodyPr>
          <a:lstStyle/>
          <a:p>
            <a:pPr marL="82296" indent="457200" algn="just">
              <a:buNone/>
            </a:pPr>
            <a:r>
              <a:rPr lang="ru-RU" b="1" dirty="0" smtClean="0">
                <a:latin typeface="Times New Roman" panose="02020603050405020304" pitchFamily="18" charset="0"/>
                <a:cs typeface="Times New Roman" panose="02020603050405020304" pitchFamily="18" charset="0"/>
              </a:rPr>
              <a:t>Образуйте </a:t>
            </a:r>
            <a:r>
              <a:rPr lang="ru-RU" b="1" dirty="0">
                <a:latin typeface="Times New Roman" panose="02020603050405020304" pitchFamily="18" charset="0"/>
                <a:cs typeface="Times New Roman" panose="02020603050405020304" pitchFamily="18" charset="0"/>
              </a:rPr>
              <a:t>все возможные формы степеней сравнения прилагательных.</a:t>
            </a:r>
          </a:p>
          <a:p>
            <a:pPr marL="82296" indent="457200" algn="just" fontAlgn="base">
              <a:buNone/>
            </a:pPr>
            <a:r>
              <a:rPr lang="ru-RU" dirty="0">
                <a:latin typeface="Times New Roman" panose="02020603050405020304" pitchFamily="18" charset="0"/>
                <a:cs typeface="Times New Roman" panose="02020603050405020304" pitchFamily="18" charset="0"/>
              </a:rPr>
              <a:t>Близкий, богатый, бурный, важный, великий, волевой, высокий, гибкий, гладкий, глухой (звук), гордый, горький (на вкус), грубый, густой, дешёвый, дорогой, жадный, жаркий, жёсткий, жидкий, звонкий, кислый, короткий, красивый, крепкий, крутой, лёгкий, маленький, меткий, молодой, мягкий, низкий, плохой, простой, развитой, ранний, редкий, резкий, робкий, сладкий, сочный, спорный, срочный, странный, строгий, сухой, твёрдый, тесный, тихий, толстый, узкий, хмурый, хороший, чистый, чуткий, широкий, юный, яркий, ясный.</a:t>
            </a:r>
          </a:p>
          <a:p>
            <a:pPr marL="82296" indent="0">
              <a:buNone/>
            </a:pPr>
            <a:endParaRPr lang="ru-RU" dirty="0"/>
          </a:p>
        </p:txBody>
      </p:sp>
    </p:spTree>
    <p:extLst>
      <p:ext uri="{BB962C8B-B14F-4D97-AF65-F5344CB8AC3E}">
        <p14:creationId xmlns="" xmlns:p14="http://schemas.microsoft.com/office/powerpoint/2010/main" val="1330604210"/>
      </p:ext>
    </p:extLst>
  </p:cSld>
  <p:clrMapOvr>
    <a:masterClrMapping/>
  </p:clrMapOvr>
  <p:transition>
    <p:spli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lifeo.ru/wp-content/uploads/kartinka-spasibo-za-vnimanie-dlya-prezentacii-20.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87" y="0"/>
            <a:ext cx="9139525" cy="68580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208951069"/>
      </p:ext>
    </p:extLst>
  </p:cSld>
  <p:clrMapOvr>
    <a:masterClrMapping/>
  </p:clrMapOvr>
  <p:transition>
    <p:spli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pPr algn="ctr">
              <a:buNone/>
            </a:pPr>
            <a:r>
              <a:rPr lang="ru-RU" dirty="0" smtClean="0"/>
              <a:t>Всероссийский конкурс образовательных проектов на русском языке среди детей-мигрантов «По-русски реально и виртуально»</a:t>
            </a:r>
          </a:p>
          <a:p>
            <a:pPr algn="ctr">
              <a:buNone/>
            </a:pPr>
            <a:r>
              <a:rPr lang="ru-RU" b="1" dirty="0" smtClean="0"/>
              <a:t>Проектная работа</a:t>
            </a:r>
            <a:endParaRPr lang="ru-RU" dirty="0" smtClean="0"/>
          </a:p>
          <a:p>
            <a:pPr algn="ctr">
              <a:buNone/>
            </a:pPr>
            <a:r>
              <a:rPr lang="ru-RU" b="1" dirty="0" smtClean="0"/>
              <a:t>«Давайте сравним…» (о прилагательных в сравнительной степени)</a:t>
            </a:r>
            <a:endParaRPr lang="ru-RU" dirty="0" smtClean="0"/>
          </a:p>
          <a:p>
            <a:pPr algn="ctr">
              <a:buNone/>
            </a:pPr>
            <a:r>
              <a:rPr lang="ru-RU" b="1" dirty="0" smtClean="0"/>
              <a:t>Номинация:</a:t>
            </a:r>
            <a:r>
              <a:rPr lang="ru-RU" i="1" dirty="0" smtClean="0"/>
              <a:t> Классный русский</a:t>
            </a:r>
            <a:endParaRPr lang="ru-RU" dirty="0" smtClean="0"/>
          </a:p>
          <a:p>
            <a:pPr algn="ctr">
              <a:buNone/>
            </a:pPr>
            <a:r>
              <a:rPr lang="ru-RU" b="1" dirty="0" smtClean="0"/>
              <a:t>Автор работы:</a:t>
            </a:r>
            <a:r>
              <a:rPr lang="ru-RU" dirty="0" smtClean="0"/>
              <a:t> </a:t>
            </a:r>
            <a:r>
              <a:rPr lang="ru-RU" dirty="0" err="1" smtClean="0"/>
              <a:t>Бадалбаев</a:t>
            </a:r>
            <a:r>
              <a:rPr lang="ru-RU" dirty="0" smtClean="0"/>
              <a:t> </a:t>
            </a:r>
            <a:r>
              <a:rPr lang="ru-RU" dirty="0" err="1" smtClean="0"/>
              <a:t>Фирдавс</a:t>
            </a:r>
            <a:r>
              <a:rPr lang="ru-RU" dirty="0" smtClean="0"/>
              <a:t> </a:t>
            </a:r>
            <a:r>
              <a:rPr lang="ru-RU" dirty="0" err="1" smtClean="0"/>
              <a:t>Фуркатбекович</a:t>
            </a:r>
            <a:r>
              <a:rPr lang="ru-RU" dirty="0" smtClean="0"/>
              <a:t>, </a:t>
            </a:r>
            <a:r>
              <a:rPr lang="ru-RU" smtClean="0"/>
              <a:t>обучающийся </a:t>
            </a:r>
            <a:r>
              <a:rPr lang="ru-RU" smtClean="0"/>
              <a:t>5</a:t>
            </a:r>
            <a:r>
              <a:rPr lang="ru-RU" smtClean="0"/>
              <a:t> </a:t>
            </a:r>
            <a:r>
              <a:rPr lang="ru-RU" dirty="0" err="1" smtClean="0"/>
              <a:t>кл</a:t>
            </a:r>
            <a:r>
              <a:rPr lang="ru-RU" dirty="0" smtClean="0"/>
              <a:t>. ГБОУ г. Москвы «Школа № 922»</a:t>
            </a:r>
          </a:p>
          <a:p>
            <a:pPr algn="ctr">
              <a:buNone/>
            </a:pPr>
            <a:r>
              <a:rPr lang="ru-RU" dirty="0" smtClean="0"/>
              <a:t> </a:t>
            </a:r>
          </a:p>
          <a:p>
            <a:pPr algn="ctr">
              <a:buNone/>
            </a:pPr>
            <a:r>
              <a:rPr lang="ru-RU" b="1" dirty="0" smtClean="0"/>
              <a:t>Руководитель работы: </a:t>
            </a:r>
            <a:r>
              <a:rPr lang="ru-RU" dirty="0" smtClean="0"/>
              <a:t>Суркова Оксана Михайловна, учитель русского языка и литературы ГБОУ г. Москвы «Школа № 922»</a:t>
            </a:r>
          </a:p>
          <a:p>
            <a:pPr algn="ctr">
              <a:buNone/>
            </a:pPr>
            <a:r>
              <a:rPr lang="ru-RU" dirty="0" smtClean="0"/>
              <a:t>Саранск 2021</a:t>
            </a:r>
          </a:p>
          <a:p>
            <a:endParaRPr lang="ru-RU" dirty="0"/>
          </a:p>
        </p:txBody>
      </p:sp>
    </p:spTree>
  </p:cSld>
  <p:clrMapOvr>
    <a:masterClrMapping/>
  </p:clrMapOvr>
  <p:transition>
    <p:spli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87624" y="548680"/>
            <a:ext cx="7560840" cy="6048672"/>
          </a:xfrm>
        </p:spPr>
        <p:txBody>
          <a:bodyPr>
            <a:normAutofit fontScale="85000" lnSpcReduction="20000"/>
          </a:bodyPr>
          <a:lstStyle/>
          <a:p>
            <a:pPr marL="82296" indent="457200" algn="just" fontAlgn="base">
              <a:buNone/>
            </a:pPr>
            <a:r>
              <a:rPr lang="ru-RU" dirty="0">
                <a:latin typeface="Times New Roman" panose="02020603050405020304" pitchFamily="18" charset="0"/>
                <a:cs typeface="Times New Roman" panose="02020603050405020304" pitchFamily="18" charset="0"/>
              </a:rPr>
              <a:t>Степени сравнения свойственны качественным прилагательным. Степени сравнения прилагательных образуются как с помощью формообразующих суффиксов, так и с помощью слов </a:t>
            </a:r>
            <a:r>
              <a:rPr lang="ru-RU" i="1" dirty="0">
                <a:latin typeface="Times New Roman" panose="02020603050405020304" pitchFamily="18" charset="0"/>
                <a:cs typeface="Times New Roman" panose="02020603050405020304" pitchFamily="18" charset="0"/>
              </a:rPr>
              <a:t>«более», «менее», «самый», «всех</a:t>
            </a:r>
            <a:r>
              <a:rPr lang="ru-RU" i="1" dirty="0" smtClean="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a:t>
            </a:r>
          </a:p>
          <a:p>
            <a:pPr marL="82296" indent="457200" algn="just" fontAlgn="base">
              <a:buNone/>
            </a:pPr>
            <a:r>
              <a:rPr lang="ru-RU" dirty="0" smtClean="0">
                <a:latin typeface="Times New Roman" panose="02020603050405020304" pitchFamily="18" charset="0"/>
                <a:cs typeface="Times New Roman" panose="02020603050405020304" pitchFamily="18" charset="0"/>
              </a:rPr>
              <a:t>Качественные </a:t>
            </a:r>
            <a:r>
              <a:rPr lang="ru-RU" dirty="0">
                <a:latin typeface="Times New Roman" panose="02020603050405020304" pitchFamily="18" charset="0"/>
                <a:cs typeface="Times New Roman" panose="02020603050405020304" pitchFamily="18" charset="0"/>
              </a:rPr>
              <a:t>прилагательные обозначают такой признак предмета, который может быть у него в большей или меньшей степени. У прилагательных выделяют две степени сравнения:</a:t>
            </a:r>
          </a:p>
          <a:p>
            <a:pPr marL="82296" indent="457200" algn="just" fontAlgn="base">
              <a:buNone/>
            </a:pPr>
            <a:r>
              <a:rPr lang="ru-RU" i="1" dirty="0">
                <a:latin typeface="Times New Roman" panose="02020603050405020304" pitchFamily="18" charset="0"/>
                <a:cs typeface="Times New Roman" panose="02020603050405020304" pitchFamily="18" charset="0"/>
              </a:rPr>
              <a:t>сравнительную степень;</a:t>
            </a:r>
            <a:endParaRPr lang="ru-RU" dirty="0">
              <a:latin typeface="Times New Roman" panose="02020603050405020304" pitchFamily="18" charset="0"/>
              <a:cs typeface="Times New Roman" panose="02020603050405020304" pitchFamily="18" charset="0"/>
            </a:endParaRPr>
          </a:p>
          <a:p>
            <a:pPr marL="82296" indent="457200" algn="just" fontAlgn="base">
              <a:buNone/>
            </a:pPr>
            <a:r>
              <a:rPr lang="ru-RU" i="1" dirty="0">
                <a:latin typeface="Times New Roman" panose="02020603050405020304" pitchFamily="18" charset="0"/>
                <a:cs typeface="Times New Roman" panose="02020603050405020304" pitchFamily="18" charset="0"/>
              </a:rPr>
              <a:t>превосходную степень.</a:t>
            </a:r>
            <a:endParaRPr lang="ru-RU" dirty="0">
              <a:latin typeface="Times New Roman" panose="02020603050405020304" pitchFamily="18" charset="0"/>
              <a:cs typeface="Times New Roman" panose="02020603050405020304" pitchFamily="18" charset="0"/>
            </a:endParaRPr>
          </a:p>
          <a:p>
            <a:pPr marL="82296" indent="457200" algn="just" fontAlgn="base">
              <a:buNone/>
            </a:pPr>
            <a:r>
              <a:rPr lang="ru-RU" dirty="0">
                <a:latin typeface="Times New Roman" panose="02020603050405020304" pitchFamily="18" charset="0"/>
                <a:cs typeface="Times New Roman" panose="02020603050405020304" pitchFamily="18" charset="0"/>
              </a:rPr>
              <a:t>По форме каждая степень сравнения может быть </a:t>
            </a:r>
            <a:r>
              <a:rPr lang="ru-RU" i="1" dirty="0">
                <a:latin typeface="Times New Roman" panose="02020603050405020304" pitchFamily="18" charset="0"/>
                <a:cs typeface="Times New Roman" panose="02020603050405020304" pitchFamily="18" charset="0"/>
              </a:rPr>
              <a:t>простой</a:t>
            </a:r>
            <a:r>
              <a:rPr lang="ru-RU" dirty="0">
                <a:latin typeface="Times New Roman" panose="02020603050405020304" pitchFamily="18" charset="0"/>
                <a:cs typeface="Times New Roman" panose="02020603050405020304" pitchFamily="18" charset="0"/>
              </a:rPr>
              <a:t> (состоит из одного слова) и </a:t>
            </a:r>
            <a:r>
              <a:rPr lang="ru-RU" i="1" dirty="0">
                <a:latin typeface="Times New Roman" panose="02020603050405020304" pitchFamily="18" charset="0"/>
                <a:cs typeface="Times New Roman" panose="02020603050405020304" pitchFamily="18" charset="0"/>
              </a:rPr>
              <a:t>составной</a:t>
            </a:r>
            <a:r>
              <a:rPr lang="ru-RU" dirty="0">
                <a:latin typeface="Times New Roman" panose="02020603050405020304" pitchFamily="18" charset="0"/>
                <a:cs typeface="Times New Roman" panose="02020603050405020304" pitchFamily="18" charset="0"/>
              </a:rPr>
              <a:t> (складывается из двух слов).</a:t>
            </a:r>
          </a:p>
          <a:p>
            <a:pPr marL="82296" indent="0">
              <a:buNone/>
            </a:pPr>
            <a:endParaRPr lang="ru-RU" dirty="0"/>
          </a:p>
        </p:txBody>
      </p:sp>
    </p:spTree>
    <p:extLst>
      <p:ext uri="{BB962C8B-B14F-4D97-AF65-F5344CB8AC3E}">
        <p14:creationId xmlns="" xmlns:p14="http://schemas.microsoft.com/office/powerpoint/2010/main" val="527818796"/>
      </p:ext>
    </p:extLst>
  </p:cSld>
  <p:clrMapOvr>
    <a:masterClrMapping/>
  </p:clrMapOvr>
  <p:transition>
    <p:spli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116632"/>
            <a:ext cx="7962088" cy="778098"/>
          </a:xfrm>
        </p:spPr>
        <p:txBody>
          <a:bodyPr>
            <a:normAutofit fontScale="90000"/>
          </a:bodyPr>
          <a:lstStyle/>
          <a:p>
            <a:pPr algn="ctr"/>
            <a:r>
              <a:rPr lang="ru-RU" sz="3200" dirty="0" smtClean="0">
                <a:latin typeface="Times New Roman" panose="02020603050405020304" pitchFamily="18" charset="0"/>
                <a:cs typeface="Times New Roman" panose="02020603050405020304" pitchFamily="18" charset="0"/>
              </a:rPr>
              <a:t>Формы сравнительной степени прилагательных</a:t>
            </a:r>
            <a:endParaRPr lang="ru-RU" sz="32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971600" y="980728"/>
            <a:ext cx="7818072" cy="5544616"/>
          </a:xfrm>
        </p:spPr>
        <p:txBody>
          <a:bodyPr>
            <a:normAutofit fontScale="70000" lnSpcReduction="20000"/>
          </a:bodyPr>
          <a:lstStyle/>
          <a:p>
            <a:pPr marL="82296" indent="457200" algn="just">
              <a:buNone/>
            </a:pPr>
            <a:r>
              <a:rPr lang="ru-RU" sz="3400" dirty="0">
                <a:latin typeface="Times New Roman" panose="02020603050405020304" pitchFamily="18" charset="0"/>
                <a:cs typeface="Times New Roman" panose="02020603050405020304" pitchFamily="18" charset="0"/>
              </a:rPr>
              <a:t>Прилагательное в форме сравнительной степени показывает, что в том или ином предмете признак проявляется в большей или меньшей степени, чем в другом, например</a:t>
            </a:r>
            <a:r>
              <a:rPr lang="ru-RU" sz="3400" dirty="0" smtClean="0">
                <a:latin typeface="Times New Roman" panose="02020603050405020304" pitchFamily="18" charset="0"/>
                <a:cs typeface="Times New Roman" panose="02020603050405020304" pitchFamily="18" charset="0"/>
              </a:rPr>
              <a:t>: </a:t>
            </a:r>
            <a:r>
              <a:rPr lang="ru-RU" sz="3400" dirty="0">
                <a:latin typeface="Times New Roman" panose="02020603050405020304" pitchFamily="18" charset="0"/>
                <a:cs typeface="Times New Roman" panose="02020603050405020304" pitchFamily="18" charset="0"/>
              </a:rPr>
              <a:t>Сегодня летняя ночь была светлее вчерашней</a:t>
            </a:r>
            <a:r>
              <a:rPr lang="ru-RU" sz="3400" dirty="0" smtClean="0">
                <a:latin typeface="Times New Roman" panose="02020603050405020304" pitchFamily="18" charset="0"/>
                <a:cs typeface="Times New Roman" panose="02020603050405020304" pitchFamily="18" charset="0"/>
              </a:rPr>
              <a:t>.</a:t>
            </a:r>
          </a:p>
          <a:p>
            <a:pPr marL="82296" indent="457200" algn="just">
              <a:buNone/>
            </a:pPr>
            <a:r>
              <a:rPr lang="ru-RU" sz="3400" dirty="0" smtClean="0">
                <a:latin typeface="Times New Roman" panose="02020603050405020304" pitchFamily="18" charset="0"/>
                <a:cs typeface="Times New Roman" panose="02020603050405020304" pitchFamily="18" charset="0"/>
              </a:rPr>
              <a:t>Сравним: </a:t>
            </a:r>
            <a:r>
              <a:rPr lang="ru-RU" sz="3400" dirty="0">
                <a:latin typeface="Times New Roman" panose="02020603050405020304" pitchFamily="18" charset="0"/>
                <a:cs typeface="Times New Roman" panose="02020603050405020304" pitchFamily="18" charset="0"/>
              </a:rPr>
              <a:t>А по земле идет светлая ночь, расстилает по косогорам белые простыни (В. Шукшин</a:t>
            </a:r>
            <a:r>
              <a:rPr lang="ru-RU" sz="3400" dirty="0" smtClean="0">
                <a:latin typeface="Times New Roman" panose="02020603050405020304" pitchFamily="18" charset="0"/>
                <a:cs typeface="Times New Roman" panose="02020603050405020304" pitchFamily="18" charset="0"/>
              </a:rPr>
              <a:t>).</a:t>
            </a:r>
          </a:p>
          <a:p>
            <a:pPr marL="82296" indent="457200" algn="just" fontAlgn="base">
              <a:buNone/>
            </a:pPr>
            <a:r>
              <a:rPr lang="ru-RU" sz="3400" dirty="0">
                <a:latin typeface="Times New Roman" panose="02020603050405020304" pitchFamily="18" charset="0"/>
                <a:cs typeface="Times New Roman" panose="02020603050405020304" pitchFamily="18" charset="0"/>
              </a:rPr>
              <a:t>В первом предложении описывается летняя ночь, которая была не просто светлая, как сообщает русский писатель В. Шукшин, а светлее, то есть признак предмета выражен более интенсивнее. Это достигается с помощью формообразующих суффиксов </a:t>
            </a:r>
            <a:r>
              <a:rPr lang="ru-RU" sz="3400" i="1" dirty="0">
                <a:latin typeface="Times New Roman" panose="02020603050405020304" pitchFamily="18" charset="0"/>
                <a:cs typeface="Times New Roman" panose="02020603050405020304" pitchFamily="18" charset="0"/>
              </a:rPr>
              <a:t>-е, -ее.</a:t>
            </a:r>
            <a:r>
              <a:rPr lang="ru-RU" sz="3400" dirty="0">
                <a:latin typeface="Times New Roman" panose="02020603050405020304" pitchFamily="18" charset="0"/>
                <a:cs typeface="Times New Roman" panose="02020603050405020304" pitchFamily="18" charset="0"/>
              </a:rPr>
              <a:t> Так образуется простая сравнительная степень качественных прилагательных, например:</a:t>
            </a:r>
          </a:p>
          <a:p>
            <a:pPr indent="0" algn="just" fontAlgn="base">
              <a:buNone/>
            </a:pPr>
            <a:r>
              <a:rPr lang="ru-RU" sz="3400" i="1" dirty="0">
                <a:latin typeface="Times New Roman" panose="02020603050405020304" pitchFamily="18" charset="0"/>
                <a:cs typeface="Times New Roman" panose="02020603050405020304" pitchFamily="18" charset="0"/>
              </a:rPr>
              <a:t>резкий — резче;</a:t>
            </a:r>
            <a:endParaRPr lang="ru-RU" sz="3400" dirty="0">
              <a:latin typeface="Times New Roman" panose="02020603050405020304" pitchFamily="18" charset="0"/>
              <a:cs typeface="Times New Roman" panose="02020603050405020304" pitchFamily="18" charset="0"/>
            </a:endParaRPr>
          </a:p>
          <a:p>
            <a:pPr indent="0" algn="just" fontAlgn="base">
              <a:buNone/>
            </a:pPr>
            <a:r>
              <a:rPr lang="ru-RU" sz="3400" i="1" dirty="0">
                <a:latin typeface="Times New Roman" panose="02020603050405020304" pitchFamily="18" charset="0"/>
                <a:cs typeface="Times New Roman" panose="02020603050405020304" pitchFamily="18" charset="0"/>
              </a:rPr>
              <a:t>веселый — веселее;</a:t>
            </a:r>
            <a:endParaRPr lang="ru-RU" sz="3400" dirty="0">
              <a:latin typeface="Times New Roman" panose="02020603050405020304" pitchFamily="18" charset="0"/>
              <a:cs typeface="Times New Roman" panose="02020603050405020304" pitchFamily="18" charset="0"/>
            </a:endParaRPr>
          </a:p>
          <a:p>
            <a:pPr indent="0" algn="just" fontAlgn="base">
              <a:buNone/>
            </a:pPr>
            <a:r>
              <a:rPr lang="ru-RU" sz="3400" i="1" dirty="0">
                <a:latin typeface="Times New Roman" panose="02020603050405020304" pitchFamily="18" charset="0"/>
                <a:cs typeface="Times New Roman" panose="02020603050405020304" pitchFamily="18" charset="0"/>
              </a:rPr>
              <a:t>полезный — </a:t>
            </a:r>
            <a:r>
              <a:rPr lang="ru-RU" sz="3400" i="1" dirty="0" smtClean="0">
                <a:latin typeface="Times New Roman" panose="02020603050405020304" pitchFamily="18" charset="0"/>
                <a:cs typeface="Times New Roman" panose="02020603050405020304" pitchFamily="18" charset="0"/>
              </a:rPr>
              <a:t>полезнее.</a:t>
            </a:r>
            <a:endParaRPr lang="ru-RU" sz="3400" dirty="0">
              <a:latin typeface="Times New Roman" panose="02020603050405020304" pitchFamily="18" charset="0"/>
              <a:cs typeface="Times New Roman" panose="02020603050405020304" pitchFamily="18" charset="0"/>
            </a:endParaRPr>
          </a:p>
          <a:p>
            <a:pPr marL="82296" indent="0">
              <a:buNone/>
            </a:pPr>
            <a:endParaRPr lang="ru-RU" dirty="0" smtClean="0"/>
          </a:p>
          <a:p>
            <a:pPr marL="82296" indent="0">
              <a:buNone/>
            </a:pPr>
            <a:endParaRPr lang="ru-RU" dirty="0"/>
          </a:p>
        </p:txBody>
      </p:sp>
    </p:spTree>
    <p:extLst>
      <p:ext uri="{BB962C8B-B14F-4D97-AF65-F5344CB8AC3E}">
        <p14:creationId xmlns="" xmlns:p14="http://schemas.microsoft.com/office/powerpoint/2010/main" val="4102257945"/>
      </p:ext>
    </p:extLst>
  </p:cSld>
  <p:clrMapOvr>
    <a:masterClrMapping/>
  </p:clrMapOvr>
  <p:transition>
    <p:spli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71600" y="548680"/>
            <a:ext cx="7920880" cy="6192688"/>
          </a:xfrm>
        </p:spPr>
        <p:txBody>
          <a:bodyPr>
            <a:normAutofit fontScale="47500" lnSpcReduction="20000"/>
          </a:bodyPr>
          <a:lstStyle/>
          <a:p>
            <a:pPr marL="82296" indent="457200" algn="just" fontAlgn="base">
              <a:buNone/>
            </a:pPr>
            <a:r>
              <a:rPr lang="ru-RU" sz="4400" dirty="0">
                <a:latin typeface="Times New Roman" panose="02020603050405020304" pitchFamily="18" charset="0"/>
                <a:cs typeface="Times New Roman" panose="02020603050405020304" pitchFamily="18" charset="0"/>
              </a:rPr>
              <a:t>У некоторых прилагательных при образовании простой степени сравнения меняется корень слова, то есть это супплетивные формы.</a:t>
            </a:r>
          </a:p>
          <a:p>
            <a:pPr marL="82296" indent="457200" algn="just" fontAlgn="base">
              <a:buNone/>
            </a:pPr>
            <a:r>
              <a:rPr lang="ru-RU" sz="4400" dirty="0">
                <a:latin typeface="Times New Roman" panose="02020603050405020304" pitchFamily="18" charset="0"/>
                <a:cs typeface="Times New Roman" panose="02020603050405020304" pitchFamily="18" charset="0"/>
              </a:rPr>
              <a:t>У ряда слов происходят корневые чередования согласных:</a:t>
            </a:r>
          </a:p>
          <a:p>
            <a:pPr marL="82296" indent="457200" algn="just" fontAlgn="base">
              <a:buNone/>
            </a:pPr>
            <a:r>
              <a:rPr lang="ru-RU" sz="4400" i="1" dirty="0">
                <a:latin typeface="Times New Roman" panose="02020603050405020304" pitchFamily="18" charset="0"/>
                <a:cs typeface="Times New Roman" panose="02020603050405020304" pitchFamily="18" charset="0"/>
              </a:rPr>
              <a:t>сладкий — слаще;</a:t>
            </a:r>
            <a:endParaRPr lang="ru-RU" sz="4400" dirty="0">
              <a:latin typeface="Times New Roman" panose="02020603050405020304" pitchFamily="18" charset="0"/>
              <a:cs typeface="Times New Roman" panose="02020603050405020304" pitchFamily="18" charset="0"/>
            </a:endParaRPr>
          </a:p>
          <a:p>
            <a:pPr marL="82296" indent="457200" algn="just" fontAlgn="base">
              <a:buNone/>
            </a:pPr>
            <a:r>
              <a:rPr lang="ru-RU" sz="4400" i="1" dirty="0">
                <a:latin typeface="Times New Roman" panose="02020603050405020304" pitchFamily="18" charset="0"/>
                <a:cs typeface="Times New Roman" panose="02020603050405020304" pitchFamily="18" charset="0"/>
              </a:rPr>
              <a:t>чистый — чище;</a:t>
            </a:r>
            <a:endParaRPr lang="ru-RU" sz="4400" dirty="0">
              <a:latin typeface="Times New Roman" panose="02020603050405020304" pitchFamily="18" charset="0"/>
              <a:cs typeface="Times New Roman" panose="02020603050405020304" pitchFamily="18" charset="0"/>
            </a:endParaRPr>
          </a:p>
          <a:p>
            <a:pPr marL="82296" indent="457200" algn="just" fontAlgn="base">
              <a:buNone/>
            </a:pPr>
            <a:r>
              <a:rPr lang="ru-RU" sz="4400" i="1" dirty="0">
                <a:latin typeface="Times New Roman" panose="02020603050405020304" pitchFamily="18" charset="0"/>
                <a:cs typeface="Times New Roman" panose="02020603050405020304" pitchFamily="18" charset="0"/>
              </a:rPr>
              <a:t>жидкий — </a:t>
            </a:r>
            <a:r>
              <a:rPr lang="ru-RU" sz="4400" i="1" dirty="0" smtClean="0">
                <a:latin typeface="Times New Roman" panose="02020603050405020304" pitchFamily="18" charset="0"/>
                <a:cs typeface="Times New Roman" panose="02020603050405020304" pitchFamily="18" charset="0"/>
              </a:rPr>
              <a:t>жиже.</a:t>
            </a:r>
          </a:p>
          <a:p>
            <a:pPr marL="82296" indent="457200" algn="just" fontAlgn="base">
              <a:buNone/>
            </a:pPr>
            <a:r>
              <a:rPr lang="ru-RU" sz="4400" dirty="0">
                <a:latin typeface="Times New Roman" panose="02020603050405020304" pitchFamily="18" charset="0"/>
                <a:cs typeface="Times New Roman" panose="02020603050405020304" pitchFamily="18" charset="0"/>
              </a:rPr>
              <a:t>Форма простой сравнительной степени прилагательных может быть образована с помощью приставки </a:t>
            </a:r>
            <a:r>
              <a:rPr lang="ru-RU" sz="4400" i="1" dirty="0">
                <a:latin typeface="Times New Roman" panose="02020603050405020304" pitchFamily="18" charset="0"/>
                <a:cs typeface="Times New Roman" panose="02020603050405020304" pitchFamily="18" charset="0"/>
              </a:rPr>
              <a:t>по-</a:t>
            </a:r>
            <a:r>
              <a:rPr lang="ru-RU" sz="4400" dirty="0">
                <a:latin typeface="Times New Roman" panose="02020603050405020304" pitchFamily="18" charset="0"/>
                <a:cs typeface="Times New Roman" panose="02020603050405020304" pitchFamily="18" charset="0"/>
              </a:rPr>
              <a:t> и суффиксов </a:t>
            </a:r>
            <a:r>
              <a:rPr lang="ru-RU" sz="4400" i="1" dirty="0">
                <a:latin typeface="Times New Roman" panose="02020603050405020304" pitchFamily="18" charset="0"/>
                <a:cs typeface="Times New Roman" panose="02020603050405020304" pitchFamily="18" charset="0"/>
              </a:rPr>
              <a:t>-е, -ее</a:t>
            </a:r>
            <a:r>
              <a:rPr lang="ru-RU" sz="4400" dirty="0" smtClean="0">
                <a:latin typeface="Times New Roman" panose="02020603050405020304" pitchFamily="18" charset="0"/>
                <a:cs typeface="Times New Roman" panose="02020603050405020304" pitchFamily="18" charset="0"/>
              </a:rPr>
              <a:t>:</a:t>
            </a:r>
          </a:p>
          <a:p>
            <a:pPr marL="82296" indent="457200" algn="just" fontAlgn="base">
              <a:buNone/>
            </a:pPr>
            <a:r>
              <a:rPr lang="ru-RU" sz="4400" dirty="0" smtClean="0">
                <a:latin typeface="Times New Roman" panose="02020603050405020304" pitchFamily="18" charset="0"/>
                <a:cs typeface="Times New Roman" panose="02020603050405020304" pitchFamily="18" charset="0"/>
              </a:rPr>
              <a:t>Длинный – длиннее, подлиннее;</a:t>
            </a:r>
          </a:p>
          <a:p>
            <a:pPr marL="82296" indent="457200" algn="just" fontAlgn="base">
              <a:buNone/>
            </a:pPr>
            <a:r>
              <a:rPr lang="ru-RU" sz="4400" dirty="0" smtClean="0">
                <a:latin typeface="Times New Roman" panose="02020603050405020304" pitchFamily="18" charset="0"/>
                <a:cs typeface="Times New Roman" panose="02020603050405020304" pitchFamily="18" charset="0"/>
              </a:rPr>
              <a:t>Крутой – круче, покруче.</a:t>
            </a:r>
          </a:p>
          <a:p>
            <a:pPr marL="82296" indent="457200" algn="just" fontAlgn="base">
              <a:buNone/>
            </a:pPr>
            <a:r>
              <a:rPr lang="ru-RU" sz="4400" dirty="0">
                <a:latin typeface="Times New Roman" panose="02020603050405020304" pitchFamily="18" charset="0"/>
                <a:cs typeface="Times New Roman" panose="02020603050405020304" pitchFamily="18" charset="0"/>
              </a:rPr>
              <a:t>Прилагательные с приставкой </a:t>
            </a:r>
            <a:r>
              <a:rPr lang="ru-RU" sz="4400" i="1" dirty="0">
                <a:latin typeface="Times New Roman" panose="02020603050405020304" pitchFamily="18" charset="0"/>
                <a:cs typeface="Times New Roman" panose="02020603050405020304" pitchFamily="18" charset="0"/>
              </a:rPr>
              <a:t>по-</a:t>
            </a:r>
            <a:r>
              <a:rPr lang="ru-RU" sz="4400" dirty="0">
                <a:latin typeface="Times New Roman" panose="02020603050405020304" pitchFamily="18" charset="0"/>
                <a:cs typeface="Times New Roman" panose="02020603050405020304" pitchFamily="18" charset="0"/>
              </a:rPr>
              <a:t> свойственны разговорной речи</a:t>
            </a:r>
            <a:r>
              <a:rPr lang="ru-RU" sz="4400" dirty="0" smtClean="0">
                <a:latin typeface="Times New Roman" panose="02020603050405020304" pitchFamily="18" charset="0"/>
                <a:cs typeface="Times New Roman" panose="02020603050405020304" pitchFamily="18" charset="0"/>
              </a:rPr>
              <a:t>.</a:t>
            </a:r>
          </a:p>
          <a:p>
            <a:pPr marL="82296" indent="457200" algn="just" fontAlgn="base">
              <a:buNone/>
            </a:pPr>
            <a:r>
              <a:rPr lang="ru-RU" sz="4400" dirty="0">
                <a:latin typeface="Times New Roman" panose="02020603050405020304" pitchFamily="18" charset="0"/>
                <a:cs typeface="Times New Roman" panose="02020603050405020304" pitchFamily="18" charset="0"/>
              </a:rPr>
              <a:t>В предложении прилагательные в форме сравнительной степени выступают в роли сказуемого или несогласованного определения</a:t>
            </a:r>
            <a:r>
              <a:rPr lang="ru-RU" sz="4400" dirty="0" smtClean="0">
                <a:latin typeface="Times New Roman" panose="02020603050405020304" pitchFamily="18" charset="0"/>
                <a:cs typeface="Times New Roman" panose="02020603050405020304" pitchFamily="18" charset="0"/>
              </a:rPr>
              <a:t>:</a:t>
            </a:r>
          </a:p>
          <a:p>
            <a:pPr marL="82296" indent="457200" algn="just" fontAlgn="base">
              <a:buNone/>
            </a:pPr>
            <a:r>
              <a:rPr lang="ru-RU" sz="4400" dirty="0">
                <a:latin typeface="Times New Roman" panose="02020603050405020304" pitchFamily="18" charset="0"/>
                <a:cs typeface="Times New Roman" panose="02020603050405020304" pitchFamily="18" charset="0"/>
              </a:rPr>
              <a:t>Я теперь </a:t>
            </a:r>
            <a:r>
              <a:rPr lang="ru-RU" sz="4400" u="sng" dirty="0">
                <a:solidFill>
                  <a:srgbClr val="FF0000"/>
                </a:solidFill>
                <a:latin typeface="Times New Roman" panose="02020603050405020304" pitchFamily="18" charset="0"/>
                <a:cs typeface="Times New Roman" panose="02020603050405020304" pitchFamily="18" charset="0"/>
              </a:rPr>
              <a:t>скромнее стал</a:t>
            </a:r>
            <a:r>
              <a:rPr lang="ru-RU" sz="4400" dirty="0">
                <a:latin typeface="Times New Roman" panose="02020603050405020304" pitchFamily="18" charset="0"/>
                <a:cs typeface="Times New Roman" panose="02020603050405020304" pitchFamily="18" charset="0"/>
              </a:rPr>
              <a:t> в желаньях (С. Есенин).</a:t>
            </a:r>
          </a:p>
          <a:p>
            <a:pPr marL="82296" indent="0">
              <a:buNone/>
            </a:pPr>
            <a:endParaRPr lang="ru-RU" dirty="0"/>
          </a:p>
        </p:txBody>
      </p:sp>
    </p:spTree>
    <p:extLst>
      <p:ext uri="{BB962C8B-B14F-4D97-AF65-F5344CB8AC3E}">
        <p14:creationId xmlns="" xmlns:p14="http://schemas.microsoft.com/office/powerpoint/2010/main" val="2537960322"/>
      </p:ext>
    </p:extLst>
  </p:cSld>
  <p:clrMapOvr>
    <a:masterClrMapping/>
  </p:clrMapOvr>
  <p:transition>
    <p:spli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87624" y="692696"/>
            <a:ext cx="7674056" cy="5904656"/>
          </a:xfrm>
        </p:spPr>
        <p:txBody>
          <a:bodyPr>
            <a:normAutofit fontScale="77500" lnSpcReduction="20000"/>
          </a:bodyPr>
          <a:lstStyle/>
          <a:p>
            <a:pPr marL="82296" indent="457200" algn="just" fontAlgn="base">
              <a:buNone/>
            </a:pPr>
            <a:r>
              <a:rPr lang="ru-RU" dirty="0" smtClean="0">
                <a:latin typeface="Times New Roman" panose="02020603050405020304" pitchFamily="18" charset="0"/>
                <a:cs typeface="Times New Roman" panose="02020603050405020304" pitchFamily="18" charset="0"/>
              </a:rPr>
              <a:t>Также </a:t>
            </a:r>
            <a:r>
              <a:rPr lang="ru-RU" dirty="0">
                <a:latin typeface="Times New Roman" panose="02020603050405020304" pitchFamily="18" charset="0"/>
                <a:cs typeface="Times New Roman" panose="02020603050405020304" pitchFamily="18" charset="0"/>
              </a:rPr>
              <a:t>обратим внимание, что некоторые качественные прилагательные не образуют простой степени сравнения:</a:t>
            </a:r>
          </a:p>
          <a:p>
            <a:pPr marL="82296" indent="457200" algn="just" fontAlgn="base">
              <a:buNone/>
            </a:pPr>
            <a:r>
              <a:rPr lang="ru-RU" b="1" dirty="0" smtClean="0">
                <a:latin typeface="Times New Roman" panose="02020603050405020304" pitchFamily="18" charset="0"/>
                <a:cs typeface="Times New Roman" panose="02020603050405020304" pitchFamily="18" charset="0"/>
              </a:rPr>
              <a:t>Слова </a:t>
            </a:r>
            <a:r>
              <a:rPr lang="ru-RU" b="1" dirty="0">
                <a:latin typeface="Times New Roman" panose="02020603050405020304" pitchFamily="18" charset="0"/>
                <a:cs typeface="Times New Roman" panose="02020603050405020304" pitchFamily="18" charset="0"/>
              </a:rPr>
              <a:t>древнего происхождения</a:t>
            </a:r>
            <a:r>
              <a:rPr lang="ru-RU"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ранний, рьяный, правый, левый, гордый, сырой, робкий.</a:t>
            </a:r>
          </a:p>
          <a:p>
            <a:pPr marL="82296" indent="457200" algn="just" fontAlgn="base">
              <a:buNone/>
            </a:pPr>
            <a:r>
              <a:rPr lang="ru-RU" b="1" dirty="0" smtClean="0">
                <a:latin typeface="Times New Roman" panose="02020603050405020304" pitchFamily="18" charset="0"/>
                <a:cs typeface="Times New Roman" panose="02020603050405020304" pitchFamily="18" charset="0"/>
              </a:rPr>
              <a:t>Прилагательные со значением цвета</a:t>
            </a:r>
            <a:r>
              <a:rPr lang="ru-RU" dirty="0" smtClean="0">
                <a:latin typeface="Times New Roman" panose="02020603050405020304" pitchFamily="18" charset="0"/>
                <a:cs typeface="Times New Roman" panose="02020603050405020304" pitchFamily="18" charset="0"/>
              </a:rPr>
              <a:t>: голубой, синий.</a:t>
            </a:r>
          </a:p>
          <a:p>
            <a:pPr marL="82296" indent="457200" algn="just" fontAlgn="base">
              <a:buNone/>
            </a:pPr>
            <a:r>
              <a:rPr lang="ru-RU" b="1" dirty="0" smtClean="0">
                <a:latin typeface="Times New Roman" panose="02020603050405020304" pitchFamily="18" charset="0"/>
                <a:cs typeface="Times New Roman" panose="02020603050405020304" pitchFamily="18" charset="0"/>
              </a:rPr>
              <a:t>Слова</a:t>
            </a:r>
            <a:r>
              <a:rPr lang="ru-RU" b="1" dirty="0">
                <a:latin typeface="Times New Roman" panose="02020603050405020304" pitchFamily="18" charset="0"/>
                <a:cs typeface="Times New Roman" panose="02020603050405020304" pitchFamily="18" charset="0"/>
              </a:rPr>
              <a:t>, образованные путем перехода относительных прилагательных в качественные или от глаголов с помощью суффиксов</a:t>
            </a:r>
            <a:r>
              <a:rPr lang="ru-RU" b="1"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82296" indent="457200" algn="just" fontAlgn="base">
              <a:buNone/>
            </a:pPr>
            <a:r>
              <a:rPr lang="ru-RU" i="1" dirty="0" smtClean="0">
                <a:latin typeface="Times New Roman" panose="02020603050405020304" pitchFamily="18" charset="0"/>
                <a:cs typeface="Times New Roman" panose="02020603050405020304" pitchFamily="18" charset="0"/>
              </a:rPr>
              <a:t>-</a:t>
            </a:r>
            <a:r>
              <a:rPr lang="ru-RU" i="1" dirty="0" err="1">
                <a:latin typeface="Times New Roman" panose="02020603050405020304" pitchFamily="18" charset="0"/>
                <a:cs typeface="Times New Roman" panose="02020603050405020304" pitchFamily="18" charset="0"/>
              </a:rPr>
              <a:t>ск</a:t>
            </a:r>
            <a:r>
              <a:rPr lang="ru-RU" i="1" dirty="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a:t>
            </a:r>
            <a:r>
              <a:rPr lang="ru-RU" i="1" dirty="0">
                <a:latin typeface="Times New Roman" panose="02020603050405020304" pitchFamily="18" charset="0"/>
                <a:cs typeface="Times New Roman" panose="02020603050405020304" pitchFamily="18" charset="0"/>
              </a:rPr>
              <a:t> </a:t>
            </a:r>
            <a:r>
              <a:rPr lang="ru-RU" i="1" dirty="0" smtClean="0">
                <a:latin typeface="Times New Roman" panose="02020603050405020304" pitchFamily="18" charset="0"/>
                <a:cs typeface="Times New Roman" panose="02020603050405020304" pitchFamily="18" charset="0"/>
              </a:rPr>
              <a:t>дружеский</a:t>
            </a:r>
            <a:r>
              <a:rPr lang="ru-RU" i="1" dirty="0">
                <a:latin typeface="Times New Roman" panose="02020603050405020304" pitchFamily="18" charset="0"/>
                <a:cs typeface="Times New Roman" panose="02020603050405020304" pitchFamily="18" charset="0"/>
              </a:rPr>
              <a:t>, комический, человеческий, издевательский, юмористический;</a:t>
            </a:r>
            <a:endParaRPr lang="ru-RU" dirty="0">
              <a:latin typeface="Times New Roman" panose="02020603050405020304" pitchFamily="18" charset="0"/>
              <a:cs typeface="Times New Roman" panose="02020603050405020304" pitchFamily="18" charset="0"/>
            </a:endParaRPr>
          </a:p>
          <a:p>
            <a:pPr marL="82296" indent="457200" algn="just" fontAlgn="base">
              <a:buNone/>
            </a:pPr>
            <a:r>
              <a:rPr lang="ru-RU" i="1" dirty="0">
                <a:latin typeface="Times New Roman" panose="02020603050405020304" pitchFamily="18" charset="0"/>
                <a:cs typeface="Times New Roman" panose="02020603050405020304" pitchFamily="18" charset="0"/>
              </a:rPr>
              <a:t>-</a:t>
            </a:r>
            <a:r>
              <a:rPr lang="ru-RU" i="1" dirty="0" err="1" smtClean="0">
                <a:latin typeface="Times New Roman" panose="02020603050405020304" pitchFamily="18" charset="0"/>
                <a:cs typeface="Times New Roman" panose="02020603050405020304" pitchFamily="18" charset="0"/>
              </a:rPr>
              <a:t>ов</a:t>
            </a:r>
            <a:r>
              <a:rPr lang="ru-RU" dirty="0" smtClean="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деловой, огневой, передовой, боевой;</a:t>
            </a:r>
            <a:endParaRPr lang="ru-RU" dirty="0">
              <a:latin typeface="Times New Roman" panose="02020603050405020304" pitchFamily="18" charset="0"/>
              <a:cs typeface="Times New Roman" panose="02020603050405020304" pitchFamily="18" charset="0"/>
            </a:endParaRPr>
          </a:p>
          <a:p>
            <a:pPr marL="82296" indent="457200" algn="just" fontAlgn="base">
              <a:buNone/>
            </a:pPr>
            <a:r>
              <a:rPr lang="ru-RU" i="1" dirty="0">
                <a:latin typeface="Times New Roman" panose="02020603050405020304" pitchFamily="18" charset="0"/>
                <a:cs typeface="Times New Roman" panose="02020603050405020304" pitchFamily="18" charset="0"/>
              </a:rPr>
              <a:t>-н-</a:t>
            </a:r>
            <a:r>
              <a:rPr lang="ru-RU"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наливной, напускной, наживной, лишний;</a:t>
            </a:r>
            <a:endParaRPr lang="ru-RU" dirty="0">
              <a:latin typeface="Times New Roman" panose="02020603050405020304" pitchFamily="18" charset="0"/>
              <a:cs typeface="Times New Roman" panose="02020603050405020304" pitchFamily="18" charset="0"/>
            </a:endParaRPr>
          </a:p>
          <a:p>
            <a:pPr marL="82296" indent="457200" algn="just" fontAlgn="base">
              <a:buNone/>
            </a:pPr>
            <a:r>
              <a:rPr lang="ru-RU" i="1" dirty="0">
                <a:latin typeface="Times New Roman" panose="02020603050405020304" pitchFamily="18" charset="0"/>
                <a:cs typeface="Times New Roman" panose="02020603050405020304" pitchFamily="18" charset="0"/>
              </a:rPr>
              <a:t>-л-</a:t>
            </a:r>
            <a:r>
              <a:rPr lang="ru-RU" dirty="0">
                <a:latin typeface="Times New Roman" panose="02020603050405020304" pitchFamily="18" charset="0"/>
                <a:cs typeface="Times New Roman" panose="02020603050405020304" pitchFamily="18" charset="0"/>
              </a:rPr>
              <a:t>:</a:t>
            </a:r>
            <a:r>
              <a:rPr lang="ru-RU" i="1" dirty="0">
                <a:latin typeface="Times New Roman" panose="02020603050405020304" pitchFamily="18" charset="0"/>
                <a:cs typeface="Times New Roman" panose="02020603050405020304" pitchFamily="18" charset="0"/>
              </a:rPr>
              <a:t> хриплый, загорелый, рослый, усталый, жилой.</a:t>
            </a:r>
            <a:endParaRPr lang="ru-RU" dirty="0">
              <a:latin typeface="Times New Roman" panose="02020603050405020304" pitchFamily="18" charset="0"/>
              <a:cs typeface="Times New Roman" panose="02020603050405020304" pitchFamily="18" charset="0"/>
            </a:endParaRPr>
          </a:p>
          <a:p>
            <a:pPr marL="82296" indent="0" fontAlgn="base">
              <a:buNone/>
            </a:pPr>
            <a:endParaRPr lang="ru-RU" dirty="0"/>
          </a:p>
        </p:txBody>
      </p:sp>
    </p:spTree>
    <p:extLst>
      <p:ext uri="{BB962C8B-B14F-4D97-AF65-F5344CB8AC3E}">
        <p14:creationId xmlns="" xmlns:p14="http://schemas.microsoft.com/office/powerpoint/2010/main" val="2907248941"/>
      </p:ext>
    </p:extLst>
  </p:cSld>
  <p:clrMapOvr>
    <a:masterClrMapping/>
  </p:clrMapOvr>
  <p:transition>
    <p:spli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850106"/>
          </a:xfrm>
        </p:spPr>
        <p:txBody>
          <a:bodyPr>
            <a:normAutofit fontScale="90000"/>
          </a:bodyPr>
          <a:lstStyle/>
          <a:p>
            <a:pPr algn="ctr"/>
            <a:r>
              <a:rPr lang="ru-RU" sz="3200" dirty="0">
                <a:effectLst/>
                <a:latin typeface="Times New Roman" panose="02020603050405020304" pitchFamily="18" charset="0"/>
                <a:cs typeface="Times New Roman" panose="02020603050405020304" pitchFamily="18" charset="0"/>
              </a:rPr>
              <a:t>Образование составной сравнительной степени</a:t>
            </a:r>
            <a:endParaRPr lang="ru-RU" sz="32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259632" y="1484784"/>
            <a:ext cx="7602048" cy="4907632"/>
          </a:xfrm>
        </p:spPr>
        <p:txBody>
          <a:bodyPr>
            <a:normAutofit fontScale="92500"/>
          </a:bodyPr>
          <a:lstStyle/>
          <a:p>
            <a:pPr marL="82296" indent="457200" algn="just">
              <a:buNone/>
            </a:pPr>
            <a:r>
              <a:rPr lang="ru-RU" dirty="0">
                <a:latin typeface="Times New Roman" panose="02020603050405020304" pitchFamily="18" charset="0"/>
                <a:cs typeface="Times New Roman" panose="02020603050405020304" pitchFamily="18" charset="0"/>
              </a:rPr>
              <a:t>Составная сравнительная степень имен прилагательных образуется с использованием начальной формы прилагательного (именительный падеж единственного числа мужского рода) и с помощью слов </a:t>
            </a:r>
            <a:r>
              <a:rPr lang="ru-RU" i="1" dirty="0">
                <a:latin typeface="Times New Roman" panose="02020603050405020304" pitchFamily="18" charset="0"/>
                <a:cs typeface="Times New Roman" panose="02020603050405020304" pitchFamily="18" charset="0"/>
              </a:rPr>
              <a:t>«более», «менее»</a:t>
            </a:r>
            <a:r>
              <a:rPr lang="ru-RU" dirty="0">
                <a:latin typeface="Times New Roman" panose="02020603050405020304" pitchFamily="18" charset="0"/>
                <a:cs typeface="Times New Roman" panose="02020603050405020304" pitchFamily="18" charset="0"/>
              </a:rPr>
              <a:t>, например</a:t>
            </a:r>
            <a:r>
              <a:rPr lang="ru-RU" dirty="0" smtClean="0">
                <a:latin typeface="Times New Roman" panose="02020603050405020304" pitchFamily="18" charset="0"/>
                <a:cs typeface="Times New Roman" panose="02020603050405020304" pitchFamily="18" charset="0"/>
              </a:rPr>
              <a:t>: усталый – более/менее усталый.</a:t>
            </a:r>
          </a:p>
          <a:p>
            <a:pPr marL="82296" indent="457200" algn="just">
              <a:buNone/>
            </a:pPr>
            <a:r>
              <a:rPr lang="ru-RU" dirty="0" smtClean="0">
                <a:latin typeface="Times New Roman" panose="02020603050405020304" pitchFamily="18" charset="0"/>
                <a:cs typeface="Times New Roman" panose="02020603050405020304" pitchFamily="18" charset="0"/>
              </a:rPr>
              <a:t>Составные </a:t>
            </a:r>
            <a:r>
              <a:rPr lang="ru-RU" dirty="0">
                <a:latin typeface="Times New Roman" panose="02020603050405020304" pitchFamily="18" charset="0"/>
                <a:cs typeface="Times New Roman" panose="02020603050405020304" pitchFamily="18" charset="0"/>
              </a:rPr>
              <a:t>формы прилагательных имеют более книжный характер по сравнению с простыми.</a:t>
            </a:r>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889530515"/>
      </p:ext>
    </p:extLst>
  </p:cSld>
  <p:clrMapOvr>
    <a:masterClrMapping/>
  </p:clrMapOvr>
  <p:transition>
    <p:spli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1640" y="188640"/>
            <a:ext cx="7498080" cy="706090"/>
          </a:xfrm>
        </p:spPr>
        <p:txBody>
          <a:bodyPr>
            <a:normAutofit/>
          </a:bodyPr>
          <a:lstStyle/>
          <a:p>
            <a:pPr algn="ctr"/>
            <a:r>
              <a:rPr lang="ru-RU" sz="3200" dirty="0">
                <a:effectLst/>
                <a:latin typeface="Times New Roman" panose="02020603050405020304" pitchFamily="18" charset="0"/>
                <a:cs typeface="Times New Roman" panose="02020603050405020304" pitchFamily="18" charset="0"/>
              </a:rPr>
              <a:t>Образование превосходной степени</a:t>
            </a:r>
            <a:endParaRPr lang="ru-RU" sz="32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15616" y="1124744"/>
            <a:ext cx="7746064" cy="5256584"/>
          </a:xfrm>
        </p:spPr>
        <p:txBody>
          <a:bodyPr>
            <a:normAutofit fontScale="70000" lnSpcReduction="20000"/>
          </a:bodyPr>
          <a:lstStyle/>
          <a:p>
            <a:pPr marL="82296" indent="457200" algn="just">
              <a:buNone/>
            </a:pPr>
            <a:r>
              <a:rPr lang="ru-RU" sz="3400" dirty="0">
                <a:latin typeface="Times New Roman" panose="02020603050405020304" pitchFamily="18" charset="0"/>
                <a:cs typeface="Times New Roman" panose="02020603050405020304" pitchFamily="18" charset="0"/>
              </a:rPr>
              <a:t>Превосходная степень сравнения имен прилагательных показывает, что тот или иной предмет превосходит остальные предметы по какому-либо признаку, например</a:t>
            </a:r>
            <a:r>
              <a:rPr lang="ru-RU" sz="3400" dirty="0" smtClean="0">
                <a:latin typeface="Times New Roman" panose="02020603050405020304" pitchFamily="18" charset="0"/>
                <a:cs typeface="Times New Roman" panose="02020603050405020304" pitchFamily="18" charset="0"/>
              </a:rPr>
              <a:t>: </a:t>
            </a:r>
            <a:r>
              <a:rPr lang="ru-RU" sz="3400" dirty="0">
                <a:latin typeface="Times New Roman" panose="02020603050405020304" pitchFamily="18" charset="0"/>
                <a:cs typeface="Times New Roman" panose="02020603050405020304" pitchFamily="18" charset="0"/>
              </a:rPr>
              <a:t>Ближайшая деревня будет в пятнадцати километрах отсюда</a:t>
            </a:r>
            <a:r>
              <a:rPr lang="ru-RU" sz="3400" dirty="0" smtClean="0">
                <a:latin typeface="Times New Roman" panose="02020603050405020304" pitchFamily="18" charset="0"/>
                <a:cs typeface="Times New Roman" panose="02020603050405020304" pitchFamily="18" charset="0"/>
              </a:rPr>
              <a:t>.</a:t>
            </a:r>
          </a:p>
          <a:p>
            <a:pPr marL="82296" indent="457200" algn="just" fontAlgn="base">
              <a:buNone/>
            </a:pPr>
            <a:r>
              <a:rPr lang="ru-RU" sz="3400" dirty="0">
                <a:latin typeface="Times New Roman" panose="02020603050405020304" pitchFamily="18" charset="0"/>
                <a:cs typeface="Times New Roman" panose="02020603050405020304" pitchFamily="18" charset="0"/>
              </a:rPr>
              <a:t>Простая форма превосходной степени образуются суффиксальным путем присоединения к основе слова формообразующих суффиксов </a:t>
            </a:r>
            <a:r>
              <a:rPr lang="ru-RU" sz="3400" i="1" dirty="0">
                <a:latin typeface="Times New Roman" panose="02020603050405020304" pitchFamily="18" charset="0"/>
                <a:cs typeface="Times New Roman" panose="02020603050405020304" pitchFamily="18" charset="0"/>
              </a:rPr>
              <a:t>-</a:t>
            </a:r>
            <a:r>
              <a:rPr lang="ru-RU" sz="3400" i="1" dirty="0" err="1">
                <a:latin typeface="Times New Roman" panose="02020603050405020304" pitchFamily="18" charset="0"/>
                <a:cs typeface="Times New Roman" panose="02020603050405020304" pitchFamily="18" charset="0"/>
              </a:rPr>
              <a:t>ейш</a:t>
            </a:r>
            <a:r>
              <a:rPr lang="ru-RU" sz="3400" i="1" dirty="0">
                <a:latin typeface="Times New Roman" panose="02020603050405020304" pitchFamily="18" charset="0"/>
                <a:cs typeface="Times New Roman" panose="02020603050405020304" pitchFamily="18" charset="0"/>
              </a:rPr>
              <a:t>-, -</a:t>
            </a:r>
            <a:r>
              <a:rPr lang="ru-RU" sz="3400" i="1" dirty="0" err="1">
                <a:latin typeface="Times New Roman" panose="02020603050405020304" pitchFamily="18" charset="0"/>
                <a:cs typeface="Times New Roman" panose="02020603050405020304" pitchFamily="18" charset="0"/>
              </a:rPr>
              <a:t>айш</a:t>
            </a:r>
            <a:r>
              <a:rPr lang="ru-RU" sz="3400" i="1" dirty="0">
                <a:latin typeface="Times New Roman" panose="02020603050405020304" pitchFamily="18" charset="0"/>
                <a:cs typeface="Times New Roman" panose="02020603050405020304" pitchFamily="18" charset="0"/>
              </a:rPr>
              <a:t>-</a:t>
            </a:r>
            <a:r>
              <a:rPr lang="ru-RU" sz="3400" dirty="0">
                <a:latin typeface="Times New Roman" panose="02020603050405020304" pitchFamily="18" charset="0"/>
                <a:cs typeface="Times New Roman" panose="02020603050405020304" pitchFamily="18" charset="0"/>
              </a:rPr>
              <a:t>:</a:t>
            </a:r>
          </a:p>
          <a:p>
            <a:pPr marL="82296" indent="457200" algn="just" fontAlgn="base">
              <a:buNone/>
            </a:pPr>
            <a:r>
              <a:rPr lang="ru-RU" sz="3400" i="1" dirty="0">
                <a:latin typeface="Times New Roman" panose="02020603050405020304" pitchFamily="18" charset="0"/>
                <a:cs typeface="Times New Roman" panose="02020603050405020304" pitchFamily="18" charset="0"/>
              </a:rPr>
              <a:t>умный — </a:t>
            </a:r>
            <a:r>
              <a:rPr lang="ru-RU" sz="3400" i="1" dirty="0" smtClean="0">
                <a:latin typeface="Times New Roman" panose="02020603050405020304" pitchFamily="18" charset="0"/>
                <a:cs typeface="Times New Roman" panose="02020603050405020304" pitchFamily="18" charset="0"/>
              </a:rPr>
              <a:t>умнейший;</a:t>
            </a:r>
            <a:r>
              <a:rPr lang="ru-RU" sz="3400" dirty="0">
                <a:latin typeface="Times New Roman" panose="02020603050405020304" pitchFamily="18" charset="0"/>
                <a:cs typeface="Times New Roman" panose="02020603050405020304" pitchFamily="18" charset="0"/>
              </a:rPr>
              <a:t> </a:t>
            </a:r>
            <a:r>
              <a:rPr lang="ru-RU" sz="3400" i="1" dirty="0" smtClean="0">
                <a:latin typeface="Times New Roman" panose="02020603050405020304" pitchFamily="18" charset="0"/>
                <a:cs typeface="Times New Roman" panose="02020603050405020304" pitchFamily="18" charset="0"/>
              </a:rPr>
              <a:t>красивый </a:t>
            </a:r>
            <a:r>
              <a:rPr lang="ru-RU" sz="3400" i="1" dirty="0">
                <a:latin typeface="Times New Roman" panose="02020603050405020304" pitchFamily="18" charset="0"/>
                <a:cs typeface="Times New Roman" panose="02020603050405020304" pitchFamily="18" charset="0"/>
              </a:rPr>
              <a:t>— </a:t>
            </a:r>
            <a:r>
              <a:rPr lang="ru-RU" sz="3400" i="1" dirty="0" smtClean="0">
                <a:latin typeface="Times New Roman" panose="02020603050405020304" pitchFamily="18" charset="0"/>
                <a:cs typeface="Times New Roman" panose="02020603050405020304" pitchFamily="18" charset="0"/>
              </a:rPr>
              <a:t>красивейший.</a:t>
            </a:r>
          </a:p>
          <a:p>
            <a:pPr marL="82296" indent="457200" algn="just" fontAlgn="base">
              <a:buNone/>
            </a:pPr>
            <a:r>
              <a:rPr lang="ru-RU" sz="3400" dirty="0">
                <a:latin typeface="Times New Roman" panose="02020603050405020304" pitchFamily="18" charset="0"/>
                <a:cs typeface="Times New Roman" panose="02020603050405020304" pitchFamily="18" charset="0"/>
              </a:rPr>
              <a:t>Для усиления превосходной степени иногда используется приставка </a:t>
            </a:r>
            <a:r>
              <a:rPr lang="ru-RU" sz="3400" i="1" dirty="0" err="1">
                <a:latin typeface="Times New Roman" panose="02020603050405020304" pitchFamily="18" charset="0"/>
                <a:cs typeface="Times New Roman" panose="02020603050405020304" pitchFamily="18" charset="0"/>
              </a:rPr>
              <a:t>наи</a:t>
            </a:r>
            <a:r>
              <a:rPr lang="ru-RU" sz="3400" i="1" dirty="0">
                <a:latin typeface="Times New Roman" panose="02020603050405020304" pitchFamily="18" charset="0"/>
                <a:cs typeface="Times New Roman" panose="02020603050405020304" pitchFamily="18" charset="0"/>
              </a:rPr>
              <a:t>-</a:t>
            </a:r>
            <a:r>
              <a:rPr lang="ru-RU" sz="3400" dirty="0">
                <a:latin typeface="Times New Roman" panose="02020603050405020304" pitchFamily="18" charset="0"/>
                <a:cs typeface="Times New Roman" panose="02020603050405020304" pitchFamily="18" charset="0"/>
              </a:rPr>
              <a:t>, которая подчеркивает высокую, до предела степень качества предмета, например:</a:t>
            </a:r>
          </a:p>
          <a:p>
            <a:pPr marL="82296" indent="457200" algn="just" fontAlgn="base">
              <a:buNone/>
            </a:pPr>
            <a:r>
              <a:rPr lang="ru-RU" sz="3400" i="1" dirty="0">
                <a:latin typeface="Times New Roman" panose="02020603050405020304" pitchFamily="18" charset="0"/>
                <a:cs typeface="Times New Roman" panose="02020603050405020304" pitchFamily="18" charset="0"/>
              </a:rPr>
              <a:t>умный — наиумнейший;</a:t>
            </a:r>
            <a:endParaRPr lang="ru-RU" sz="3400" dirty="0">
              <a:latin typeface="Times New Roman" panose="02020603050405020304" pitchFamily="18" charset="0"/>
              <a:cs typeface="Times New Roman" panose="02020603050405020304" pitchFamily="18" charset="0"/>
            </a:endParaRPr>
          </a:p>
          <a:p>
            <a:pPr marL="82296" indent="457200" algn="just" fontAlgn="base">
              <a:buNone/>
            </a:pPr>
            <a:r>
              <a:rPr lang="ru-RU" sz="3400" i="1" dirty="0">
                <a:latin typeface="Times New Roman" panose="02020603050405020304" pitchFamily="18" charset="0"/>
                <a:cs typeface="Times New Roman" panose="02020603050405020304" pitchFamily="18" charset="0"/>
              </a:rPr>
              <a:t>сильный — наисильнейший;</a:t>
            </a:r>
            <a:endParaRPr lang="ru-RU" sz="3400" dirty="0">
              <a:latin typeface="Times New Roman" panose="02020603050405020304" pitchFamily="18" charset="0"/>
              <a:cs typeface="Times New Roman" panose="02020603050405020304" pitchFamily="18" charset="0"/>
            </a:endParaRPr>
          </a:p>
          <a:p>
            <a:pPr marL="82296" indent="457200" algn="just" fontAlgn="base">
              <a:buNone/>
            </a:pPr>
            <a:r>
              <a:rPr lang="ru-RU" sz="3400" i="1" dirty="0">
                <a:latin typeface="Times New Roman" panose="02020603050405020304" pitchFamily="18" charset="0"/>
                <a:cs typeface="Times New Roman" panose="02020603050405020304" pitchFamily="18" charset="0"/>
              </a:rPr>
              <a:t>хороший — лучший — наилучший.</a:t>
            </a:r>
            <a:endParaRPr lang="ru-RU" sz="3400" dirty="0">
              <a:latin typeface="Times New Roman" panose="02020603050405020304" pitchFamily="18" charset="0"/>
              <a:cs typeface="Times New Roman" panose="02020603050405020304" pitchFamily="18" charset="0"/>
            </a:endParaRPr>
          </a:p>
          <a:p>
            <a:pPr marL="82296" indent="0" fontAlgn="base">
              <a:buNone/>
            </a:pPr>
            <a:endParaRPr lang="ru-RU" dirty="0"/>
          </a:p>
        </p:txBody>
      </p:sp>
    </p:spTree>
    <p:extLst>
      <p:ext uri="{BB962C8B-B14F-4D97-AF65-F5344CB8AC3E}">
        <p14:creationId xmlns="" xmlns:p14="http://schemas.microsoft.com/office/powerpoint/2010/main" val="1470619202"/>
      </p:ext>
    </p:extLst>
  </p:cSld>
  <p:clrMapOvr>
    <a:masterClrMapping/>
  </p:clrMapOvr>
  <p:transition>
    <p:spli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332656"/>
            <a:ext cx="8034096" cy="864096"/>
          </a:xfrm>
        </p:spPr>
        <p:txBody>
          <a:bodyPr>
            <a:noAutofit/>
          </a:bodyPr>
          <a:lstStyle/>
          <a:p>
            <a:pPr algn="ctr"/>
            <a:r>
              <a:rPr lang="ru-RU" sz="2800" dirty="0">
                <a:effectLst/>
                <a:latin typeface="Times New Roman" panose="02020603050405020304" pitchFamily="18" charset="0"/>
                <a:cs typeface="Times New Roman" panose="02020603050405020304" pitchFamily="18" charset="0"/>
              </a:rPr>
              <a:t>Составная форма превосходной степени прилагательных</a:t>
            </a:r>
            <a:endParaRPr lang="ru-RU" sz="2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87624" y="1628800"/>
            <a:ext cx="7560840" cy="5040560"/>
          </a:xfrm>
        </p:spPr>
        <p:txBody>
          <a:bodyPr>
            <a:normAutofit fontScale="70000" lnSpcReduction="20000"/>
          </a:bodyPr>
          <a:lstStyle/>
          <a:p>
            <a:pPr marL="82296" indent="457200" algn="just">
              <a:buNone/>
            </a:pPr>
            <a:r>
              <a:rPr lang="ru-RU" sz="3600" dirty="0">
                <a:latin typeface="Times New Roman" panose="02020603050405020304" pitchFamily="18" charset="0"/>
                <a:cs typeface="Times New Roman" panose="02020603050405020304" pitchFamily="18" charset="0"/>
              </a:rPr>
              <a:t>Её роднит с простой составной сравнительной степенью, что она также складывается из начальной формы прилагательного (единственное число, мужской род, именительный падеж), но её образуют другие слова — </a:t>
            </a:r>
            <a:r>
              <a:rPr lang="ru-RU" sz="3600" i="1" dirty="0">
                <a:latin typeface="Times New Roman" panose="02020603050405020304" pitchFamily="18" charset="0"/>
                <a:cs typeface="Times New Roman" panose="02020603050405020304" pitchFamily="18" charset="0"/>
              </a:rPr>
              <a:t>«самый», «наиболее», «наименее»</a:t>
            </a:r>
            <a:r>
              <a:rPr lang="ru-RU" sz="3600" dirty="0">
                <a:latin typeface="Times New Roman" panose="02020603050405020304" pitchFamily="18" charset="0"/>
                <a:cs typeface="Times New Roman" panose="02020603050405020304" pitchFamily="18" charset="0"/>
              </a:rPr>
              <a:t>, например</a:t>
            </a:r>
            <a:r>
              <a:rPr lang="ru-RU" sz="3600" dirty="0" smtClean="0">
                <a:latin typeface="Times New Roman" panose="02020603050405020304" pitchFamily="18" charset="0"/>
                <a:cs typeface="Times New Roman" panose="02020603050405020304" pitchFamily="18" charset="0"/>
              </a:rPr>
              <a:t>: </a:t>
            </a:r>
            <a:r>
              <a:rPr lang="ru-RU" sz="3600" dirty="0">
                <a:latin typeface="Times New Roman" panose="02020603050405020304" pitchFamily="18" charset="0"/>
                <a:cs typeface="Times New Roman" panose="02020603050405020304" pitchFamily="18" charset="0"/>
              </a:rPr>
              <a:t>грустный — самый грустный, наиболее/наименее грустный</a:t>
            </a:r>
            <a:r>
              <a:rPr lang="ru-RU" sz="3600" dirty="0" smtClean="0">
                <a:latin typeface="Times New Roman" panose="02020603050405020304" pitchFamily="18" charset="0"/>
                <a:cs typeface="Times New Roman" panose="02020603050405020304" pitchFamily="18" charset="0"/>
              </a:rPr>
              <a:t>.</a:t>
            </a:r>
          </a:p>
          <a:p>
            <a:pPr marL="82296" indent="457200" algn="just" fontAlgn="base">
              <a:buNone/>
            </a:pPr>
            <a:r>
              <a:rPr lang="ru-RU" sz="3600" dirty="0">
                <a:latin typeface="Times New Roman" panose="02020603050405020304" pitchFamily="18" charset="0"/>
                <a:cs typeface="Times New Roman" panose="02020603050405020304" pitchFamily="18" charset="0"/>
              </a:rPr>
              <a:t>Это первый способ образования превосходной степени сравнения. Существует и второй:</a:t>
            </a:r>
          </a:p>
          <a:p>
            <a:pPr marL="82296" indent="457200" algn="just" fontAlgn="base">
              <a:buNone/>
            </a:pPr>
            <a:r>
              <a:rPr lang="ru-RU" sz="3600" dirty="0">
                <a:latin typeface="Times New Roman" panose="02020603050405020304" pitchFamily="18" charset="0"/>
                <a:cs typeface="Times New Roman" panose="02020603050405020304" pitchFamily="18" charset="0"/>
              </a:rPr>
              <a:t>сравнительная степень прилагательного + слово </a:t>
            </a:r>
            <a:r>
              <a:rPr lang="ru-RU" sz="3600" i="1" dirty="0">
                <a:latin typeface="Times New Roman" panose="02020603050405020304" pitchFamily="18" charset="0"/>
                <a:cs typeface="Times New Roman" panose="02020603050405020304" pitchFamily="18" charset="0"/>
              </a:rPr>
              <a:t>«всех»</a:t>
            </a:r>
            <a:r>
              <a:rPr lang="ru-RU" sz="3600" dirty="0">
                <a:latin typeface="Times New Roman" panose="02020603050405020304" pitchFamily="18" charset="0"/>
                <a:cs typeface="Times New Roman" panose="02020603050405020304" pitchFamily="18" charset="0"/>
              </a:rPr>
              <a:t> (форма родительного падежа местоимения </a:t>
            </a:r>
            <a:r>
              <a:rPr lang="ru-RU" sz="3600" i="1" dirty="0">
                <a:latin typeface="Times New Roman" panose="02020603050405020304" pitchFamily="18" charset="0"/>
                <a:cs typeface="Times New Roman" panose="02020603050405020304" pitchFamily="18" charset="0"/>
              </a:rPr>
              <a:t>«все»</a:t>
            </a:r>
            <a:r>
              <a:rPr lang="ru-RU" sz="3600" dirty="0">
                <a:latin typeface="Times New Roman" panose="02020603050405020304" pitchFamily="18" charset="0"/>
                <a:cs typeface="Times New Roman" panose="02020603050405020304" pitchFamily="18" charset="0"/>
              </a:rPr>
              <a:t>), например</a:t>
            </a:r>
            <a:r>
              <a:rPr lang="ru-RU" sz="3600" dirty="0" smtClean="0">
                <a:latin typeface="Times New Roman" panose="02020603050405020304" pitchFamily="18" charset="0"/>
                <a:cs typeface="Times New Roman" panose="02020603050405020304" pitchFamily="18" charset="0"/>
              </a:rPr>
              <a:t>: громкий – громче всех.</a:t>
            </a:r>
          </a:p>
          <a:p>
            <a:pPr marL="82296" indent="0" fontAlgn="base">
              <a:buNone/>
            </a:pPr>
            <a:endParaRPr lang="ru-RU" dirty="0"/>
          </a:p>
          <a:p>
            <a:pPr marL="82296" indent="0">
              <a:buNone/>
            </a:pPr>
            <a:endParaRPr lang="ru-RU" dirty="0"/>
          </a:p>
        </p:txBody>
      </p:sp>
    </p:spTree>
    <p:extLst>
      <p:ext uri="{BB962C8B-B14F-4D97-AF65-F5344CB8AC3E}">
        <p14:creationId xmlns="" xmlns:p14="http://schemas.microsoft.com/office/powerpoint/2010/main" val="3609701724"/>
      </p:ext>
    </p:extLst>
  </p:cSld>
  <p:clrMapOvr>
    <a:masterClrMapping/>
  </p:clrMapOvr>
  <p:transition>
    <p:split/>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d29ad254f1115bbd7bc1ed1707657a62fcc84dd"/>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757</TotalTime>
  <Words>906</Words>
  <Application>Microsoft Office PowerPoint</Application>
  <PresentationFormat>Экран (4:3)</PresentationFormat>
  <Paragraphs>75</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Солнцестояние</vt:lpstr>
      <vt:lpstr>«Давайте сравним…»  (о прилагательных в сравнительной степени) </vt:lpstr>
      <vt:lpstr>Слайд 2</vt:lpstr>
      <vt:lpstr>Слайд 3</vt:lpstr>
      <vt:lpstr>Формы сравнительной степени прилагательных</vt:lpstr>
      <vt:lpstr>Слайд 5</vt:lpstr>
      <vt:lpstr>Слайд 6</vt:lpstr>
      <vt:lpstr>Образование составной сравнительной степени</vt:lpstr>
      <vt:lpstr>Образование превосходной степени</vt:lpstr>
      <vt:lpstr>Составная форма превосходной степени прилагательных</vt:lpstr>
      <vt:lpstr>Морфологические ошибки в образовании степеней сравнения прилагательных</vt:lpstr>
      <vt:lpstr>Упражнения</vt:lpstr>
      <vt:lpstr>Слайд 12</vt:lpstr>
      <vt:lpstr>Слайд 13</vt:lpstr>
      <vt:lpstr>Слайд 14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Степени сравнения имен прилагательных</dc:title>
  <dc:creator>LEX-PEX.NET</dc:creator>
  <cp:lastModifiedBy>Лена</cp:lastModifiedBy>
  <cp:revision>119</cp:revision>
  <dcterms:created xsi:type="dcterms:W3CDTF">2014-01-13T18:32:24Z</dcterms:created>
  <dcterms:modified xsi:type="dcterms:W3CDTF">2021-11-30T09:08:24Z</dcterms:modified>
</cp:coreProperties>
</file>