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28" r:id="rId3"/>
    <p:sldId id="313" r:id="rId4"/>
    <p:sldId id="308" r:id="rId5"/>
    <p:sldId id="315" r:id="rId6"/>
    <p:sldId id="305" r:id="rId7"/>
    <p:sldId id="309" r:id="rId8"/>
    <p:sldId id="312" r:id="rId9"/>
    <p:sldId id="306" r:id="rId10"/>
    <p:sldId id="295" r:id="rId11"/>
    <p:sldId id="296" r:id="rId12"/>
    <p:sldId id="297" r:id="rId13"/>
    <p:sldId id="298" r:id="rId14"/>
    <p:sldId id="257" r:id="rId15"/>
    <p:sldId id="258" r:id="rId16"/>
    <p:sldId id="259" r:id="rId17"/>
    <p:sldId id="260" r:id="rId18"/>
    <p:sldId id="273" r:id="rId19"/>
    <p:sldId id="292" r:id="rId20"/>
    <p:sldId id="261" r:id="rId21"/>
    <p:sldId id="262" r:id="rId22"/>
    <p:sldId id="285" r:id="rId23"/>
    <p:sldId id="286" r:id="rId24"/>
    <p:sldId id="302" r:id="rId25"/>
    <p:sldId id="303" r:id="rId26"/>
    <p:sldId id="304" r:id="rId27"/>
    <p:sldId id="300" r:id="rId28"/>
    <p:sldId id="301" r:id="rId29"/>
    <p:sldId id="317" r:id="rId30"/>
    <p:sldId id="320" r:id="rId31"/>
    <p:sldId id="321" r:id="rId32"/>
    <p:sldId id="322" r:id="rId33"/>
    <p:sldId id="323" r:id="rId34"/>
    <p:sldId id="324" r:id="rId35"/>
    <p:sldId id="326" r:id="rId36"/>
    <p:sldId id="327" r:id="rId37"/>
  </p:sldIdLst>
  <p:sldSz cx="9144000" cy="6858000" type="screen4x3"/>
  <p:notesSz cx="6858000" cy="9144000"/>
  <p:custDataLst>
    <p:tags r:id="rId3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19" autoAdjust="0"/>
  </p:normalViewPr>
  <p:slideViewPr>
    <p:cSldViewPr>
      <p:cViewPr varScale="1">
        <p:scale>
          <a:sx n="102" d="100"/>
          <a:sy n="102" d="100"/>
        </p:scale>
        <p:origin x="-45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8A774-0396-44E9-83D9-410B6B0AA03B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BFDF94-6F42-473E-B18F-A7BA64A1C62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424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BFDF94-6F42-473E-B18F-A7BA64A1C62D}" type="slidenum">
              <a:rPr lang="ru-RU" smtClean="0"/>
              <a:pPr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6725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6884C-1623-4B8D-8A14-49B5A194F889}" type="datetimeFigureOut">
              <a:rPr lang="ru-RU" smtClean="0"/>
              <a:pPr/>
              <a:t>09.11.2021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5766C-9C0B-4D2F-8F08-5EA4DF8A629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73" y="1340769"/>
            <a:ext cx="8496944" cy="187220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     </a:t>
            </a: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013176"/>
            <a:ext cx="8964488" cy="1728192"/>
          </a:xfrm>
        </p:spPr>
        <p:txBody>
          <a:bodyPr>
            <a:noAutofit/>
          </a:bodyPr>
          <a:lstStyle/>
          <a:p>
            <a:pPr algn="l"/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Проект подготовили</a:t>
            </a:r>
            <a:endParaRPr lang="ru-RU" sz="1800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Ученик 5 класса: Аль-Хадж </a:t>
            </a:r>
            <a:r>
              <a:rPr lang="ru-RU" sz="1800" b="1" dirty="0" err="1">
                <a:solidFill>
                  <a:srgbClr val="002060"/>
                </a:solidFill>
                <a:latin typeface="Calibri" pitchFamily="34" charset="0"/>
              </a:rPr>
              <a:t>Аюб</a:t>
            </a:r>
            <a:r>
              <a:rPr lang="ru-RU" sz="1800" b="1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Ислам</a:t>
            </a:r>
            <a:endParaRPr lang="ru-RU" sz="1800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pPr algn="l"/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Учитель: </a:t>
            </a:r>
            <a:r>
              <a:rPr lang="ru-RU" sz="1800" b="1" dirty="0" err="1" smtClean="0">
                <a:solidFill>
                  <a:srgbClr val="002060"/>
                </a:solidFill>
                <a:latin typeface="Calibri" pitchFamily="34" charset="0"/>
              </a:rPr>
              <a:t>Чикарева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800" b="1" dirty="0">
                <a:solidFill>
                  <a:srgbClr val="002060"/>
                </a:solidFill>
                <a:latin typeface="Calibri" pitchFamily="34" charset="0"/>
              </a:rPr>
              <a:t>Валентина </a:t>
            </a:r>
            <a:r>
              <a:rPr lang="ru-RU" sz="1800" b="1" dirty="0" smtClean="0">
                <a:solidFill>
                  <a:srgbClr val="002060"/>
                </a:solidFill>
                <a:latin typeface="Calibri" pitchFamily="34" charset="0"/>
              </a:rPr>
              <a:t>Дмитриевна</a:t>
            </a:r>
          </a:p>
          <a:p>
            <a:pPr algn="l"/>
            <a:r>
              <a:rPr lang="ru-RU" sz="1800" dirty="0" err="1" smtClean="0">
                <a:solidFill>
                  <a:srgbClr val="002060"/>
                </a:solidFill>
                <a:latin typeface="Calibri" pitchFamily="34" charset="0"/>
              </a:rPr>
              <a:t>МОУ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 «</a:t>
            </a:r>
            <a:r>
              <a:rPr lang="ru-RU" sz="1800" dirty="0" err="1" smtClean="0">
                <a:solidFill>
                  <a:srgbClr val="002060"/>
                </a:solidFill>
                <a:latin typeface="Calibri" pitchFamily="34" charset="0"/>
              </a:rPr>
              <a:t>Мордовскопошатская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средняя общеобразовательная школа им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. В. В. </a:t>
            </a:r>
            <a:r>
              <a:rPr lang="ru-RU" sz="1800" dirty="0" err="1" smtClean="0">
                <a:solidFill>
                  <a:srgbClr val="002060"/>
                </a:solidFill>
                <a:latin typeface="Calibri" pitchFamily="34" charset="0"/>
              </a:rPr>
              <a:t>Кирдяшкина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  <a:p>
            <a:pPr algn="l"/>
            <a:r>
              <a:rPr lang="ru-RU" sz="1800" dirty="0" err="1" smtClean="0">
                <a:solidFill>
                  <a:srgbClr val="002060"/>
                </a:solidFill>
                <a:latin typeface="Calibri" pitchFamily="34" charset="0"/>
              </a:rPr>
              <a:t>Ельниковского</a:t>
            </a:r>
            <a:r>
              <a:rPr lang="ru-RU" sz="18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800" dirty="0">
                <a:solidFill>
                  <a:srgbClr val="002060"/>
                </a:solidFill>
                <a:latin typeface="Calibri" pitchFamily="34" charset="0"/>
              </a:rPr>
              <a:t>района</a:t>
            </a:r>
          </a:p>
        </p:txBody>
      </p:sp>
      <p:pic>
        <p:nvPicPr>
          <p:cNvPr id="7" name="Picture 2" descr="https://luqaprimary.files.wordpress.com/2012/09/kids-going-back-to-scho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00"/>
          <a:stretch/>
        </p:blipFill>
        <p:spPr bwMode="auto">
          <a:xfrm rot="718020">
            <a:off x="1905175" y="3434610"/>
            <a:ext cx="6446221" cy="1345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431032" y="332657"/>
            <a:ext cx="83894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ВСЕРОССИЙСКИЙ КОНКУРС </a:t>
            </a:r>
          </a:p>
          <a:p>
            <a:r>
              <a:rPr lang="ru-RU" sz="2800" dirty="0" smtClean="0"/>
              <a:t>ОБРАЗОВАТЕЛЬНЫХ ПРОЕКТОВ </a:t>
            </a:r>
          </a:p>
          <a:p>
            <a:r>
              <a:rPr lang="ru-RU" sz="2800" dirty="0" smtClean="0"/>
              <a:t>НА РУССКОМ ЯЗЫКЕ СРЕДИ ДЕТЕЙ-МИГРАНТОВ</a:t>
            </a:r>
          </a:p>
          <a:p>
            <a:r>
              <a:rPr lang="ru-RU" sz="2800" b="1" dirty="0" smtClean="0"/>
              <a:t>«ПО-РУССКИ РЕАЛЬНО И ВИРТУАЛЬНО»</a:t>
            </a:r>
          </a:p>
          <a:p>
            <a:r>
              <a:rPr lang="ru-RU" sz="2800" dirty="0" smtClean="0"/>
              <a:t>НОМИНАЦИЯ «КЛАССНЫЙ РУССКИЙ»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" y="0"/>
            <a:ext cx="9125253" cy="68580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31640" y="260649"/>
            <a:ext cx="5252220" cy="108012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4400" dirty="0">
                <a:solidFill>
                  <a:srgbClr val="002060"/>
                </a:solidFill>
              </a:rPr>
              <a:t>Отгадываем </a:t>
            </a:r>
            <a:endParaRPr lang="ru-RU" sz="4400" dirty="0" smtClean="0">
              <a:solidFill>
                <a:srgbClr val="002060"/>
              </a:solidFill>
            </a:endParaRPr>
          </a:p>
          <a:p>
            <a:pPr marL="0" indent="0" algn="ctr">
              <a:buNone/>
            </a:pPr>
            <a:r>
              <a:rPr lang="ru-RU" sz="4400" dirty="0" smtClean="0">
                <a:solidFill>
                  <a:srgbClr val="002060"/>
                </a:solidFill>
              </a:rPr>
              <a:t>загадки</a:t>
            </a:r>
            <a:endParaRPr lang="ru-RU" sz="4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19122" y="1846517"/>
            <a:ext cx="79570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000" dirty="0">
                <a:solidFill>
                  <a:srgbClr val="002060"/>
                </a:solidFill>
              </a:rPr>
              <a:t>Всё что существует, оно обозначает, </a:t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>На вопросы КТО? и ЧТО? верно отвечает. </a:t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>А чтоб не обижался весь честной народ, </a:t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>Оно всегда </a:t>
            </a:r>
            <a:r>
              <a:rPr lang="ru-RU" sz="3000" dirty="0" smtClean="0">
                <a:solidFill>
                  <a:srgbClr val="002060"/>
                </a:solidFill>
              </a:rPr>
              <a:t>имеет и число, и род. </a:t>
            </a:r>
            <a:br>
              <a:rPr lang="ru-RU" sz="3000" dirty="0" smtClean="0">
                <a:solidFill>
                  <a:srgbClr val="002060"/>
                </a:solidFill>
              </a:rPr>
            </a:br>
            <a:r>
              <a:rPr lang="ru-RU" sz="3000" dirty="0" smtClean="0">
                <a:solidFill>
                  <a:srgbClr val="002060"/>
                </a:solidFill>
              </a:rPr>
              <a:t>У </a:t>
            </a:r>
            <a:r>
              <a:rPr lang="ru-RU" sz="3000" dirty="0">
                <a:solidFill>
                  <a:srgbClr val="002060"/>
                </a:solidFill>
              </a:rPr>
              <a:t>него к тому же три склоненья есть, </a:t>
            </a:r>
            <a:br>
              <a:rPr lang="ru-RU" sz="3000" dirty="0">
                <a:solidFill>
                  <a:srgbClr val="002060"/>
                </a:solidFill>
              </a:rPr>
            </a:br>
            <a:r>
              <a:rPr lang="ru-RU" sz="3000" dirty="0">
                <a:solidFill>
                  <a:srgbClr val="002060"/>
                </a:solidFill>
              </a:rPr>
              <a:t>Падежей различных сразу целых </a:t>
            </a:r>
            <a:r>
              <a:rPr lang="ru-RU" sz="3000" dirty="0" smtClean="0">
                <a:solidFill>
                  <a:srgbClr val="002060"/>
                </a:solidFill>
              </a:rPr>
              <a:t>шесть </a:t>
            </a:r>
            <a:endParaRPr lang="ru-RU" sz="30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://1.bp.blogspot.com/-9QNmJAb6s-w/UwrQ6sZj6ZI/AAAAAAAAA0k/Ipg4bV7QV4M/s1600/vectorstock_220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551777">
            <a:off x="7543352" y="4420862"/>
            <a:ext cx="1584176" cy="20759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2052" name="Picture 4" descr="http://w.bymebel.ru/images/mebel/firm/sha31/1154b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155" r="26582"/>
          <a:stretch/>
        </p:blipFill>
        <p:spPr bwMode="auto">
          <a:xfrm>
            <a:off x="107503" y="4626781"/>
            <a:ext cx="1578007" cy="21915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edu.znate.ru/tw_files2/urls_58/1/d-595/7z-docs/1_html_m54f24185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290151">
            <a:off x="132231" y="335188"/>
            <a:ext cx="936777" cy="1125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strana-posudy.ru/upload/dishes/shop_2/9/3/1/item_9312/shop_items_catalog_image9312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3412" t="2077" r="13298" b="9187"/>
          <a:stretch/>
        </p:blipFill>
        <p:spPr bwMode="auto">
          <a:xfrm rot="20717985">
            <a:off x="3617253" y="4883754"/>
            <a:ext cx="1749911" cy="178136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89567" y="5290244"/>
            <a:ext cx="49027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</a:rPr>
              <a:t>Имя существительное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1" name="Picture 2" descr="http://www.nastol.com.ua/pic/201105/1600x900/nastol.com.ua-257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3538" t="15116" r="20142" b="9938"/>
          <a:stretch/>
        </p:blipFill>
        <p:spPr bwMode="auto">
          <a:xfrm>
            <a:off x="6583859" y="8408"/>
            <a:ext cx="2584101" cy="1988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2167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8" descr="http://skachatkartinki.ru/img/picture/Sep/18/fb19105bb7921ac91771a4e473543c6a/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21" t="52123" r="61828" b="1980"/>
          <a:stretch/>
        </p:blipFill>
        <p:spPr bwMode="auto">
          <a:xfrm rot="885392">
            <a:off x="7056251" y="4810552"/>
            <a:ext cx="1868102" cy="183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skachatkartinki.ru/img/picture/Sep/18/fb19105bb7921ac91771a4e473543c6a/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7342" t="51243" r="1776" b="1290"/>
          <a:stretch/>
        </p:blipFill>
        <p:spPr bwMode="auto">
          <a:xfrm>
            <a:off x="130622" y="4875026"/>
            <a:ext cx="2195736" cy="1912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cs305309.vk.me/g35518955/a_2c671c4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622" y="154153"/>
            <a:ext cx="1849090" cy="17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://matigra.ucoz.ru/dd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655951">
            <a:off x="6566311" y="151522"/>
            <a:ext cx="2420268" cy="193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272708" y="1946463"/>
            <a:ext cx="8023393" cy="34568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Художницу </a:t>
            </a:r>
            <a:r>
              <a:rPr lang="ru-RU" sz="3600" dirty="0">
                <a:solidFill>
                  <a:srgbClr val="002060"/>
                </a:solidFill>
              </a:rPr>
              <a:t>нашу знает весь свет: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Раскрасит художница всякий предмет.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Ответит всегда на вопросы такие: </a:t>
            </a:r>
            <a:br>
              <a:rPr lang="ru-RU" sz="3600" dirty="0">
                <a:solidFill>
                  <a:srgbClr val="002060"/>
                </a:solidFill>
              </a:rPr>
            </a:br>
            <a:r>
              <a:rPr lang="ru-RU" sz="3600" dirty="0">
                <a:solidFill>
                  <a:srgbClr val="002060"/>
                </a:solidFill>
              </a:rPr>
              <a:t>КАКОЙ? КАКАЯ? КАКОЕ? КАКИЕ? </a:t>
            </a:r>
            <a:br>
              <a:rPr lang="ru-RU" sz="3600" dirty="0">
                <a:solidFill>
                  <a:srgbClr val="002060"/>
                </a:solidFill>
              </a:rPr>
            </a:br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6" y="154153"/>
            <a:ext cx="50223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>
                <a:solidFill>
                  <a:srgbClr val="002060"/>
                </a:solidFill>
              </a:rPr>
              <a:t>Отгадываем </a:t>
            </a:r>
          </a:p>
          <a:p>
            <a:pPr algn="ctr"/>
            <a:r>
              <a:rPr lang="ru-RU" sz="4800" dirty="0">
                <a:solidFill>
                  <a:srgbClr val="002060"/>
                </a:solidFill>
              </a:rPr>
              <a:t>загадки</a:t>
            </a:r>
            <a:endParaRPr lang="ru-RU" sz="48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5589240"/>
            <a:ext cx="42969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Имя прилагательное</a:t>
            </a:r>
            <a:endParaRPr lang="ru-RU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60884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 descr="http://img.aws.ehowcdn.com/intl-1200x630/ds-photo/getty/article/178/66/8890055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9489"/>
          <a:stretch/>
        </p:blipFill>
        <p:spPr bwMode="auto">
          <a:xfrm>
            <a:off x="6271973" y="7984"/>
            <a:ext cx="2851107" cy="185916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zakatay.by/images/bg_img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053" r="5172" b="6827"/>
          <a:stretch/>
        </p:blipFill>
        <p:spPr bwMode="auto">
          <a:xfrm>
            <a:off x="5863847" y="4496656"/>
            <a:ext cx="2956626" cy="22137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://taarezaminpar.com/images/gallery/1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455" t="19076" r="5720" b="8181"/>
          <a:stretch/>
        </p:blipFill>
        <p:spPr bwMode="auto">
          <a:xfrm rot="21292807">
            <a:off x="193701" y="4852600"/>
            <a:ext cx="3428005" cy="185614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://www.stihi.ru/pics/2013/08/29/705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0540575">
            <a:off x="-136770" y="42247"/>
            <a:ext cx="2431864" cy="16158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988840"/>
            <a:ext cx="874846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rgbClr val="002060"/>
                </a:solidFill>
              </a:rPr>
              <a:t>Обозначаю в каждом предложении </a:t>
            </a:r>
            <a:endParaRPr lang="ru-RU" sz="4000" dirty="0" smtClean="0">
              <a:solidFill>
                <a:srgbClr val="002060"/>
              </a:solidFill>
            </a:endParaRPr>
          </a:p>
          <a:p>
            <a:r>
              <a:rPr lang="ru-RU" sz="4000" dirty="0" smtClean="0">
                <a:solidFill>
                  <a:srgbClr val="002060"/>
                </a:solidFill>
              </a:rPr>
              <a:t>Все </a:t>
            </a:r>
            <a:r>
              <a:rPr lang="ru-RU" sz="4000" dirty="0">
                <a:solidFill>
                  <a:srgbClr val="002060"/>
                </a:solidFill>
              </a:rPr>
              <a:t>действия и все движения,</a:t>
            </a:r>
          </a:p>
          <a:p>
            <a:r>
              <a:rPr lang="ru-RU" sz="4000" dirty="0">
                <a:solidFill>
                  <a:srgbClr val="002060"/>
                </a:solidFill>
              </a:rPr>
              <a:t>Я важен как в футболе гол,</a:t>
            </a:r>
          </a:p>
          <a:p>
            <a:r>
              <a:rPr lang="ru-RU" sz="4000" dirty="0">
                <a:solidFill>
                  <a:srgbClr val="002060"/>
                </a:solidFill>
              </a:rPr>
              <a:t>Так кто же я такой?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907704" y="260649"/>
            <a:ext cx="49502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>
                <a:solidFill>
                  <a:srgbClr val="002060"/>
                </a:solidFill>
              </a:rPr>
              <a:t>Отгадываем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</a:rPr>
              <a:t>загадки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>
            <a:off x="3697689" y="4821832"/>
            <a:ext cx="433069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solidFill>
                  <a:srgbClr val="002060"/>
                </a:solidFill>
              </a:rPr>
              <a:t>Глагол</a:t>
            </a:r>
            <a:endParaRPr lang="ru-RU" sz="4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9599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0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5302814"/>
            <a:ext cx="4320480" cy="335985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002060"/>
                </a:solidFill>
                <a:latin typeface="Calibri" pitchFamily="34" charset="0"/>
              </a:rPr>
              <a:t>,</a:t>
            </a:r>
          </a:p>
        </p:txBody>
      </p:sp>
      <p:pic>
        <p:nvPicPr>
          <p:cNvPr id="8" name="Picture 2" descr="http://tvov.ru/tw_files2/urls_1/30/d-29233/29233_html_m3ea1d2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26" t="13345" r="89634" b="73031"/>
          <a:stretch/>
        </p:blipFill>
        <p:spPr bwMode="auto">
          <a:xfrm>
            <a:off x="100010" y="-60803"/>
            <a:ext cx="1663678" cy="17396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023872" y="1"/>
            <a:ext cx="68686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61764" y="116633"/>
            <a:ext cx="6502723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Повторение изученных орфограмм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словах разных частей речи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(именах существительных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именах прилагательных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глаголах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2708920"/>
            <a:ext cx="856895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Определи часть речи, задав вопрос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Вспомни состав слова, найди место орфограммы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Припомни правило, если нужно, посоветуйся с соседом по парте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Внимательно читай задание, слушай учителя, одноклассников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Корректируй свои знания, рассуждай логически</a:t>
            </a:r>
          </a:p>
          <a:p>
            <a:pPr marL="342900" indent="-342900">
              <a:buAutoNum type="arabicParenR"/>
            </a:pPr>
            <a:r>
              <a:rPr lang="ru-RU" sz="2400" dirty="0" smtClean="0">
                <a:solidFill>
                  <a:srgbClr val="002060"/>
                </a:solidFill>
              </a:rPr>
              <a:t>Старайся работать внимательно, 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без ошибок, проверяй написанное</a:t>
            </a:r>
          </a:p>
          <a:p>
            <a:r>
              <a:rPr lang="ru-RU" sz="2400" dirty="0" smtClean="0">
                <a:solidFill>
                  <a:srgbClr val="002060"/>
                </a:solidFill>
              </a:rPr>
              <a:t>7)  Анализируй результат своей работы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user\Desktop\фото школа 3 класс\SAM_2613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8751" r="7866" b="6489"/>
          <a:stretch/>
        </p:blipFill>
        <p:spPr bwMode="auto">
          <a:xfrm>
            <a:off x="6712084" y="5229200"/>
            <a:ext cx="2360660" cy="162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8084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0648"/>
            <a:ext cx="8208912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2060"/>
                </a:solidFill>
                <a:latin typeface="Calibri" pitchFamily="34" charset="0"/>
              </a:rPr>
              <a:t>Цели:</a:t>
            </a:r>
          </a:p>
          <a:p>
            <a:pPr>
              <a:buFont typeface="Wingdings" pitchFamily="2" charset="2"/>
              <a:buChar char="Ø"/>
            </a:pPr>
            <a:r>
              <a:rPr lang="ru-RU" sz="36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конкретизировать знания  об изученных орфограммах в словах разных частей речи (существительных, прилагательных, глаголов);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формировать умение определять часть слова, в которой пропущена орфограмма;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действовать по алгоритму;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развивать орфографическую зоркость, правильную речь, память;  </a:t>
            </a:r>
          </a:p>
          <a:p>
            <a:pPr>
              <a:buFont typeface="Wingdings" pitchFamily="2" charset="2"/>
              <a:buChar char="Ø"/>
            </a:pPr>
            <a:r>
              <a:rPr lang="ru-RU" sz="3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воспитывать  уважение  к родному языку </a:t>
            </a:r>
            <a:endParaRPr lang="ru-RU" sz="3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http://tvov.ru/tw_files2/urls_1/30/d-29233/29233_html_m3ea1d2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5496" r="88097" b="19920"/>
          <a:stretch/>
        </p:blipFill>
        <p:spPr bwMode="auto">
          <a:xfrm>
            <a:off x="7884368" y="41264"/>
            <a:ext cx="1156406" cy="9612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260648"/>
            <a:ext cx="8568951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Повторяем изученное. Тесты</a:t>
            </a:r>
            <a:endParaRPr lang="ru-RU" sz="4000" b="1" cap="none" spc="0" dirty="0">
              <a:ln w="11430"/>
              <a:solidFill>
                <a:srgbClr val="00206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968534"/>
            <a:ext cx="856895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1. В какой из строчек все слова с  непроверяемой  гласной </a:t>
            </a:r>
            <a:r>
              <a:rPr lang="ru-RU" sz="2800" b="1" dirty="0" smtClean="0">
                <a:solidFill>
                  <a:srgbClr val="FF0000"/>
                </a:solidFill>
              </a:rPr>
              <a:t>о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а) …</a:t>
            </a:r>
            <a:r>
              <a:rPr lang="ru-RU" sz="2400" b="1" dirty="0" err="1" smtClean="0">
                <a:solidFill>
                  <a:srgbClr val="002060"/>
                </a:solidFill>
              </a:rPr>
              <a:t>втобус</a:t>
            </a:r>
            <a:r>
              <a:rPr lang="ru-RU" sz="2400" b="1" dirty="0" smtClean="0">
                <a:solidFill>
                  <a:srgbClr val="002060"/>
                </a:solidFill>
              </a:rPr>
              <a:t>, в…сток, б…</a:t>
            </a:r>
            <a:r>
              <a:rPr lang="ru-RU" sz="2400" b="1" dirty="0" err="1" smtClean="0">
                <a:solidFill>
                  <a:srgbClr val="002060"/>
                </a:solidFill>
              </a:rPr>
              <a:t>гаж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б) </a:t>
            </a:r>
            <a:r>
              <a:rPr lang="ru-RU" sz="2400" b="1" dirty="0" err="1" smtClean="0">
                <a:solidFill>
                  <a:srgbClr val="002060"/>
                </a:solidFill>
              </a:rPr>
              <a:t>ст</a:t>
            </a:r>
            <a:r>
              <a:rPr lang="ru-RU" sz="2400" b="1" dirty="0" smtClean="0">
                <a:solidFill>
                  <a:srgbClr val="002060"/>
                </a:solidFill>
              </a:rPr>
              <a:t>…лица, г…</a:t>
            </a:r>
            <a:r>
              <a:rPr lang="ru-RU" sz="2400" b="1" dirty="0" err="1" smtClean="0">
                <a:solidFill>
                  <a:srgbClr val="002060"/>
                </a:solidFill>
              </a:rPr>
              <a:t>реть</a:t>
            </a:r>
            <a:r>
              <a:rPr lang="ru-RU" sz="2400" b="1" dirty="0" smtClean="0">
                <a:solidFill>
                  <a:srgbClr val="002060"/>
                </a:solidFill>
              </a:rPr>
              <a:t>, п…</a:t>
            </a:r>
            <a:r>
              <a:rPr lang="ru-RU" sz="2400" b="1" dirty="0" err="1" smtClean="0">
                <a:solidFill>
                  <a:srgbClr val="002060"/>
                </a:solidFill>
              </a:rPr>
              <a:t>ртрет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в) </a:t>
            </a:r>
            <a:r>
              <a:rPr lang="ru-RU" sz="2400" b="1" dirty="0" err="1" smtClean="0">
                <a:solidFill>
                  <a:srgbClr val="002060"/>
                </a:solidFill>
              </a:rPr>
              <a:t>экск</a:t>
            </a:r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</a:rPr>
              <a:t>ватор</a:t>
            </a:r>
            <a:r>
              <a:rPr lang="ru-RU" sz="2400" b="1" dirty="0" smtClean="0">
                <a:solidFill>
                  <a:srgbClr val="002060"/>
                </a:solidFill>
              </a:rPr>
              <a:t>, …</a:t>
            </a:r>
            <a:r>
              <a:rPr lang="ru-RU" sz="2400" b="1" dirty="0" err="1" smtClean="0">
                <a:solidFill>
                  <a:srgbClr val="002060"/>
                </a:solidFill>
              </a:rPr>
              <a:t>ллея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ур</a:t>
            </a:r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</a:rPr>
              <a:t>жай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3212975"/>
            <a:ext cx="856895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endParaRPr lang="ru-RU" dirty="0" smtClean="0"/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4653136"/>
            <a:ext cx="84969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780928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</a:rPr>
              <a:t>2. В какой из строчек все слова с непроверяемой гласной </a:t>
            </a:r>
            <a:r>
              <a:rPr lang="ru-RU" sz="2800" b="1" dirty="0" smtClean="0">
                <a:solidFill>
                  <a:srgbClr val="FF0000"/>
                </a:solidFill>
              </a:rPr>
              <a:t>а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b="1" dirty="0" smtClean="0"/>
              <a:t>       </a:t>
            </a:r>
            <a:r>
              <a:rPr lang="ru-RU" sz="2400" b="1" dirty="0" smtClean="0">
                <a:solidFill>
                  <a:srgbClr val="002060"/>
                </a:solidFill>
              </a:rPr>
              <a:t>а) </a:t>
            </a:r>
            <a:r>
              <a:rPr lang="ru-RU" sz="2400" b="1" dirty="0" err="1" smtClean="0">
                <a:solidFill>
                  <a:srgbClr val="002060"/>
                </a:solidFill>
              </a:rPr>
              <a:t>тр</a:t>
            </a:r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</a:rPr>
              <a:t>мвай</a:t>
            </a:r>
            <a:r>
              <a:rPr lang="ru-RU" sz="2400" b="1" dirty="0">
                <a:solidFill>
                  <a:srgbClr val="002060"/>
                </a:solidFill>
              </a:rPr>
              <a:t>, к…стёр, </a:t>
            </a:r>
            <a:r>
              <a:rPr lang="ru-RU" sz="2400" b="1" dirty="0" smtClean="0">
                <a:solidFill>
                  <a:srgbClr val="002060"/>
                </a:solidFill>
              </a:rPr>
              <a:t>м…</a:t>
            </a:r>
            <a:r>
              <a:rPr lang="ru-RU" sz="2400" b="1" dirty="0" err="1" smtClean="0">
                <a:solidFill>
                  <a:srgbClr val="002060"/>
                </a:solidFill>
              </a:rPr>
              <a:t>лина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б) к…</a:t>
            </a:r>
            <a:r>
              <a:rPr lang="ru-RU" sz="2400" b="1" dirty="0" err="1" smtClean="0">
                <a:solidFill>
                  <a:srgbClr val="002060"/>
                </a:solidFill>
              </a:rPr>
              <a:t>стрюля</a:t>
            </a:r>
            <a:r>
              <a:rPr lang="ru-RU" sz="2400" b="1" dirty="0" smtClean="0">
                <a:solidFill>
                  <a:srgbClr val="002060"/>
                </a:solidFill>
              </a:rPr>
              <a:t>, р…</a:t>
            </a:r>
            <a:r>
              <a:rPr lang="ru-RU" sz="2400" b="1" dirty="0" err="1" smtClean="0">
                <a:solidFill>
                  <a:srgbClr val="002060"/>
                </a:solidFill>
              </a:rPr>
              <a:t>стение</a:t>
            </a:r>
            <a:r>
              <a:rPr lang="ru-RU" sz="2400" b="1" dirty="0" smtClean="0">
                <a:solidFill>
                  <a:srgbClr val="002060"/>
                </a:solidFill>
              </a:rPr>
              <a:t>, к…</a:t>
            </a:r>
            <a:r>
              <a:rPr lang="ru-RU" sz="2400" b="1" dirty="0" err="1" smtClean="0">
                <a:solidFill>
                  <a:srgbClr val="002060"/>
                </a:solidFill>
              </a:rPr>
              <a:t>ртина</a:t>
            </a:r>
            <a:r>
              <a:rPr lang="ru-RU" sz="2400" b="1" dirty="0" smtClean="0">
                <a:solidFill>
                  <a:srgbClr val="002060"/>
                </a:solidFill>
              </a:rPr>
              <a:t>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в) к…пуста, к…</a:t>
            </a:r>
            <a:r>
              <a:rPr lang="ru-RU" sz="2400" b="1" dirty="0" err="1" smtClean="0">
                <a:solidFill>
                  <a:srgbClr val="002060"/>
                </a:solidFill>
              </a:rPr>
              <a:t>рабль</a:t>
            </a:r>
            <a:r>
              <a:rPr lang="ru-RU" sz="2400" b="1" dirty="0" smtClean="0">
                <a:solidFill>
                  <a:srgbClr val="002060"/>
                </a:solidFill>
              </a:rPr>
              <a:t>, м…роз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51520" y="4653136"/>
            <a:ext cx="864096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3</a:t>
            </a:r>
            <a:r>
              <a:rPr lang="ru-RU" sz="2000" b="1" dirty="0" smtClean="0">
                <a:solidFill>
                  <a:srgbClr val="FF0000"/>
                </a:solidFill>
              </a:rPr>
              <a:t>. В какой из строчек все слова с непроверяемой гласной </a:t>
            </a:r>
            <a:r>
              <a:rPr lang="ru-RU" sz="2800" b="1" dirty="0" smtClean="0">
                <a:solidFill>
                  <a:srgbClr val="FF0000"/>
                </a:solidFill>
              </a:rPr>
              <a:t>и</a:t>
            </a:r>
            <a:r>
              <a:rPr lang="ru-RU" sz="2000" b="1" dirty="0" smtClean="0">
                <a:solidFill>
                  <a:srgbClr val="FF0000"/>
                </a:solidFill>
              </a:rPr>
              <a:t>?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а) </a:t>
            </a:r>
            <a:r>
              <a:rPr lang="ru-RU" sz="2400" b="1" dirty="0" err="1" smtClean="0">
                <a:solidFill>
                  <a:srgbClr val="002060"/>
                </a:solidFill>
              </a:rPr>
              <a:t>пр</a:t>
            </a:r>
            <a:r>
              <a:rPr lang="ru-RU" sz="2400" b="1" dirty="0" smtClean="0">
                <a:solidFill>
                  <a:srgbClr val="002060"/>
                </a:solidFill>
              </a:rPr>
              <a:t>…з…</a:t>
            </a:r>
            <a:r>
              <a:rPr lang="ru-RU" sz="2400" b="1" dirty="0" err="1" smtClean="0">
                <a:solidFill>
                  <a:srgbClr val="002060"/>
                </a:solidFill>
              </a:rPr>
              <a:t>дент</a:t>
            </a:r>
            <a:r>
              <a:rPr lang="ru-RU" sz="2400" b="1" dirty="0" smtClean="0">
                <a:solidFill>
                  <a:srgbClr val="002060"/>
                </a:solidFill>
              </a:rPr>
              <a:t>, </a:t>
            </a:r>
            <a:r>
              <a:rPr lang="ru-RU" sz="2400" b="1" dirty="0" err="1" smtClean="0">
                <a:solidFill>
                  <a:srgbClr val="002060"/>
                </a:solidFill>
              </a:rPr>
              <a:t>инж</a:t>
            </a:r>
            <a:r>
              <a:rPr lang="ru-RU" sz="2400" b="1" dirty="0" smtClean="0">
                <a:solidFill>
                  <a:srgbClr val="002060"/>
                </a:solidFill>
              </a:rPr>
              <a:t>…</a:t>
            </a:r>
            <a:r>
              <a:rPr lang="ru-RU" sz="2400" b="1" dirty="0" err="1" smtClean="0">
                <a:solidFill>
                  <a:srgbClr val="002060"/>
                </a:solidFill>
              </a:rPr>
              <a:t>нер</a:t>
            </a:r>
            <a:r>
              <a:rPr lang="ru-RU" sz="2400" b="1" dirty="0" smtClean="0">
                <a:solidFill>
                  <a:srgbClr val="002060"/>
                </a:solidFill>
              </a:rPr>
              <a:t>, сев…р;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б) п…</a:t>
            </a:r>
            <a:r>
              <a:rPr lang="ru-RU" sz="2400" b="1" dirty="0" err="1" smtClean="0">
                <a:solidFill>
                  <a:srgbClr val="002060"/>
                </a:solidFill>
              </a:rPr>
              <a:t>йзаж</a:t>
            </a:r>
            <a:r>
              <a:rPr lang="ru-RU" sz="2400" b="1" dirty="0" smtClean="0">
                <a:solidFill>
                  <a:srgbClr val="002060"/>
                </a:solidFill>
              </a:rPr>
              <a:t>, б…лет, </a:t>
            </a:r>
            <a:r>
              <a:rPr lang="ru-RU" sz="2400" b="1" dirty="0" err="1" smtClean="0">
                <a:solidFill>
                  <a:srgbClr val="002060"/>
                </a:solidFill>
              </a:rPr>
              <a:t>уч</a:t>
            </a:r>
            <a:r>
              <a:rPr lang="ru-RU" sz="2400" b="1" dirty="0" smtClean="0">
                <a:solidFill>
                  <a:srgbClr val="002060"/>
                </a:solidFill>
              </a:rPr>
              <a:t>…ник;</a:t>
            </a:r>
          </a:p>
          <a:p>
            <a:r>
              <a:rPr lang="ru-RU" sz="2400" b="1" dirty="0" smtClean="0">
                <a:solidFill>
                  <a:srgbClr val="002060"/>
                </a:solidFill>
              </a:rPr>
              <a:t>        в) уж…н, р…</a:t>
            </a:r>
            <a:r>
              <a:rPr lang="ru-RU" sz="2400" b="1" dirty="0" err="1" smtClean="0">
                <a:solidFill>
                  <a:srgbClr val="002060"/>
                </a:solidFill>
              </a:rPr>
              <a:t>сунок</a:t>
            </a:r>
            <a:r>
              <a:rPr lang="ru-RU" sz="2400" b="1" dirty="0" smtClean="0">
                <a:solidFill>
                  <a:srgbClr val="002060"/>
                </a:solidFill>
              </a:rPr>
              <a:t>, д…ректор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332656"/>
            <a:ext cx="81369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0" dirty="0" smtClean="0">
                <a:solidFill>
                  <a:srgbClr val="002060"/>
                </a:solidFill>
                <a:latin typeface="Monotype Corsiva" pitchFamily="66" charset="0"/>
              </a:rPr>
              <a:t>ПРОВЕРЯЕМ</a:t>
            </a:r>
            <a:endParaRPr lang="ru-RU" sz="80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1844824"/>
            <a:ext cx="820891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 smtClean="0">
                <a:solidFill>
                  <a:srgbClr val="002060"/>
                </a:solidFill>
              </a:rPr>
              <a:t>)</a:t>
            </a:r>
            <a:r>
              <a:rPr lang="ru-RU" sz="3600" dirty="0" smtClean="0">
                <a:solidFill>
                  <a:srgbClr val="002060"/>
                </a:solidFill>
              </a:rPr>
              <a:t> </a:t>
            </a:r>
            <a:r>
              <a:rPr lang="ru-RU" sz="4000" b="1" dirty="0" smtClean="0">
                <a:solidFill>
                  <a:srgbClr val="002060"/>
                </a:solidFill>
              </a:rPr>
              <a:t>ст</a:t>
            </a:r>
            <a:r>
              <a:rPr lang="ru-RU" sz="4000" b="1" dirty="0" smtClean="0">
                <a:solidFill>
                  <a:srgbClr val="FF0000"/>
                </a:solidFill>
              </a:rPr>
              <a:t>о</a:t>
            </a:r>
            <a:r>
              <a:rPr lang="ru-RU" sz="4000" b="1" dirty="0" smtClean="0">
                <a:solidFill>
                  <a:srgbClr val="002060"/>
                </a:solidFill>
              </a:rPr>
              <a:t>лица, </a:t>
            </a:r>
            <a:r>
              <a:rPr lang="ru-RU" sz="4000" b="1" dirty="0">
                <a:solidFill>
                  <a:srgbClr val="002060"/>
                </a:solidFill>
              </a:rPr>
              <a:t>г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2060"/>
                </a:solidFill>
              </a:rPr>
              <a:t>реть, к</a:t>
            </a:r>
            <a:r>
              <a:rPr lang="ru-RU" sz="4000" b="1" dirty="0">
                <a:solidFill>
                  <a:srgbClr val="FF0000"/>
                </a:solidFill>
              </a:rPr>
              <a:t>о</a:t>
            </a:r>
            <a:r>
              <a:rPr lang="ru-RU" sz="4000" b="1" dirty="0">
                <a:solidFill>
                  <a:srgbClr val="002060"/>
                </a:solidFill>
              </a:rPr>
              <a:t>стер; </a:t>
            </a:r>
          </a:p>
          <a:p>
            <a:pPr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3600" b="1" dirty="0">
                <a:solidFill>
                  <a:srgbClr val="002060"/>
                </a:solidFill>
              </a:rPr>
              <a:t>) </a:t>
            </a:r>
            <a:r>
              <a:rPr lang="ru-RU" sz="4000" b="1" dirty="0">
                <a:solidFill>
                  <a:srgbClr val="002060"/>
                </a:solidFill>
              </a:rPr>
              <a:t>к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2060"/>
                </a:solidFill>
              </a:rPr>
              <a:t>стрюля, р</a:t>
            </a:r>
            <a:r>
              <a:rPr lang="ru-RU" sz="4000" b="1" dirty="0">
                <a:solidFill>
                  <a:srgbClr val="FF0000"/>
                </a:solidFill>
              </a:rPr>
              <a:t>а</a:t>
            </a:r>
            <a:r>
              <a:rPr lang="ru-RU" sz="4000" b="1" dirty="0">
                <a:solidFill>
                  <a:srgbClr val="002060"/>
                </a:solidFill>
              </a:rPr>
              <a:t>стение, </a:t>
            </a:r>
            <a:r>
              <a:rPr lang="ru-RU" sz="4000" b="1" dirty="0" smtClean="0">
                <a:solidFill>
                  <a:srgbClr val="002060"/>
                </a:solidFill>
              </a:rPr>
              <a:t>к</a:t>
            </a:r>
            <a:r>
              <a:rPr lang="ru-RU" sz="4000" b="1" dirty="0" smtClean="0">
                <a:solidFill>
                  <a:srgbClr val="FF0000"/>
                </a:solidFill>
              </a:rPr>
              <a:t>а</a:t>
            </a:r>
            <a:r>
              <a:rPr lang="ru-RU" sz="4000" b="1" dirty="0" smtClean="0">
                <a:solidFill>
                  <a:srgbClr val="002060"/>
                </a:solidFill>
              </a:rPr>
              <a:t>ртина</a:t>
            </a:r>
            <a:r>
              <a:rPr lang="ru-RU" sz="4000" b="1" dirty="0">
                <a:solidFill>
                  <a:srgbClr val="002060"/>
                </a:solidFill>
              </a:rPr>
              <a:t>;</a:t>
            </a:r>
          </a:p>
          <a:p>
            <a:pPr marL="514350" indent="-514350">
              <a:buFontTx/>
              <a:buAutoNum type="arabicPeriod"/>
              <a:defRPr/>
            </a:pPr>
            <a:endParaRPr lang="ru-RU" sz="4000" b="1" dirty="0" smtClean="0">
              <a:solidFill>
                <a:srgbClr val="002060"/>
              </a:solidFill>
            </a:endParaRPr>
          </a:p>
          <a:p>
            <a:pPr>
              <a:defRPr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в</a:t>
            </a:r>
            <a:r>
              <a:rPr lang="ru-RU" sz="3600" b="1" dirty="0">
                <a:solidFill>
                  <a:srgbClr val="002060"/>
                </a:solidFill>
              </a:rPr>
              <a:t>) </a:t>
            </a:r>
            <a:r>
              <a:rPr lang="ru-RU" sz="4000" b="1" dirty="0">
                <a:solidFill>
                  <a:srgbClr val="002060"/>
                </a:solidFill>
              </a:rPr>
              <a:t>уж</a:t>
            </a:r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>
                <a:solidFill>
                  <a:srgbClr val="002060"/>
                </a:solidFill>
              </a:rPr>
              <a:t>н, р</a:t>
            </a:r>
            <a:r>
              <a:rPr lang="ru-RU" sz="4000" b="1" dirty="0">
                <a:solidFill>
                  <a:srgbClr val="FF0000"/>
                </a:solidFill>
              </a:rPr>
              <a:t>и</a:t>
            </a:r>
            <a:r>
              <a:rPr lang="ru-RU" sz="4000" b="1" dirty="0">
                <a:solidFill>
                  <a:srgbClr val="002060"/>
                </a:solidFill>
              </a:rPr>
              <a:t>сунок, </a:t>
            </a:r>
            <a:r>
              <a:rPr lang="ru-RU" sz="4000" b="1" dirty="0" smtClean="0">
                <a:solidFill>
                  <a:srgbClr val="002060"/>
                </a:solidFill>
              </a:rPr>
              <a:t>д</a:t>
            </a:r>
            <a:r>
              <a:rPr lang="ru-RU" sz="4000" b="1" dirty="0" smtClean="0">
                <a:solidFill>
                  <a:srgbClr val="FF0000"/>
                </a:solidFill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</a:rPr>
              <a:t>ректор</a:t>
            </a:r>
            <a:endParaRPr lang="ru-RU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0648"/>
            <a:ext cx="84969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  <a:latin typeface="Monotype Corsiva" pitchFamily="66" charset="0"/>
              </a:rPr>
              <a:t>Спряжение глаголов - это</a:t>
            </a:r>
            <a:endParaRPr lang="ru-RU" sz="4800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5536" y="1772816"/>
            <a:ext cx="849694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3645023"/>
            <a:ext cx="864096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pPr algn="ctr">
              <a:spcBef>
                <a:spcPct val="50000"/>
              </a:spcBef>
            </a:pPr>
            <a:endParaRPr lang="ru-RU" sz="2800" b="1" dirty="0" smtClean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661248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endParaRPr lang="ru-RU" sz="2800" b="1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95536" y="676146"/>
            <a:ext cx="8352927" cy="13849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endParaRPr lang="ru-RU" sz="28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2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Изменение  глаголов  по</a:t>
            </a:r>
          </a:p>
          <a:p>
            <a:r>
              <a:rPr lang="ru-RU" sz="28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                 </a:t>
            </a:r>
            <a:endParaRPr lang="ru-RU" sz="2800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11560" y="1988840"/>
            <a:ext cx="8136903" cy="415498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28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</a:p>
          <a:p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родам  и числам </a:t>
            </a:r>
          </a:p>
          <a:p>
            <a:endParaRPr lang="ru-RU" sz="32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3200" b="1" cap="all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2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б</a:t>
            </a:r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падежам и числам </a:t>
            </a:r>
          </a:p>
          <a:p>
            <a:endParaRPr lang="ru-RU" sz="3200" b="1" cap="all" spc="0" dirty="0" smtClean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endParaRPr lang="ru-RU" sz="3200" b="1" cap="all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  <a:p>
            <a:r>
              <a:rPr lang="ru-RU" sz="3200" b="1" cap="all" dirty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32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r>
              <a:rPr lang="ru-RU" sz="32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</a:t>
            </a:r>
            <a:r>
              <a:rPr lang="ru-RU" sz="36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лицам и числам</a:t>
            </a:r>
            <a:endParaRPr lang="ru-RU" sz="36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620688"/>
            <a:ext cx="8136903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Monotype Corsiva" pitchFamily="66" charset="0"/>
              </a:rPr>
              <a:t>ПРОВЕРЯЕМ</a:t>
            </a:r>
            <a:endParaRPr lang="ru-RU" sz="66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611560" y="2348880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Изменение  глаголов  по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259632" y="3244334"/>
            <a:ext cx="669674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в</a:t>
            </a:r>
            <a:r>
              <a:rPr lang="ru-RU" sz="4000" b="1" cap="all" spc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</a:rPr>
              <a:t>)</a:t>
            </a:r>
            <a:r>
              <a:rPr lang="ru-RU" sz="4000" b="1" cap="all" spc="0" dirty="0" smtClean="0">
                <a:ln w="0"/>
                <a:solidFill>
                  <a:srgbClr val="002060"/>
                </a:solidFill>
                <a:effectLst>
                  <a:reflection blurRad="12700" stA="50000" endPos="50000" dist="5000" dir="5400000" sy="-100000" rotWithShape="0"/>
                </a:effectLst>
              </a:rPr>
              <a:t> лицам и числам</a:t>
            </a:r>
            <a:endParaRPr lang="ru-RU" sz="4000" b="1" cap="all" spc="0" dirty="0">
              <a:ln w="0"/>
              <a:solidFill>
                <a:srgbClr val="002060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332656"/>
            <a:ext cx="88569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СПРЯЖЕНИЕ ГЛАГОЛА ОПРЕДЕЛЯЕТСЯ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052736"/>
            <a:ext cx="8712968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АЛГОРИТМ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РАССУЖДЕНИЯ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-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определить </a:t>
            </a:r>
            <a:r>
              <a:rPr lang="ru-RU" sz="4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время, лицо, 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число (?);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4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поставить </a:t>
            </a:r>
            <a:r>
              <a:rPr lang="ru-RU" sz="4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в неопределённую форму;</a:t>
            </a:r>
          </a:p>
          <a:p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- 2-е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…Большинство глаголов…</a:t>
            </a:r>
          </a:p>
          <a:p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кроме</a:t>
            </a:r>
            <a:r>
              <a:rPr lang="ru-RU" sz="32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брить, стелить</a:t>
            </a:r>
            <a:r>
              <a:rPr lang="ru-RU" sz="32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3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плюс 11 глаголов-исключений)</a:t>
            </a: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1-е </a:t>
            </a:r>
            <a:r>
              <a:rPr lang="ru-RU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спр</a:t>
            </a:r>
            <a:r>
              <a:rPr lang="ru-RU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Остальные глаголы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брить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стелить)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3486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92773" y="1340769"/>
            <a:ext cx="8496944" cy="1872207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rgbClr val="C00000"/>
                </a:solidFill>
                <a:latin typeface="+mn-lt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+mn-lt"/>
              </a:rPr>
            </a:br>
            <a:r>
              <a:rPr lang="ru-RU" dirty="0" smtClean="0">
                <a:solidFill>
                  <a:srgbClr val="C00000"/>
                </a:solidFill>
                <a:latin typeface="+mn-lt"/>
              </a:rPr>
              <a:t>     </a:t>
            </a:r>
            <a:endParaRPr lang="ru-RU" sz="49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39943"/>
            <a:ext cx="8964488" cy="1218057"/>
          </a:xfrm>
        </p:spPr>
        <p:txBody>
          <a:bodyPr>
            <a:noAutofit/>
          </a:bodyPr>
          <a:lstStyle/>
          <a:p>
            <a:pPr algn="l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</a:rPr>
              <a:t>Презентацию подготовили</a:t>
            </a:r>
          </a:p>
          <a:p>
            <a:pPr algn="l"/>
            <a:r>
              <a:rPr lang="ru-RU" sz="1200" dirty="0">
                <a:solidFill>
                  <a:srgbClr val="002060"/>
                </a:solidFill>
                <a:latin typeface="Calibri" pitchFamily="34" charset="0"/>
              </a:rPr>
              <a:t> Аль-Хадж </a:t>
            </a:r>
            <a:r>
              <a:rPr lang="ru-RU" sz="1200" dirty="0" err="1">
                <a:solidFill>
                  <a:srgbClr val="002060"/>
                </a:solidFill>
                <a:latin typeface="Calibri" pitchFamily="34" charset="0"/>
              </a:rPr>
              <a:t>Аюб</a:t>
            </a:r>
            <a:r>
              <a:rPr lang="ru-RU" sz="1200" dirty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</a:rPr>
              <a:t>Ислам, ученик 5 класса</a:t>
            </a:r>
          </a:p>
          <a:p>
            <a:pPr algn="l"/>
            <a:r>
              <a:rPr lang="ru-RU" sz="1200" b="1" dirty="0" err="1">
                <a:solidFill>
                  <a:srgbClr val="002060"/>
                </a:solidFill>
                <a:latin typeface="Calibri" pitchFamily="34" charset="0"/>
              </a:rPr>
              <a:t>Чикарева</a:t>
            </a:r>
            <a:r>
              <a:rPr lang="ru-RU" sz="1200" b="1" dirty="0">
                <a:solidFill>
                  <a:srgbClr val="002060"/>
                </a:solidFill>
                <a:latin typeface="Calibri" pitchFamily="34" charset="0"/>
              </a:rPr>
              <a:t> Валентина </a:t>
            </a:r>
            <a:r>
              <a:rPr lang="ru-RU" sz="1200" b="1" dirty="0" smtClean="0">
                <a:solidFill>
                  <a:srgbClr val="002060"/>
                </a:solidFill>
                <a:latin typeface="Calibri" pitchFamily="34" charset="0"/>
              </a:rPr>
              <a:t>Дмитриевна</a:t>
            </a:r>
          </a:p>
          <a:p>
            <a:pPr algn="l"/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</a:rPr>
              <a:t>«МОУ </a:t>
            </a:r>
            <a:r>
              <a:rPr lang="ru-RU" sz="1200" dirty="0" err="1" smtClean="0">
                <a:solidFill>
                  <a:srgbClr val="002060"/>
                </a:solidFill>
                <a:latin typeface="Calibri" pitchFamily="34" charset="0"/>
              </a:rPr>
              <a:t>Мордовско-пошатская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</a:rPr>
              <a:t> средняя общеобразовательная школа </a:t>
            </a:r>
            <a:r>
              <a:rPr lang="ru-RU" sz="1200" dirty="0" err="1" smtClean="0">
                <a:solidFill>
                  <a:srgbClr val="002060"/>
                </a:solidFill>
                <a:latin typeface="Calibri" pitchFamily="34" charset="0"/>
              </a:rPr>
              <a:t>им.В.В.Кирдяшкина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</a:rPr>
              <a:t>»</a:t>
            </a:r>
          </a:p>
          <a:p>
            <a:pPr algn="l"/>
            <a:r>
              <a:rPr lang="ru-RU" sz="1200" dirty="0" err="1" smtClean="0">
                <a:solidFill>
                  <a:srgbClr val="002060"/>
                </a:solidFill>
                <a:latin typeface="Calibri" pitchFamily="34" charset="0"/>
              </a:rPr>
              <a:t>Ельниковского</a:t>
            </a:r>
            <a:r>
              <a:rPr lang="ru-RU" sz="1200" dirty="0" smtClean="0">
                <a:solidFill>
                  <a:srgbClr val="002060"/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rgbClr val="002060"/>
                </a:solidFill>
                <a:latin typeface="Calibri" pitchFamily="34" charset="0"/>
              </a:rPr>
              <a:t>района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91440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spc="50" dirty="0" smtClean="0">
                <a:ln w="11430"/>
                <a:solidFill>
                  <a:srgbClr val="0070C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Трудности общения на русском языке</a:t>
            </a:r>
            <a:endParaRPr lang="ru-RU" sz="4000" b="1" spc="50" dirty="0">
              <a:ln w="11430"/>
              <a:solidFill>
                <a:srgbClr val="0070C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s://luqaprimary.files.wordpress.com/2012/09/kids-going-back-to-school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700"/>
          <a:stretch/>
        </p:blipFill>
        <p:spPr bwMode="auto">
          <a:xfrm rot="718020">
            <a:off x="243057" y="3933238"/>
            <a:ext cx="8685550" cy="181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3528" y="1196752"/>
            <a:ext cx="87129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Обращаться с языком кое-как – значит и </a:t>
            </a:r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мыслить 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кое-как: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неточно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приблизительно</a:t>
            </a:r>
            <a:r>
              <a:rPr lang="ru-RU" sz="3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endParaRPr lang="ru-RU" sz="32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неверно      </a:t>
            </a:r>
          </a:p>
          <a:p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</a:t>
            </a:r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А.Н.Толстой</a:t>
            </a:r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ordcreak.ru/images/dhdhdhudhnfdhudh-dhdhdhdhdhdhdhudhdhn-dhcdhdhnfndhdh-dhndhnnndhdh-1962-dh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22" b="13725"/>
          <a:stretch/>
        </p:blipFill>
        <p:spPr bwMode="auto">
          <a:xfrm>
            <a:off x="7452320" y="980728"/>
            <a:ext cx="1691680" cy="2376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88640"/>
            <a:ext cx="8568952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002060"/>
              </a:solidFill>
              <a:latin typeface="Calibri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Запишите глаголы 3 л. ед. ч. </a:t>
            </a:r>
          </a:p>
          <a:p>
            <a:r>
              <a:rPr lang="ru-RU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 порядке усиления действия,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выделите окончания. Акцент на спряжение</a:t>
            </a:r>
          </a:p>
          <a:p>
            <a:endParaRPr lang="ru-RU" i="1" dirty="0" smtClean="0">
              <a:latin typeface="Calibri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Барабан…т, стучит,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грохоч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Хохоч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хихика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…т, смеётся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Рыда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…т, плач…т,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хныч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Хвал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превознос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…т, </a:t>
            </a:r>
            <a:r>
              <a:rPr lang="ru-RU" sz="36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одобря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…т </a:t>
            </a:r>
          </a:p>
          <a:p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Разруш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…т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6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испорт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…т, слома…т</a:t>
            </a:r>
          </a:p>
          <a:p>
            <a:r>
              <a:rPr lang="ru-RU" sz="3600" b="1" dirty="0" smtClean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ru-RU" sz="36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pic>
        <p:nvPicPr>
          <p:cNvPr id="4" name="Picture 2" descr="http://tvov.ru/tw_files2/urls_1/30/d-29233/29233_html_m3ea1d2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68" r="88097" b="37208"/>
          <a:stretch/>
        </p:blipFill>
        <p:spPr bwMode="auto">
          <a:xfrm>
            <a:off x="7308304" y="-44952"/>
            <a:ext cx="1699505" cy="1600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596336" y="5085184"/>
            <a:ext cx="6480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dirty="0" smtClean="0">
                <a:solidFill>
                  <a:srgbClr val="C00000"/>
                </a:solidFill>
              </a:rPr>
              <a:t>?</a:t>
            </a:r>
            <a:endParaRPr lang="ru-RU" sz="9600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884368" y="2708920"/>
            <a:ext cx="77457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dirty="0" smtClean="0">
                <a:solidFill>
                  <a:srgbClr val="002060"/>
                </a:solidFill>
              </a:rPr>
              <a:t>?</a:t>
            </a:r>
            <a:endParaRPr lang="ru-RU" sz="96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88640"/>
            <a:ext cx="828091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 smtClean="0">
                <a:solidFill>
                  <a:srgbClr val="002060"/>
                </a:solidFill>
                <a:latin typeface="Monotype Corsiva" pitchFamily="66" charset="0"/>
              </a:rPr>
              <a:t>ПРОВЕРЯЕМ!</a:t>
            </a:r>
            <a:endParaRPr lang="ru-RU" sz="7200" i="1" dirty="0">
              <a:solidFill>
                <a:srgbClr val="002060"/>
              </a:solidFill>
              <a:latin typeface="Monotype Corsiva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208912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Стуч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т,  барабан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т,  грохоч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</a:p>
          <a:p>
            <a:pPr>
              <a:defRPr/>
            </a:pP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Хныч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плач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рыда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Хихика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т,  сме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тся</a:t>
            </a:r>
            <a:r>
              <a:rPr lang="ru-RU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хохоч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 </a:t>
            </a: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Одобря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т,  хвал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т,  превознос</a:t>
            </a:r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3140968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solidFill>
                <a:srgbClr val="00206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b="1" dirty="0" smtClean="0">
              <a:solidFill>
                <a:srgbClr val="C00000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C00000"/>
                </a:solidFill>
              </a:rPr>
              <a:t>Испорт</a:t>
            </a:r>
            <a:r>
              <a:rPr lang="ru-RU" sz="3600" b="1" dirty="0" smtClean="0">
                <a:solidFill>
                  <a:srgbClr val="002060"/>
                </a:solidFill>
              </a:rPr>
              <a:t>и</a:t>
            </a:r>
            <a:r>
              <a:rPr lang="ru-RU" sz="3600" b="1" dirty="0" smtClean="0">
                <a:solidFill>
                  <a:srgbClr val="C00000"/>
                </a:solidFill>
              </a:rPr>
              <a:t>т</a:t>
            </a:r>
            <a:r>
              <a:rPr lang="ru-RU" sz="3600" b="1" dirty="0">
                <a:solidFill>
                  <a:srgbClr val="C00000"/>
                </a:solidFill>
              </a:rPr>
              <a:t>, слома</a:t>
            </a:r>
            <a:r>
              <a:rPr lang="ru-RU" sz="3600" b="1" dirty="0">
                <a:solidFill>
                  <a:srgbClr val="002060"/>
                </a:solidFill>
              </a:rPr>
              <a:t>е</a:t>
            </a:r>
            <a:r>
              <a:rPr lang="ru-RU" sz="3600" b="1" dirty="0">
                <a:solidFill>
                  <a:srgbClr val="C00000"/>
                </a:solidFill>
              </a:rPr>
              <a:t>т , разруш</a:t>
            </a:r>
            <a:r>
              <a:rPr lang="ru-RU" sz="3600" b="1" dirty="0">
                <a:solidFill>
                  <a:srgbClr val="002060"/>
                </a:solidFill>
              </a:rPr>
              <a:t>и</a:t>
            </a:r>
            <a:r>
              <a:rPr lang="ru-RU" sz="3600" b="1" dirty="0">
                <a:solidFill>
                  <a:srgbClr val="C00000"/>
                </a:solidFill>
              </a:rPr>
              <a:t>т</a:t>
            </a:r>
          </a:p>
        </p:txBody>
      </p:sp>
      <p:pic>
        <p:nvPicPr>
          <p:cNvPr id="6" name="Picture 2" descr="http://tvov.ru/tw_files2/urls_1/30/d-29233/29233_html_m3ea1d2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68" r="88097" b="37208"/>
          <a:stretch/>
        </p:blipFill>
        <p:spPr bwMode="auto">
          <a:xfrm>
            <a:off x="7516503" y="49421"/>
            <a:ext cx="1627497" cy="1532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332656"/>
            <a:ext cx="864096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</a:p>
          <a:p>
            <a:r>
              <a:rPr lang="ru-RU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Вспомните, в окончаниях какой части речи пропущены буквы</a:t>
            </a:r>
          </a:p>
          <a:p>
            <a:endParaRPr lang="ru-RU" dirty="0"/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мокр… ветки, 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щербат…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мартовск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снегу, </a:t>
            </a:r>
          </a:p>
          <a:p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 подснежники, 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сухие пал… листья, </a:t>
            </a:r>
          </a:p>
          <a:p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хрупк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весну, </a:t>
            </a:r>
          </a:p>
          <a:p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4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светл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… капли</a:t>
            </a:r>
            <a:endParaRPr lang="ru-RU" sz="4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http://tvov.ru/tw_files2/urls_1/30/d-29233/29233_html_m3ea1d2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68" r="88097" b="37208"/>
          <a:stretch/>
        </p:blipFill>
        <p:spPr bwMode="auto">
          <a:xfrm>
            <a:off x="15952" y="0"/>
            <a:ext cx="1747736" cy="16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93331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5576" y="260648"/>
            <a:ext cx="820891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i="1" dirty="0">
                <a:solidFill>
                  <a:srgbClr val="002060"/>
                </a:solidFill>
                <a:latin typeface="Monotype Corsiva" pitchFamily="66" charset="0"/>
              </a:rPr>
              <a:t>ПРОВЕРЯЕМ!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460976"/>
            <a:ext cx="82809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мокр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ой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ветки, </a:t>
            </a:r>
          </a:p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щербат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мартовск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ом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снегу, 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син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подснежники, </a:t>
            </a:r>
          </a:p>
          <a:p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сухие 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пал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листья, 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хрупк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ую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весну, </a:t>
            </a:r>
          </a:p>
          <a:p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маленьк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ие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светл</a:t>
            </a:r>
            <a:r>
              <a:rPr lang="ru-RU" sz="4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ые</a:t>
            </a:r>
            <a:r>
              <a:rPr lang="ru-RU" sz="4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капли</a:t>
            </a:r>
            <a:endParaRPr lang="ru-RU" sz="4800" dirty="0"/>
          </a:p>
        </p:txBody>
      </p:sp>
      <p:pic>
        <p:nvPicPr>
          <p:cNvPr id="4" name="Picture 2" descr="http://tvov.ru/tw_files2/urls_1/30/d-29233/29233_html_m3ea1d2cb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6268" r="88097" b="37208"/>
          <a:stretch/>
        </p:blipFill>
        <p:spPr bwMode="auto">
          <a:xfrm>
            <a:off x="107504" y="89600"/>
            <a:ext cx="1656184" cy="1559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32835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ткрытка - МОРЕ, МОРЕ, МИР БЕЗДОННЫЙ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3" y="0"/>
            <a:ext cx="9128787" cy="68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428624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spc="50" dirty="0" smtClean="0">
                <a:ln w="11430"/>
                <a:solidFill>
                  <a:srgbClr val="0033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 в дорогу!</a:t>
            </a:r>
            <a:endParaRPr lang="ru-RU" sz="5400" b="1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390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0_1e41c_d9ee82d_XL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3860800"/>
          </a:xfrm>
        </p:spPr>
        <p:txBody>
          <a:bodyPr/>
          <a:lstStyle/>
          <a:p>
            <a:pPr eaLnBrk="1" hangingPunct="1">
              <a:defRPr/>
            </a:pPr>
            <a:r>
              <a:rPr lang="ru-RU" sz="8800" b="1" i="1" dirty="0" smtClean="0">
                <a:solidFill>
                  <a:srgbClr val="CC3300"/>
                </a:solidFill>
              </a:rPr>
              <a:t> </a:t>
            </a:r>
          </a:p>
        </p:txBody>
      </p:sp>
      <p:pic>
        <p:nvPicPr>
          <p:cNvPr id="7172" name="Picture 5" descr="Рисунок30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flipH="1">
            <a:off x="2555875" y="2133600"/>
            <a:ext cx="29527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73159997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9144000" cy="6858000"/>
          </a:xfrm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Открытка - МОРЕ, МОРЕ, МИР БЕЗДОННЫЙ.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13" y="0"/>
            <a:ext cx="9128787" cy="686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0" y="142852"/>
            <a:ext cx="45719" cy="189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5400" b="1" spc="50" dirty="0">
              <a:ln w="11430"/>
              <a:solidFill>
                <a:srgbClr val="0033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7113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188640"/>
            <a:ext cx="8928992" cy="67710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Подводим итог: </a:t>
            </a:r>
          </a:p>
          <a:p>
            <a:r>
              <a:rPr lang="ru-RU" sz="2400" dirty="0" smtClean="0">
                <a:solidFill>
                  <a:srgbClr val="C00000"/>
                </a:solidFill>
              </a:rPr>
              <a:t>Ещё раз перечисляем все орфограммы</a:t>
            </a:r>
          </a:p>
          <a:p>
            <a:pPr marL="342900" indent="-342900">
              <a:buAutoNum type="arabicParenR"/>
            </a:pPr>
            <a:r>
              <a:rPr lang="ru-RU" sz="2800" dirty="0" smtClean="0"/>
              <a:t>Безударный гласный в корне слова, проверяемый ударением</a:t>
            </a:r>
          </a:p>
          <a:p>
            <a:r>
              <a:rPr lang="ru-RU" sz="3000" dirty="0" smtClean="0">
                <a:solidFill>
                  <a:srgbClr val="C00000"/>
                </a:solidFill>
              </a:rPr>
              <a:t>И</a:t>
            </a:r>
            <a:r>
              <a:rPr lang="ru-RU" sz="3000" dirty="0" smtClean="0"/>
              <a:t>скать – </a:t>
            </a:r>
            <a:r>
              <a:rPr lang="ru-RU" sz="3000" dirty="0" smtClean="0">
                <a:solidFill>
                  <a:srgbClr val="C00000"/>
                </a:solidFill>
              </a:rPr>
              <a:t>и</a:t>
            </a:r>
            <a:r>
              <a:rPr lang="ru-RU" sz="3000" dirty="0" smtClean="0"/>
              <a:t>щет, тр</a:t>
            </a:r>
            <a:r>
              <a:rPr lang="ru-RU" sz="3000" dirty="0" smtClean="0">
                <a:solidFill>
                  <a:srgbClr val="C00000"/>
                </a:solidFill>
              </a:rPr>
              <a:t>о</a:t>
            </a:r>
            <a:r>
              <a:rPr lang="ru-RU" sz="3000" dirty="0" smtClean="0"/>
              <a:t>пинка – тр</a:t>
            </a:r>
            <a:r>
              <a:rPr lang="ru-RU" sz="3000" dirty="0" smtClean="0">
                <a:solidFill>
                  <a:srgbClr val="C00000"/>
                </a:solidFill>
              </a:rPr>
              <a:t>о</a:t>
            </a:r>
            <a:r>
              <a:rPr lang="ru-RU" sz="3000" dirty="0" smtClean="0"/>
              <a:t>пы, н</a:t>
            </a:r>
            <a:r>
              <a:rPr lang="ru-RU" sz="3000" dirty="0" smtClean="0">
                <a:solidFill>
                  <a:srgbClr val="C00000"/>
                </a:solidFill>
              </a:rPr>
              <a:t>о</a:t>
            </a:r>
            <a:r>
              <a:rPr lang="ru-RU" sz="3000" dirty="0" smtClean="0"/>
              <a:t>чной - н</a:t>
            </a:r>
            <a:r>
              <a:rPr lang="ru-RU" sz="3000" dirty="0" smtClean="0">
                <a:solidFill>
                  <a:srgbClr val="C00000"/>
                </a:solidFill>
              </a:rPr>
              <a:t>о</a:t>
            </a:r>
            <a:r>
              <a:rPr lang="ru-RU" sz="3000" dirty="0" smtClean="0"/>
              <a:t>чь</a:t>
            </a:r>
          </a:p>
          <a:p>
            <a:r>
              <a:rPr lang="ru-RU" sz="2800" dirty="0" smtClean="0">
                <a:cs typeface="Times New Roman" pitchFamily="18" charset="0"/>
              </a:rPr>
              <a:t>2) Парный по глухости/звонкости согласный в корне слова </a:t>
            </a:r>
          </a:p>
          <a:p>
            <a:r>
              <a:rPr lang="ru-RU" sz="3000" dirty="0" smtClean="0">
                <a:cs typeface="Times New Roman" pitchFamily="18" charset="0"/>
              </a:rPr>
              <a:t>Ло</a:t>
            </a:r>
            <a:r>
              <a:rPr lang="ru-RU" sz="3000" dirty="0" smtClean="0">
                <a:solidFill>
                  <a:srgbClr val="C00000"/>
                </a:solidFill>
                <a:cs typeface="Times New Roman" pitchFamily="18" charset="0"/>
              </a:rPr>
              <a:t>в</a:t>
            </a:r>
            <a:r>
              <a:rPr lang="ru-RU" sz="3000" dirty="0" smtClean="0">
                <a:cs typeface="Times New Roman" pitchFamily="18" charset="0"/>
              </a:rPr>
              <a:t>кий–ло</a:t>
            </a:r>
            <a:r>
              <a:rPr lang="ru-RU" sz="3000" dirty="0" smtClean="0">
                <a:solidFill>
                  <a:srgbClr val="C00000"/>
                </a:solidFill>
                <a:cs typeface="Times New Roman" pitchFamily="18" charset="0"/>
              </a:rPr>
              <a:t>во</a:t>
            </a:r>
            <a:r>
              <a:rPr lang="ru-RU" sz="3000" dirty="0" smtClean="0">
                <a:cs typeface="Times New Roman" pitchFamily="18" charset="0"/>
              </a:rPr>
              <a:t>к, оши</a:t>
            </a:r>
            <a:r>
              <a:rPr lang="ru-RU" sz="3000" dirty="0" smtClean="0">
                <a:solidFill>
                  <a:srgbClr val="C00000"/>
                </a:solidFill>
                <a:cs typeface="Times New Roman" pitchFamily="18" charset="0"/>
              </a:rPr>
              <a:t>б</a:t>
            </a:r>
            <a:r>
              <a:rPr lang="ru-RU" sz="3000" dirty="0" smtClean="0">
                <a:cs typeface="Times New Roman" pitchFamily="18" charset="0"/>
              </a:rPr>
              <a:t>ка–оши</a:t>
            </a:r>
            <a:r>
              <a:rPr lang="ru-RU" sz="3000" dirty="0" smtClean="0">
                <a:solidFill>
                  <a:srgbClr val="C00000"/>
                </a:solidFill>
                <a:cs typeface="Times New Roman" pitchFamily="18" charset="0"/>
              </a:rPr>
              <a:t>ба</a:t>
            </a:r>
            <a:r>
              <a:rPr lang="ru-RU" sz="3000" dirty="0" smtClean="0">
                <a:cs typeface="Times New Roman" pitchFamily="18" charset="0"/>
              </a:rPr>
              <a:t>ется, секре</a:t>
            </a:r>
            <a:r>
              <a:rPr lang="ru-RU" sz="3000" dirty="0" smtClean="0">
                <a:solidFill>
                  <a:srgbClr val="C00000"/>
                </a:solidFill>
                <a:cs typeface="Times New Roman" pitchFamily="18" charset="0"/>
              </a:rPr>
              <a:t>т</a:t>
            </a:r>
            <a:r>
              <a:rPr lang="ru-RU" sz="3000" dirty="0" smtClean="0">
                <a:cs typeface="Times New Roman" pitchFamily="18" charset="0"/>
              </a:rPr>
              <a:t> –секре</a:t>
            </a:r>
            <a:r>
              <a:rPr lang="ru-RU" sz="3000" dirty="0" smtClean="0">
                <a:solidFill>
                  <a:srgbClr val="C00000"/>
                </a:solidFill>
                <a:cs typeface="Times New Roman" pitchFamily="18" charset="0"/>
              </a:rPr>
              <a:t>ты</a:t>
            </a:r>
          </a:p>
          <a:p>
            <a:r>
              <a:rPr lang="ru-RU" sz="2800" dirty="0" smtClean="0"/>
              <a:t>3) Непроизносимый согласный в корне слова</a:t>
            </a:r>
          </a:p>
          <a:p>
            <a:r>
              <a:rPr lang="ru-RU" sz="3000" dirty="0" smtClean="0"/>
              <a:t>Доблес</a:t>
            </a:r>
            <a:r>
              <a:rPr lang="ru-RU" sz="3000" dirty="0" smtClean="0">
                <a:solidFill>
                  <a:srgbClr val="C00000"/>
                </a:solidFill>
              </a:rPr>
              <a:t>т</a:t>
            </a:r>
            <a:r>
              <a:rPr lang="ru-RU" sz="3000" dirty="0" smtClean="0"/>
              <a:t>ный – доблес</a:t>
            </a:r>
            <a:r>
              <a:rPr lang="ru-RU" sz="3000" dirty="0" smtClean="0">
                <a:solidFill>
                  <a:srgbClr val="C00000"/>
                </a:solidFill>
              </a:rPr>
              <a:t>ть</a:t>
            </a:r>
            <a:r>
              <a:rPr lang="ru-RU" sz="3000" dirty="0" smtClean="0"/>
              <a:t>, извес</a:t>
            </a:r>
            <a:r>
              <a:rPr lang="ru-RU" sz="3000" dirty="0" smtClean="0">
                <a:solidFill>
                  <a:srgbClr val="C00000"/>
                </a:solidFill>
              </a:rPr>
              <a:t>т</a:t>
            </a:r>
            <a:r>
              <a:rPr lang="ru-RU" sz="3000" dirty="0" smtClean="0"/>
              <a:t>ный – извес</a:t>
            </a:r>
            <a:r>
              <a:rPr lang="ru-RU" sz="3000" dirty="0" smtClean="0">
                <a:solidFill>
                  <a:srgbClr val="C00000"/>
                </a:solidFill>
              </a:rPr>
              <a:t>ти</a:t>
            </a:r>
            <a:r>
              <a:rPr lang="ru-RU" sz="3000" dirty="0" smtClean="0"/>
              <a:t>е, хлес</a:t>
            </a:r>
            <a:r>
              <a:rPr lang="ru-RU" sz="3000" dirty="0" smtClean="0">
                <a:solidFill>
                  <a:srgbClr val="C00000"/>
                </a:solidFill>
              </a:rPr>
              <a:t>т</a:t>
            </a:r>
            <a:r>
              <a:rPr lang="ru-RU" sz="3000" dirty="0" smtClean="0"/>
              <a:t>нуть – хлес</a:t>
            </a:r>
            <a:r>
              <a:rPr lang="ru-RU" sz="3000" dirty="0" smtClean="0">
                <a:solidFill>
                  <a:srgbClr val="C00000"/>
                </a:solidFill>
              </a:rPr>
              <a:t>та</a:t>
            </a:r>
            <a:r>
              <a:rPr lang="ru-RU" sz="3000" dirty="0" smtClean="0"/>
              <a:t>ть</a:t>
            </a:r>
          </a:p>
          <a:p>
            <a:r>
              <a:rPr lang="ru-RU" sz="2800" dirty="0" smtClean="0"/>
              <a:t>4) Беглый гласный в корне слова</a:t>
            </a:r>
          </a:p>
          <a:p>
            <a:r>
              <a:rPr lang="ru-RU" sz="3000" dirty="0" smtClean="0"/>
              <a:t>Уз</a:t>
            </a:r>
            <a:r>
              <a:rPr lang="ru-RU" sz="3000" dirty="0" smtClean="0">
                <a:solidFill>
                  <a:srgbClr val="C00000"/>
                </a:solidFill>
              </a:rPr>
              <a:t>е</a:t>
            </a:r>
            <a:r>
              <a:rPr lang="ru-RU" sz="3000" dirty="0" smtClean="0"/>
              <a:t>л – у</a:t>
            </a:r>
            <a:r>
              <a:rPr lang="ru-RU" sz="3000" dirty="0" smtClean="0">
                <a:solidFill>
                  <a:srgbClr val="C00000"/>
                </a:solidFill>
              </a:rPr>
              <a:t>зл</a:t>
            </a:r>
            <a:r>
              <a:rPr lang="ru-RU" sz="3000" dirty="0" smtClean="0"/>
              <a:t>ы, опуш</a:t>
            </a:r>
            <a:r>
              <a:rPr lang="ru-RU" sz="3000" dirty="0" smtClean="0">
                <a:solidFill>
                  <a:srgbClr val="C00000"/>
                </a:solidFill>
              </a:rPr>
              <a:t>е</a:t>
            </a:r>
            <a:r>
              <a:rPr lang="ru-RU" sz="3000" dirty="0" smtClean="0"/>
              <a:t>к – опу</a:t>
            </a:r>
            <a:r>
              <a:rPr lang="ru-RU" sz="3000" dirty="0" smtClean="0">
                <a:solidFill>
                  <a:srgbClr val="C00000"/>
                </a:solidFill>
              </a:rPr>
              <a:t>шк</a:t>
            </a:r>
            <a:r>
              <a:rPr lang="ru-RU" sz="3000" dirty="0" smtClean="0"/>
              <a:t>а, виш</a:t>
            </a:r>
            <a:r>
              <a:rPr lang="ru-RU" sz="3000" dirty="0" smtClean="0">
                <a:solidFill>
                  <a:srgbClr val="C00000"/>
                </a:solidFill>
              </a:rPr>
              <a:t>е</a:t>
            </a:r>
            <a:r>
              <a:rPr lang="ru-RU" sz="3000" dirty="0" smtClean="0"/>
              <a:t>н – ви</a:t>
            </a:r>
            <a:r>
              <a:rPr lang="ru-RU" sz="3000" dirty="0" smtClean="0">
                <a:solidFill>
                  <a:srgbClr val="C00000"/>
                </a:solidFill>
              </a:rPr>
              <a:t>шн</a:t>
            </a:r>
            <a:r>
              <a:rPr lang="ru-RU" sz="3000" dirty="0" smtClean="0"/>
              <a:t>я</a:t>
            </a:r>
          </a:p>
          <a:p>
            <a:endParaRPr lang="ru-RU" sz="3000" dirty="0"/>
          </a:p>
        </p:txBody>
      </p:sp>
    </p:spTree>
    <p:extLst>
      <p:ext uri="{BB962C8B-B14F-4D97-AF65-F5344CB8AC3E}">
        <p14:creationId xmlns:p14="http://schemas.microsoft.com/office/powerpoint/2010/main" xmlns="" val="256226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20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476673"/>
            <a:ext cx="864096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>
                <a:solidFill>
                  <a:srgbClr val="002060"/>
                </a:solidFill>
              </a:rPr>
              <a:t>Акцентируем внимание  на ту часть слова, где находятся эти </a:t>
            </a:r>
            <a:r>
              <a:rPr lang="ru-RU" sz="3600" dirty="0" smtClean="0">
                <a:solidFill>
                  <a:srgbClr val="002060"/>
                </a:solidFill>
              </a:rPr>
              <a:t>орфограммы</a:t>
            </a:r>
          </a:p>
          <a:p>
            <a:r>
              <a:rPr lang="ru-RU" sz="3600" dirty="0" smtClean="0">
                <a:solidFill>
                  <a:srgbClr val="C00000"/>
                </a:solidFill>
              </a:rPr>
              <a:t>Корень слова!</a:t>
            </a:r>
            <a:endParaRPr lang="ru-RU" sz="3600" dirty="0">
              <a:solidFill>
                <a:srgbClr val="C00000"/>
              </a:solidFill>
            </a:endParaRPr>
          </a:p>
          <a:p>
            <a:endParaRPr lang="ru-RU" sz="3600" dirty="0"/>
          </a:p>
          <a:p>
            <a:r>
              <a:rPr lang="ru-RU" sz="3600" dirty="0">
                <a:solidFill>
                  <a:srgbClr val="002060"/>
                </a:solidFill>
              </a:rPr>
              <a:t>Озвучим способы проверки </a:t>
            </a:r>
            <a:r>
              <a:rPr lang="ru-RU" sz="3600" u="sng" dirty="0">
                <a:solidFill>
                  <a:srgbClr val="002060"/>
                </a:solidFill>
              </a:rPr>
              <a:t>корневых орфограмм </a:t>
            </a:r>
          </a:p>
          <a:p>
            <a:r>
              <a:rPr lang="ru-RU" sz="3600" dirty="0">
                <a:solidFill>
                  <a:srgbClr val="C00000"/>
                </a:solidFill>
              </a:rPr>
              <a:t>(формой слова или родственным словом)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225535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188640"/>
            <a:ext cx="4968552" cy="70585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</a:rPr>
              <a:t>Я</a:t>
            </a:r>
            <a:r>
              <a:rPr lang="ru-RU" sz="3200" dirty="0" smtClean="0">
                <a:solidFill>
                  <a:srgbClr val="002060"/>
                </a:solidFill>
              </a:rPr>
              <a:t> </a:t>
            </a:r>
            <a:r>
              <a:rPr lang="ru-RU" sz="3200" dirty="0">
                <a:solidFill>
                  <a:srgbClr val="002060"/>
                </a:solidFill>
              </a:rPr>
              <a:t>познакомился с ...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было непросто ...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я добился ...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у меня получилось ...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хотелось бы ...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мне запомнилось ...</a:t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/>
            </a:r>
            <a:br>
              <a:rPr lang="ru-RU" sz="3200" dirty="0">
                <a:solidFill>
                  <a:srgbClr val="002060"/>
                </a:solidFill>
              </a:rPr>
            </a:br>
            <a:r>
              <a:rPr lang="ru-RU" sz="3200" dirty="0">
                <a:solidFill>
                  <a:srgbClr val="002060"/>
                </a:solidFill>
              </a:rPr>
              <a:t>я попробую ...</a:t>
            </a:r>
            <a:br>
              <a:rPr lang="ru-RU" sz="3200" dirty="0">
                <a:solidFill>
                  <a:srgbClr val="002060"/>
                </a:solidFill>
              </a:rPr>
            </a:b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3" name="Picture 4" descr="http://cs305309.vk.me/g35518955/a_2c671c4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2656"/>
            <a:ext cx="1849090" cy="1750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8" descr="http://www.stihi.ru/pics/2013/08/29/70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42497">
            <a:off x="6408125" y="506207"/>
            <a:ext cx="2431864" cy="17867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21694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-1.photosight.ru/7a4/4741748_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5"/>
          <a:stretch/>
        </p:blipFill>
        <p:spPr bwMode="auto">
          <a:xfrm>
            <a:off x="-42963" y="5336"/>
            <a:ext cx="9186963" cy="68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1080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332081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img-1.photosight.ru/7a4/4741748_larg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985"/>
          <a:stretch/>
        </p:blipFill>
        <p:spPr bwMode="auto">
          <a:xfrm>
            <a:off x="-42963" y="5336"/>
            <a:ext cx="9186963" cy="6852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9552" y="404664"/>
            <a:ext cx="108012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xmlns="" val="1634265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siter.com/uploads/20120324/bereza+derevya+bereza+zimoj+zima+107373251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08"/>
          <a:stretch/>
        </p:blipFill>
        <p:spPr bwMode="auto">
          <a:xfrm>
            <a:off x="-1" y="0"/>
            <a:ext cx="9176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1036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04167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mtdata.ru/u3/photoAEF4/20019584304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637" y="-1528"/>
            <a:ext cx="9198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14471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o-prirode.com/_ph/36/2/313146444.gif?145677614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3630232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buh.spb.ru/wp-content/uploads/2016/01/sroki-sdachi-otchetov-za-1-kvartal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3208"/>
            <a:ext cx="9324528" cy="69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мои документы\тюльпаны\0_d0a0d_6ac033f8_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-56925"/>
            <a:ext cx="9324528" cy="69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04348" y="260648"/>
            <a:ext cx="1044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947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dn.photocentra.ru/images/main22/226934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" t="2661" r="1846" b="2583"/>
          <a:stretch/>
        </p:blipFill>
        <p:spPr bwMode="auto">
          <a:xfrm>
            <a:off x="-4936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679570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oftlis.h16.ru/images/gallery/img_1280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95736" y="3501008"/>
            <a:ext cx="63367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Всем хорошего настроения!</a:t>
            </a:r>
          </a:p>
          <a:p>
            <a:pPr algn="ctr"/>
            <a:r>
              <a:rPr lang="ru-RU" sz="6000" dirty="0" smtClean="0">
                <a:solidFill>
                  <a:schemeClr val="bg1"/>
                </a:solidFill>
              </a:rPr>
              <a:t>Спасибо!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77594182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usiter.com/uploads/20120324/bereza+derevya+bereza+zimoj+zima+107373251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14008"/>
          <a:stretch/>
        </p:blipFill>
        <p:spPr bwMode="auto">
          <a:xfrm>
            <a:off x="-1" y="0"/>
            <a:ext cx="91761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103695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xmlns="" val="3440325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mtdata.ru/u3/photoAEF4/20019584304-0/origina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4637" y="-1528"/>
            <a:ext cx="9198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1052736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36224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www.o-prirode.com/_ph/36/2/313146444.gif?1456776146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4530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404664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xmlns="" val="914794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vbuh.spb.ru/wp-content/uploads/2016/01/sroki-sdachi-otchetov-za-1-kvartal-20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53208"/>
            <a:ext cx="9324528" cy="691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1847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8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 descr="C:\Users\user\Desktop\мои документы\тюльпаны\0_d0a0d_6ac033f8_XL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" y="-56925"/>
            <a:ext cx="9324528" cy="6914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7704348" y="260648"/>
            <a:ext cx="104411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ru-RU" sz="8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272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cdn.photocentra.ru/images/main22/226934_mai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67" t="2661" r="1846" b="2583"/>
          <a:stretch/>
        </p:blipFill>
        <p:spPr bwMode="auto">
          <a:xfrm>
            <a:off x="-4936" y="0"/>
            <a:ext cx="9144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7667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xmlns="" val="10404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http://www.softlis.h16.ru/images/gallery/img_1280_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755576" y="476672"/>
            <a:ext cx="74892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8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xmlns="" val="3284283867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71e1cb6f426e6a6de996a995339cac77ff15090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1953</TotalTime>
  <Words>804</Words>
  <Application>Microsoft Office PowerPoint</Application>
  <PresentationFormat>Экран (4:3)</PresentationFormat>
  <Paragraphs>183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      </vt:lpstr>
      <vt:lpstr>      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 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Каб15</dc:creator>
  <cp:lastModifiedBy>Наталья Анатольевна</cp:lastModifiedBy>
  <cp:revision>184</cp:revision>
  <dcterms:created xsi:type="dcterms:W3CDTF">2012-04-15T13:34:55Z</dcterms:created>
  <dcterms:modified xsi:type="dcterms:W3CDTF">2021-11-09T09:17:44Z</dcterms:modified>
</cp:coreProperties>
</file>