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E2A5A"/>
    <a:srgbClr val="A0C23A"/>
    <a:srgbClr val="1F5480"/>
    <a:srgbClr val="2E2C2D"/>
    <a:srgbClr val="47627F"/>
    <a:srgbClr val="04105A"/>
    <a:srgbClr val="ED613E"/>
    <a:srgbClr val="BF3C48"/>
    <a:srgbClr val="856E45"/>
    <a:srgbClr val="6F26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40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4A67D0-C2F7-477B-AD6D-2FD08DF137F5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/>
      <dgm:spPr/>
      <dgm:t>
        <a:bodyPr/>
        <a:lstStyle/>
        <a:p>
          <a:endParaRPr lang="ru-RU"/>
        </a:p>
      </dgm:t>
    </dgm:pt>
    <dgm:pt modelId="{784714B3-BDE1-4529-865A-1F903C894F91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а) с существительными </a:t>
          </a:r>
          <a:r>
            <a:rPr lang="ru-RU" u="sng" dirty="0" smtClean="0">
              <a:latin typeface="Georgia" pitchFamily="18" charset="0"/>
            </a:rPr>
            <a:t>мужского и общего рода</a:t>
          </a:r>
          <a:r>
            <a:rPr lang="ru-RU" dirty="0" smtClean="0">
              <a:latin typeface="Georgia" pitchFamily="18" charset="0"/>
            </a:rPr>
            <a:t>, называющими лиц мужского пола: </a:t>
          </a:r>
          <a:r>
            <a:rPr lang="ru-RU" i="1" dirty="0" smtClean="0">
              <a:solidFill>
                <a:srgbClr val="C00000"/>
              </a:solidFill>
              <a:latin typeface="Georgia" pitchFamily="18" charset="0"/>
            </a:rPr>
            <a:t>двое друзей, трое сирот</a:t>
          </a:r>
          <a:r>
            <a:rPr lang="ru-RU" dirty="0" smtClean="0">
              <a:latin typeface="Georgia" pitchFamily="18" charset="0"/>
            </a:rPr>
            <a:t>; </a:t>
          </a:r>
          <a:endParaRPr lang="ru-RU" dirty="0">
            <a:latin typeface="Georgia" pitchFamily="18" charset="0"/>
          </a:endParaRPr>
        </a:p>
      </dgm:t>
    </dgm:pt>
    <dgm:pt modelId="{0F8F172E-C3C4-4801-81D5-875E89A46263}" type="parTrans" cxnId="{9C76F70A-D553-464F-8169-9FB6DE7E7F46}">
      <dgm:prSet/>
      <dgm:spPr/>
      <dgm:t>
        <a:bodyPr/>
        <a:lstStyle/>
        <a:p>
          <a:endParaRPr lang="ru-RU"/>
        </a:p>
      </dgm:t>
    </dgm:pt>
    <dgm:pt modelId="{9A68B6EC-363E-4E9A-A8F7-5D1A05733F73}" type="sibTrans" cxnId="{9C76F70A-D553-464F-8169-9FB6DE7E7F46}">
      <dgm:prSet/>
      <dgm:spPr/>
      <dgm:t>
        <a:bodyPr/>
        <a:lstStyle/>
        <a:p>
          <a:endParaRPr lang="ru-RU"/>
        </a:p>
      </dgm:t>
    </dgm:pt>
    <dgm:pt modelId="{D9A09DED-E28C-4AD6-B11C-0EE60276EEA9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б) с существительными, имеющими </a:t>
          </a:r>
          <a:r>
            <a:rPr lang="ru-RU" u="sng" dirty="0" smtClean="0">
              <a:latin typeface="Georgia" pitchFamily="18" charset="0"/>
            </a:rPr>
            <a:t>формы только множественного числа</a:t>
          </a:r>
          <a:r>
            <a:rPr lang="ru-RU" dirty="0" smtClean="0">
              <a:latin typeface="Georgia" pitchFamily="18" charset="0"/>
            </a:rPr>
            <a:t>: </a:t>
          </a:r>
          <a:r>
            <a:rPr lang="ru-RU" i="1" dirty="0" smtClean="0">
              <a:solidFill>
                <a:srgbClr val="C00000"/>
              </a:solidFill>
              <a:latin typeface="Georgia" pitchFamily="18" charset="0"/>
            </a:rPr>
            <a:t>двое суток, трое саней, четверо ножниц </a:t>
          </a:r>
          <a:r>
            <a:rPr lang="ru-RU" dirty="0" smtClean="0">
              <a:latin typeface="Georgia" pitchFamily="18" charset="0"/>
            </a:rPr>
            <a:t>(</a:t>
          </a:r>
          <a:r>
            <a:rPr lang="ru-RU" dirty="0" smtClean="0">
              <a:solidFill>
                <a:srgbClr val="1E2A5A"/>
              </a:solidFill>
              <a:latin typeface="Georgia" pitchFamily="18" charset="0"/>
            </a:rPr>
            <a:t>начиная с пятеро, обычно используются количественные числительные</a:t>
          </a:r>
          <a:r>
            <a:rPr lang="ru-RU" dirty="0" smtClean="0">
              <a:latin typeface="Georgia" pitchFamily="18" charset="0"/>
            </a:rPr>
            <a:t>: </a:t>
          </a:r>
          <a:r>
            <a:rPr lang="ru-RU" i="1" dirty="0" smtClean="0">
              <a:solidFill>
                <a:srgbClr val="C00000"/>
              </a:solidFill>
              <a:latin typeface="Georgia" pitchFamily="18" charset="0"/>
            </a:rPr>
            <a:t>пять суток, шесть ножниц</a:t>
          </a:r>
          <a:r>
            <a:rPr lang="ru-RU" dirty="0" smtClean="0">
              <a:latin typeface="Georgia" pitchFamily="18" charset="0"/>
            </a:rPr>
            <a:t>); </a:t>
          </a:r>
        </a:p>
      </dgm:t>
    </dgm:pt>
    <dgm:pt modelId="{DDCB79BD-465D-46A8-B8C2-EEA3601FEE00}" type="parTrans" cxnId="{D2B79D67-C258-45DF-86E3-ED58E9A2F6B8}">
      <dgm:prSet/>
      <dgm:spPr/>
      <dgm:t>
        <a:bodyPr/>
        <a:lstStyle/>
        <a:p>
          <a:endParaRPr lang="ru-RU"/>
        </a:p>
      </dgm:t>
    </dgm:pt>
    <dgm:pt modelId="{13E7FCB1-A23A-42F8-B93B-6F344CE44357}" type="sibTrans" cxnId="{D2B79D67-C258-45DF-86E3-ED58E9A2F6B8}">
      <dgm:prSet/>
      <dgm:spPr/>
      <dgm:t>
        <a:bodyPr/>
        <a:lstStyle/>
        <a:p>
          <a:endParaRPr lang="ru-RU"/>
        </a:p>
      </dgm:t>
    </dgm:pt>
    <dgm:pt modelId="{87D74371-E7AA-4CBF-ABE9-F10CF65B3E77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в) с существительными </a:t>
          </a:r>
          <a:r>
            <a:rPr lang="ru-RU" b="1" dirty="0" smtClean="0">
              <a:solidFill>
                <a:srgbClr val="1E2A5A"/>
              </a:solidFill>
              <a:latin typeface="Georgia" pitchFamily="18" charset="0"/>
            </a:rPr>
            <a:t>дети, ребята, люди</a:t>
          </a:r>
          <a:r>
            <a:rPr lang="ru-RU" dirty="0" smtClean="0">
              <a:latin typeface="Georgia" pitchFamily="18" charset="0"/>
            </a:rPr>
            <a:t>, а также со словом </a:t>
          </a:r>
          <a:r>
            <a:rPr lang="ru-RU" b="1" dirty="0" smtClean="0">
              <a:solidFill>
                <a:srgbClr val="1E2A5A"/>
              </a:solidFill>
              <a:latin typeface="Georgia" pitchFamily="18" charset="0"/>
            </a:rPr>
            <a:t>лицо в значении «человек»</a:t>
          </a:r>
          <a:r>
            <a:rPr lang="ru-RU" dirty="0" smtClean="0">
              <a:latin typeface="Georgia" pitchFamily="18" charset="0"/>
            </a:rPr>
            <a:t>: </a:t>
          </a:r>
          <a:r>
            <a:rPr lang="ru-RU" i="1" dirty="0" smtClean="0">
              <a:solidFill>
                <a:srgbClr val="C00000"/>
              </a:solidFill>
              <a:latin typeface="Georgia" pitchFamily="18" charset="0"/>
            </a:rPr>
            <a:t>двое детей, трое ребят, четверо молодых людей, двое незнакомых лиц</a:t>
          </a:r>
          <a:r>
            <a:rPr lang="ru-RU" dirty="0" smtClean="0">
              <a:latin typeface="Georgia" pitchFamily="18" charset="0"/>
            </a:rPr>
            <a:t>; </a:t>
          </a:r>
        </a:p>
      </dgm:t>
    </dgm:pt>
    <dgm:pt modelId="{B209E4AF-9D33-4EB3-A900-57145A03FE7B}" type="parTrans" cxnId="{B9CBD1CB-1512-49C2-A79E-281BBEB55A9B}">
      <dgm:prSet/>
      <dgm:spPr/>
      <dgm:t>
        <a:bodyPr/>
        <a:lstStyle/>
        <a:p>
          <a:endParaRPr lang="ru-RU"/>
        </a:p>
      </dgm:t>
    </dgm:pt>
    <dgm:pt modelId="{448032C1-0D10-41D4-A024-928A1CA61BF6}" type="sibTrans" cxnId="{B9CBD1CB-1512-49C2-A79E-281BBEB55A9B}">
      <dgm:prSet/>
      <dgm:spPr/>
      <dgm:t>
        <a:bodyPr/>
        <a:lstStyle/>
        <a:p>
          <a:endParaRPr lang="ru-RU"/>
        </a:p>
      </dgm:t>
    </dgm:pt>
    <dgm:pt modelId="{67726140-9A4F-41CB-B17D-E9D3D4F9EA87}">
      <dgm:prSet/>
      <dgm:spPr/>
      <dgm:t>
        <a:bodyPr/>
        <a:lstStyle/>
        <a:p>
          <a:pPr rtl="0"/>
          <a:r>
            <a:rPr lang="ru-RU" dirty="0" smtClean="0">
              <a:latin typeface="Georgia" pitchFamily="18" charset="0"/>
            </a:rPr>
            <a:t>г) с личными местоимениями: </a:t>
          </a:r>
          <a:r>
            <a:rPr lang="ru-RU" i="1" dirty="0" smtClean="0">
              <a:solidFill>
                <a:srgbClr val="C00000"/>
              </a:solidFill>
              <a:latin typeface="Georgia" pitchFamily="18" charset="0"/>
            </a:rPr>
            <a:t>нас двое, их было пятеро</a:t>
          </a:r>
          <a:r>
            <a:rPr lang="ru-RU" dirty="0" smtClean="0">
              <a:latin typeface="Georgia" pitchFamily="18" charset="0"/>
            </a:rPr>
            <a:t>; </a:t>
          </a:r>
        </a:p>
      </dgm:t>
    </dgm:pt>
    <dgm:pt modelId="{FC341ECD-0347-414C-9A89-EA3A4513A8D0}" type="parTrans" cxnId="{EC1AF518-7658-4709-BBBE-2C02426B22E1}">
      <dgm:prSet/>
      <dgm:spPr/>
      <dgm:t>
        <a:bodyPr/>
        <a:lstStyle/>
        <a:p>
          <a:endParaRPr lang="ru-RU"/>
        </a:p>
      </dgm:t>
    </dgm:pt>
    <dgm:pt modelId="{D61AFA90-89AA-4BC6-BD83-1E381D8ACB00}" type="sibTrans" cxnId="{EC1AF518-7658-4709-BBBE-2C02426B22E1}">
      <dgm:prSet/>
      <dgm:spPr/>
      <dgm:t>
        <a:bodyPr/>
        <a:lstStyle/>
        <a:p>
          <a:endParaRPr lang="ru-RU"/>
        </a:p>
      </dgm:t>
    </dgm:pt>
    <dgm:pt modelId="{DCDB71D7-A79C-4428-98B5-34BD094A4A9D}">
      <dgm:prSet/>
      <dgm:spPr/>
      <dgm:t>
        <a:bodyPr/>
        <a:lstStyle/>
        <a:p>
          <a:pPr rtl="0"/>
          <a:r>
            <a:rPr lang="ru-RU" dirty="0" err="1" smtClean="0">
              <a:latin typeface="Georgia" pitchFamily="18" charset="0"/>
            </a:rPr>
            <a:t>д</a:t>
          </a:r>
          <a:r>
            <a:rPr lang="ru-RU" dirty="0" smtClean="0">
              <a:latin typeface="Georgia" pitchFamily="18" charset="0"/>
            </a:rPr>
            <a:t>) с субстантивированными числительными: </a:t>
          </a:r>
          <a:r>
            <a:rPr lang="ru-RU" i="1" dirty="0" smtClean="0">
              <a:solidFill>
                <a:srgbClr val="C00000"/>
              </a:solidFill>
              <a:latin typeface="Georgia" pitchFamily="18" charset="0"/>
            </a:rPr>
            <a:t>вошли двое</a:t>
          </a:r>
          <a:r>
            <a:rPr lang="ru-RU" dirty="0" smtClean="0">
              <a:latin typeface="Georgia" pitchFamily="18" charset="0"/>
            </a:rPr>
            <a:t>.</a:t>
          </a:r>
        </a:p>
      </dgm:t>
    </dgm:pt>
    <dgm:pt modelId="{A437B40F-9211-47F4-A019-350ED537265C}" type="parTrans" cxnId="{1B2C720A-C4E2-4F12-AD2B-15920BA9D72D}">
      <dgm:prSet/>
      <dgm:spPr/>
      <dgm:t>
        <a:bodyPr/>
        <a:lstStyle/>
        <a:p>
          <a:endParaRPr lang="ru-RU"/>
        </a:p>
      </dgm:t>
    </dgm:pt>
    <dgm:pt modelId="{C14C98C6-2D77-484B-B5A6-351B0C0DCC91}" type="sibTrans" cxnId="{1B2C720A-C4E2-4F12-AD2B-15920BA9D72D}">
      <dgm:prSet/>
      <dgm:spPr/>
      <dgm:t>
        <a:bodyPr/>
        <a:lstStyle/>
        <a:p>
          <a:endParaRPr lang="ru-RU"/>
        </a:p>
      </dgm:t>
    </dgm:pt>
    <dgm:pt modelId="{E3791338-A105-4090-9C17-CA904DD93665}" type="pres">
      <dgm:prSet presAssocID="{A74A67D0-C2F7-477B-AD6D-2FD08DF13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42FCA5-0905-4E19-A0E2-37B9EAF47BF5}" type="pres">
      <dgm:prSet presAssocID="{784714B3-BDE1-4529-865A-1F903C894F9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B6C7E9-0E05-4F91-8AEE-97CC073F438A}" type="pres">
      <dgm:prSet presAssocID="{9A68B6EC-363E-4E9A-A8F7-5D1A05733F73}" presName="spacer" presStyleCnt="0"/>
      <dgm:spPr/>
    </dgm:pt>
    <dgm:pt modelId="{A3A9A60C-8E49-4FD3-A84C-920B16106F1B}" type="pres">
      <dgm:prSet presAssocID="{D9A09DED-E28C-4AD6-B11C-0EE60276EEA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6BF39-991C-4983-9B44-6FC0F5A713EF}" type="pres">
      <dgm:prSet presAssocID="{13E7FCB1-A23A-42F8-B93B-6F344CE44357}" presName="spacer" presStyleCnt="0"/>
      <dgm:spPr/>
    </dgm:pt>
    <dgm:pt modelId="{058C2EDA-0876-4B88-B945-B31E1D5CBC70}" type="pres">
      <dgm:prSet presAssocID="{87D74371-E7AA-4CBF-ABE9-F10CF65B3E7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FB64D-57C8-49ED-9C6C-774B37B17927}" type="pres">
      <dgm:prSet presAssocID="{448032C1-0D10-41D4-A024-928A1CA61BF6}" presName="spacer" presStyleCnt="0"/>
      <dgm:spPr/>
    </dgm:pt>
    <dgm:pt modelId="{8B6DED9C-C4D5-4804-99EE-9989661E578B}" type="pres">
      <dgm:prSet presAssocID="{67726140-9A4F-41CB-B17D-E9D3D4F9EA8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9E6E19-FD58-4F95-802A-7CE209FEDCD9}" type="pres">
      <dgm:prSet presAssocID="{D61AFA90-89AA-4BC6-BD83-1E381D8ACB00}" presName="spacer" presStyleCnt="0"/>
      <dgm:spPr/>
    </dgm:pt>
    <dgm:pt modelId="{AF68DD00-E571-4F06-AE32-D2646875526E}" type="pres">
      <dgm:prSet presAssocID="{DCDB71D7-A79C-4428-98B5-34BD094A4A9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0C3D16-4697-4CA6-88CE-D78895C15E00}" type="presOf" srcId="{A74A67D0-C2F7-477B-AD6D-2FD08DF137F5}" destId="{E3791338-A105-4090-9C17-CA904DD93665}" srcOrd="0" destOrd="0" presId="urn:microsoft.com/office/officeart/2005/8/layout/vList2"/>
    <dgm:cxn modelId="{D2B79D67-C258-45DF-86E3-ED58E9A2F6B8}" srcId="{A74A67D0-C2F7-477B-AD6D-2FD08DF137F5}" destId="{D9A09DED-E28C-4AD6-B11C-0EE60276EEA9}" srcOrd="1" destOrd="0" parTransId="{DDCB79BD-465D-46A8-B8C2-EEA3601FEE00}" sibTransId="{13E7FCB1-A23A-42F8-B93B-6F344CE44357}"/>
    <dgm:cxn modelId="{AAC300A8-7697-4F50-8DB4-53D561931C39}" type="presOf" srcId="{784714B3-BDE1-4529-865A-1F903C894F91}" destId="{EE42FCA5-0905-4E19-A0E2-37B9EAF47BF5}" srcOrd="0" destOrd="0" presId="urn:microsoft.com/office/officeart/2005/8/layout/vList2"/>
    <dgm:cxn modelId="{1B2C720A-C4E2-4F12-AD2B-15920BA9D72D}" srcId="{A74A67D0-C2F7-477B-AD6D-2FD08DF137F5}" destId="{DCDB71D7-A79C-4428-98B5-34BD094A4A9D}" srcOrd="4" destOrd="0" parTransId="{A437B40F-9211-47F4-A019-350ED537265C}" sibTransId="{C14C98C6-2D77-484B-B5A6-351B0C0DCC91}"/>
    <dgm:cxn modelId="{EC1AF518-7658-4709-BBBE-2C02426B22E1}" srcId="{A74A67D0-C2F7-477B-AD6D-2FD08DF137F5}" destId="{67726140-9A4F-41CB-B17D-E9D3D4F9EA87}" srcOrd="3" destOrd="0" parTransId="{FC341ECD-0347-414C-9A89-EA3A4513A8D0}" sibTransId="{D61AFA90-89AA-4BC6-BD83-1E381D8ACB00}"/>
    <dgm:cxn modelId="{A5C0AB63-9C73-42DE-B195-5D0E4DB38225}" type="presOf" srcId="{67726140-9A4F-41CB-B17D-E9D3D4F9EA87}" destId="{8B6DED9C-C4D5-4804-99EE-9989661E578B}" srcOrd="0" destOrd="0" presId="urn:microsoft.com/office/officeart/2005/8/layout/vList2"/>
    <dgm:cxn modelId="{070EB72E-1409-47DF-97CD-2E363738326C}" type="presOf" srcId="{DCDB71D7-A79C-4428-98B5-34BD094A4A9D}" destId="{AF68DD00-E571-4F06-AE32-D2646875526E}" srcOrd="0" destOrd="0" presId="urn:microsoft.com/office/officeart/2005/8/layout/vList2"/>
    <dgm:cxn modelId="{B9CBD1CB-1512-49C2-A79E-281BBEB55A9B}" srcId="{A74A67D0-C2F7-477B-AD6D-2FD08DF137F5}" destId="{87D74371-E7AA-4CBF-ABE9-F10CF65B3E77}" srcOrd="2" destOrd="0" parTransId="{B209E4AF-9D33-4EB3-A900-57145A03FE7B}" sibTransId="{448032C1-0D10-41D4-A024-928A1CA61BF6}"/>
    <dgm:cxn modelId="{16663F12-FEE8-49BE-A28B-DFC2A275C178}" type="presOf" srcId="{87D74371-E7AA-4CBF-ABE9-F10CF65B3E77}" destId="{058C2EDA-0876-4B88-B945-B31E1D5CBC70}" srcOrd="0" destOrd="0" presId="urn:microsoft.com/office/officeart/2005/8/layout/vList2"/>
    <dgm:cxn modelId="{5138898A-B38E-40ED-A68A-FF0065F9FFB8}" type="presOf" srcId="{D9A09DED-E28C-4AD6-B11C-0EE60276EEA9}" destId="{A3A9A60C-8E49-4FD3-A84C-920B16106F1B}" srcOrd="0" destOrd="0" presId="urn:microsoft.com/office/officeart/2005/8/layout/vList2"/>
    <dgm:cxn modelId="{9C76F70A-D553-464F-8169-9FB6DE7E7F46}" srcId="{A74A67D0-C2F7-477B-AD6D-2FD08DF137F5}" destId="{784714B3-BDE1-4529-865A-1F903C894F91}" srcOrd="0" destOrd="0" parTransId="{0F8F172E-C3C4-4801-81D5-875E89A46263}" sibTransId="{9A68B6EC-363E-4E9A-A8F7-5D1A05733F73}"/>
    <dgm:cxn modelId="{8AC1B808-C320-4F54-BAEE-6E0E00556650}" type="presParOf" srcId="{E3791338-A105-4090-9C17-CA904DD93665}" destId="{EE42FCA5-0905-4E19-A0E2-37B9EAF47BF5}" srcOrd="0" destOrd="0" presId="urn:microsoft.com/office/officeart/2005/8/layout/vList2"/>
    <dgm:cxn modelId="{D9EDACAA-1AB0-4496-BBDF-FF264AA44232}" type="presParOf" srcId="{E3791338-A105-4090-9C17-CA904DD93665}" destId="{8FB6C7E9-0E05-4F91-8AEE-97CC073F438A}" srcOrd="1" destOrd="0" presId="urn:microsoft.com/office/officeart/2005/8/layout/vList2"/>
    <dgm:cxn modelId="{FB8D7032-A908-4FDA-A48D-4EF537CBAF08}" type="presParOf" srcId="{E3791338-A105-4090-9C17-CA904DD93665}" destId="{A3A9A60C-8E49-4FD3-A84C-920B16106F1B}" srcOrd="2" destOrd="0" presId="urn:microsoft.com/office/officeart/2005/8/layout/vList2"/>
    <dgm:cxn modelId="{12676621-7A86-4C6C-BD24-C31410F04C1F}" type="presParOf" srcId="{E3791338-A105-4090-9C17-CA904DD93665}" destId="{E166BF39-991C-4983-9B44-6FC0F5A713EF}" srcOrd="3" destOrd="0" presId="urn:microsoft.com/office/officeart/2005/8/layout/vList2"/>
    <dgm:cxn modelId="{312D6305-ADA3-4664-8421-D81A20E56BD1}" type="presParOf" srcId="{E3791338-A105-4090-9C17-CA904DD93665}" destId="{058C2EDA-0876-4B88-B945-B31E1D5CBC70}" srcOrd="4" destOrd="0" presId="urn:microsoft.com/office/officeart/2005/8/layout/vList2"/>
    <dgm:cxn modelId="{4601AE8B-59D0-4708-9AF2-41968A9948E1}" type="presParOf" srcId="{E3791338-A105-4090-9C17-CA904DD93665}" destId="{83DFB64D-57C8-49ED-9C6C-774B37B17927}" srcOrd="5" destOrd="0" presId="urn:microsoft.com/office/officeart/2005/8/layout/vList2"/>
    <dgm:cxn modelId="{61A73D75-7897-42EF-9847-09997170E768}" type="presParOf" srcId="{E3791338-A105-4090-9C17-CA904DD93665}" destId="{8B6DED9C-C4D5-4804-99EE-9989661E578B}" srcOrd="6" destOrd="0" presId="urn:microsoft.com/office/officeart/2005/8/layout/vList2"/>
    <dgm:cxn modelId="{9BD286E2-1BE9-4A6C-A92A-B148B9F055DD}" type="presParOf" srcId="{E3791338-A105-4090-9C17-CA904DD93665}" destId="{CA9E6E19-FD58-4F95-802A-7CE209FEDCD9}" srcOrd="7" destOrd="0" presId="urn:microsoft.com/office/officeart/2005/8/layout/vList2"/>
    <dgm:cxn modelId="{6354C92F-9A66-48B0-8F61-2B77503EB819}" type="presParOf" srcId="{E3791338-A105-4090-9C17-CA904DD93665}" destId="{AF68DD00-E571-4F06-AE32-D2646875526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008993"/>
            <a:ext cx="7886700" cy="516797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Всероссийский конкурс образовательных проектов на русском языке среди детей-мигрантов «По-русски реально и виртуально»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b="1" dirty="0" smtClean="0"/>
              <a:t>Проектная работа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Шкатулка чисел (о числительных в русском языке)</a:t>
            </a:r>
            <a:endParaRPr lang="ru-RU" dirty="0" smtClean="0"/>
          </a:p>
          <a:p>
            <a:pPr algn="ctr"/>
            <a:r>
              <a:rPr lang="ru-RU" b="1" dirty="0" smtClean="0"/>
              <a:t>Номинация:</a:t>
            </a:r>
            <a:r>
              <a:rPr lang="ru-RU" i="1" dirty="0" smtClean="0"/>
              <a:t> Классный русский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Автор работы:</a:t>
            </a:r>
            <a:r>
              <a:rPr lang="ru-RU" dirty="0" smtClean="0"/>
              <a:t> </a:t>
            </a:r>
            <a:r>
              <a:rPr lang="ru-RU" dirty="0" err="1" smtClean="0"/>
              <a:t>Алекберова</a:t>
            </a:r>
            <a:r>
              <a:rPr lang="ru-RU" dirty="0" smtClean="0"/>
              <a:t> </a:t>
            </a:r>
            <a:r>
              <a:rPr lang="ru-RU" dirty="0" err="1" smtClean="0"/>
              <a:t>Шола</a:t>
            </a:r>
            <a:r>
              <a:rPr lang="ru-RU" dirty="0" smtClean="0"/>
              <a:t> </a:t>
            </a:r>
            <a:r>
              <a:rPr lang="ru-RU" dirty="0" err="1" smtClean="0"/>
              <a:t>Рабиль</a:t>
            </a:r>
            <a:r>
              <a:rPr lang="ru-RU" dirty="0" smtClean="0"/>
              <a:t> </a:t>
            </a:r>
            <a:r>
              <a:rPr lang="ru-RU" dirty="0" err="1" smtClean="0"/>
              <a:t>кызы</a:t>
            </a:r>
            <a:r>
              <a:rPr lang="ru-RU" dirty="0" smtClean="0"/>
              <a:t>, обучающаяся 5 </a:t>
            </a:r>
            <a:r>
              <a:rPr lang="ru-RU" dirty="0" err="1" smtClean="0"/>
              <a:t>кл</a:t>
            </a:r>
            <a:r>
              <a:rPr lang="ru-RU" dirty="0" smtClean="0"/>
              <a:t>. ГБОУ г. Москвы «Школа № 922»</a:t>
            </a:r>
          </a:p>
          <a:p>
            <a:pPr algn="ctr">
              <a:buNone/>
            </a:pPr>
            <a:r>
              <a:rPr lang="ru-RU" b="1" dirty="0" smtClean="0"/>
              <a:t>Руководитель работы: </a:t>
            </a:r>
            <a:r>
              <a:rPr lang="ru-RU" dirty="0" smtClean="0"/>
              <a:t>Суркова Оксана Михайловна, учитель русского языка и литературы </a:t>
            </a:r>
          </a:p>
          <a:p>
            <a:pPr algn="ctr">
              <a:buNone/>
            </a:pPr>
            <a:r>
              <a:rPr lang="ru-RU" dirty="0" smtClean="0"/>
              <a:t>ГБОУ г. Москвы «Школа № 922»</a:t>
            </a:r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dirty="0" smtClean="0"/>
              <a:t>Саранск 2021</a:t>
            </a:r>
          </a:p>
          <a:p>
            <a:pPr algn="ctr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538242"/>
            <a:ext cx="7886700" cy="435133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          6. Неопределённо-количественные числительные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несколько, сколько, столько </a:t>
            </a:r>
            <a:r>
              <a:rPr lang="ru-RU" dirty="0" smtClean="0">
                <a:latin typeface="Georgia" pitchFamily="18" charset="0"/>
              </a:rPr>
              <a:t>в сочетании с одушевлёнными существительными употребляются в </a:t>
            </a:r>
            <a:r>
              <a:rPr lang="ru-RU" u="sng" dirty="0" smtClean="0">
                <a:latin typeface="Georgia" pitchFamily="18" charset="0"/>
              </a:rPr>
              <a:t>двоякой форме винительного падежа</a:t>
            </a:r>
            <a:r>
              <a:rPr lang="ru-RU" dirty="0" smtClean="0">
                <a:latin typeface="Georgia" pitchFamily="18" charset="0"/>
              </a:rPr>
              <a:t>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встретить нескольких друзей — встретить несколько друзей, обучить стольких же учеников — обучить столько же учеников</a:t>
            </a:r>
            <a:r>
              <a:rPr lang="ru-RU" dirty="0" smtClean="0">
                <a:latin typeface="Georgia" pitchFamily="18" charset="0"/>
              </a:rPr>
              <a:t>. В настоящее время вторая конструкция становится преобладающей.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149531"/>
            <a:ext cx="7862207" cy="431074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 7. Два варианта винительного падежа встречаются также при сочетании существительного одушевлённого с составными числительными, оканчивающимися на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два, три, четыре</a:t>
            </a:r>
            <a:r>
              <a:rPr lang="ru-RU" dirty="0" smtClean="0">
                <a:latin typeface="Georgia" pitchFamily="18" charset="0"/>
              </a:rPr>
              <a:t>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принять двадцать два студента </a:t>
            </a:r>
            <a:r>
              <a:rPr lang="ru-RU" dirty="0" smtClean="0">
                <a:latin typeface="Georgia" pitchFamily="18" charset="0"/>
              </a:rPr>
              <a:t>(книжный вариант) —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принять двадцать двух студентов</a:t>
            </a:r>
            <a:r>
              <a:rPr lang="ru-RU" dirty="0" smtClean="0">
                <a:latin typeface="Georgia" pitchFamily="18" charset="0"/>
              </a:rPr>
              <a:t> (разговорный вариант). 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0891" y="1084217"/>
            <a:ext cx="7914459" cy="389273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8. При смешанном числе (целое число с дробью) </a:t>
            </a:r>
            <a:r>
              <a:rPr lang="ru-RU" u="sng" dirty="0" smtClean="0">
                <a:latin typeface="Georgia" pitchFamily="18" charset="0"/>
              </a:rPr>
              <a:t>существительным управляет дробь</a:t>
            </a:r>
            <a:r>
              <a:rPr lang="ru-RU" dirty="0" smtClean="0">
                <a:latin typeface="Georgia" pitchFamily="18" charset="0"/>
              </a:rPr>
              <a:t>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5 2 /5 (пять и две пятых) метра; 6,1 (шесть и одна десятая) секунды</a:t>
            </a:r>
            <a:r>
              <a:rPr lang="ru-RU" dirty="0" smtClean="0">
                <a:latin typeface="Georgia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  Сочетание 45 1 /2 можно прочитать двояко: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сорок пять и одна вторая килограмма или сорок пять с половиной килограммов</a:t>
            </a:r>
            <a:r>
              <a:rPr lang="ru-RU" dirty="0" smtClean="0">
                <a:latin typeface="Georgia" pitchFamily="18" charset="0"/>
              </a:rPr>
              <a:t>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1E2A5A"/>
                </a:solidFill>
                <a:latin typeface="Georgia" pitchFamily="18" charset="0"/>
              </a:rPr>
              <a:t>Числительные количественные и числительные собирательные как синонимы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dirty="0" smtClean="0"/>
              <a:t>       </a:t>
            </a:r>
            <a:r>
              <a:rPr lang="ru-RU" dirty="0" smtClean="0">
                <a:latin typeface="Georgia" pitchFamily="18" charset="0"/>
              </a:rPr>
              <a:t>1. Синонимические отношения существуют между конструкциями типа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два студента — двое студентов</a:t>
            </a:r>
            <a:r>
              <a:rPr lang="ru-RU" dirty="0" smtClean="0">
                <a:latin typeface="Georgia" pitchFamily="18" charset="0"/>
              </a:rPr>
              <a:t>. Это объясняется тем, что в подобных случаях для обозначения количества употребляются наряду с количественными числительными также числительные собирательные (</a:t>
            </a:r>
            <a:r>
              <a:rPr lang="ru-RU" i="1" dirty="0" smtClean="0">
                <a:latin typeface="Georgia" pitchFamily="18" charset="0"/>
              </a:rPr>
              <a:t>двое, трое, четверо </a:t>
            </a:r>
            <a:r>
              <a:rPr lang="ru-RU" dirty="0" smtClean="0">
                <a:latin typeface="Georgia" pitchFamily="18" charset="0"/>
              </a:rPr>
              <a:t>...). Практически последние выше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семеро</a:t>
            </a:r>
            <a:r>
              <a:rPr lang="ru-RU" dirty="0" smtClean="0">
                <a:latin typeface="Georgia" pitchFamily="18" charset="0"/>
              </a:rPr>
              <a:t> не используются: вместо «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У них было девятеро детей</a:t>
            </a:r>
            <a:r>
              <a:rPr lang="ru-RU" dirty="0" smtClean="0">
                <a:latin typeface="Georgia" pitchFamily="18" charset="0"/>
              </a:rPr>
              <a:t>» обычно говорят.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У них было девять детей</a:t>
            </a:r>
            <a:r>
              <a:rPr lang="ru-RU" dirty="0" smtClean="0">
                <a:latin typeface="Georgia" pitchFamily="18" charset="0"/>
              </a:rPr>
              <a:t>. 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399" y="235131"/>
            <a:ext cx="7886700" cy="1325563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itchFamily="18" charset="0"/>
              </a:rPr>
              <a:t>Собирательные числительные употребляются в немногих случаях, а именно:</a:t>
            </a:r>
            <a:endParaRPr lang="ru-RU" sz="2000" dirty="0">
              <a:latin typeface="Georgia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7383" y="1175658"/>
          <a:ext cx="8438605" cy="5460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5942" y="1267096"/>
            <a:ext cx="8608423" cy="333103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smtClean="0">
                <a:latin typeface="Georgia" pitchFamily="18" charset="0"/>
              </a:rPr>
              <a:t>Собирательные числительные 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не сочетаются с именами существительными, обозначающими лиц женского пола</a:t>
            </a:r>
            <a:r>
              <a:rPr lang="ru-RU" dirty="0" smtClean="0">
                <a:latin typeface="Georgia" pitchFamily="18" charset="0"/>
              </a:rPr>
              <a:t> (нельзя сказать «двое учениц», «четверо девушек»), а также с 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существительными мужского рода, называющими животных </a:t>
            </a:r>
            <a:r>
              <a:rPr lang="ru-RU" dirty="0" smtClean="0">
                <a:latin typeface="Georgia" pitchFamily="18" charset="0"/>
              </a:rPr>
              <a:t>(нельзя сказать «трое волков»).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3509" y="1015726"/>
            <a:ext cx="8543108" cy="435133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Собирательные числительные употребляются </a:t>
            </a:r>
            <a:r>
              <a:rPr lang="ru-RU" u="sng" dirty="0" smtClean="0">
                <a:latin typeface="Georgia" pitchFamily="18" charset="0"/>
              </a:rPr>
              <a:t>в именительном и косвенных падежах с одушевлёнными существительными </a:t>
            </a:r>
            <a:r>
              <a:rPr lang="ru-RU" dirty="0" smtClean="0">
                <a:latin typeface="Georgia" pitchFamily="18" charset="0"/>
              </a:rPr>
              <a:t>(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трое детей, мать троих детей</a:t>
            </a:r>
            <a:r>
              <a:rPr lang="ru-RU" dirty="0" smtClean="0">
                <a:latin typeface="Georgia" pitchFamily="18" charset="0"/>
              </a:rPr>
              <a:t>) и только </a:t>
            </a:r>
            <a:r>
              <a:rPr lang="ru-RU" u="sng" dirty="0" smtClean="0">
                <a:latin typeface="Georgia" pitchFamily="18" charset="0"/>
              </a:rPr>
              <a:t>в </a:t>
            </a:r>
            <a:r>
              <a:rPr lang="ru-RU" u="sng" dirty="0" err="1" smtClean="0">
                <a:latin typeface="Georgia" pitchFamily="18" charset="0"/>
              </a:rPr>
              <a:t>именительно-винительном</a:t>
            </a:r>
            <a:r>
              <a:rPr lang="ru-RU" u="sng" dirty="0" smtClean="0">
                <a:latin typeface="Georgia" pitchFamily="18" charset="0"/>
              </a:rPr>
              <a:t> падеже в сочетании с существительными неодушевлёнными</a:t>
            </a:r>
            <a:r>
              <a:rPr lang="ru-RU" dirty="0" smtClean="0">
                <a:latin typeface="Georgia" pitchFamily="18" charset="0"/>
              </a:rPr>
              <a:t> (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трое суток</a:t>
            </a:r>
            <a:r>
              <a:rPr lang="ru-RU" dirty="0" smtClean="0">
                <a:latin typeface="Georgia" pitchFamily="18" charset="0"/>
              </a:rPr>
              <a:t>). В косвенных падежах в последнем случае используются сочетания с количественными числительными: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с тремя ножницами</a:t>
            </a:r>
            <a:r>
              <a:rPr lang="ru-RU" dirty="0" smtClean="0">
                <a:latin typeface="Georgia" pitchFamily="18" charset="0"/>
              </a:rPr>
              <a:t> (не «с троими ножницами»).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8639" y="1097280"/>
            <a:ext cx="7968343" cy="386660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dirty="0" smtClean="0"/>
              <a:t>      </a:t>
            </a:r>
            <a:r>
              <a:rPr lang="ru-RU" sz="3600" dirty="0" smtClean="0">
                <a:latin typeface="Georgia" pitchFamily="18" charset="0"/>
              </a:rPr>
              <a:t>Следует говорить: </a:t>
            </a:r>
            <a:r>
              <a:rPr lang="ru-RU" sz="3600" i="1" dirty="0" smtClean="0">
                <a:solidFill>
                  <a:srgbClr val="C00000"/>
                </a:solidFill>
                <a:latin typeface="Georgia" pitchFamily="18" charset="0"/>
              </a:rPr>
              <a:t>у обоих братьев</a:t>
            </a:r>
            <a:r>
              <a:rPr lang="ru-RU" sz="3600" dirty="0" smtClean="0">
                <a:latin typeface="Georgia" pitchFamily="18" charset="0"/>
              </a:rPr>
              <a:t>, </a:t>
            </a:r>
            <a:r>
              <a:rPr lang="ru-RU" sz="3600" dirty="0" smtClean="0">
                <a:solidFill>
                  <a:srgbClr val="C00000"/>
                </a:solidFill>
                <a:latin typeface="Georgia" pitchFamily="18" charset="0"/>
              </a:rPr>
              <a:t>но</a:t>
            </a:r>
            <a:r>
              <a:rPr lang="ru-RU" sz="3600" dirty="0" smtClean="0">
                <a:latin typeface="Georgia" pitchFamily="18" charset="0"/>
              </a:rPr>
              <a:t>: </a:t>
            </a:r>
            <a:r>
              <a:rPr lang="ru-RU" sz="3600" i="1" dirty="0" smtClean="0">
                <a:solidFill>
                  <a:srgbClr val="C00000"/>
                </a:solidFill>
                <a:latin typeface="Georgia" pitchFamily="18" charset="0"/>
              </a:rPr>
              <a:t>у обеих сестёр</a:t>
            </a:r>
            <a:r>
              <a:rPr lang="ru-RU" sz="3600" dirty="0" smtClean="0">
                <a:latin typeface="Georgia" pitchFamily="18" charset="0"/>
              </a:rPr>
              <a:t>, так как со словами мужского рода употребляется собирательное числительное </a:t>
            </a:r>
            <a:r>
              <a:rPr lang="ru-RU" sz="3600" b="1" dirty="0" smtClean="0">
                <a:solidFill>
                  <a:srgbClr val="1E2A5A"/>
                </a:solidFill>
                <a:latin typeface="Georgia" pitchFamily="18" charset="0"/>
              </a:rPr>
              <a:t>оба</a:t>
            </a:r>
            <a:r>
              <a:rPr lang="ru-RU" sz="3600" dirty="0" smtClean="0">
                <a:latin typeface="Georgia" pitchFamily="18" charset="0"/>
              </a:rPr>
              <a:t>, а со словами женского рода — собирательное числительное </a:t>
            </a:r>
            <a:r>
              <a:rPr lang="ru-RU" sz="3600" b="1" dirty="0" smtClean="0">
                <a:solidFill>
                  <a:srgbClr val="1E2A5A"/>
                </a:solidFill>
                <a:latin typeface="Georgia" pitchFamily="18" charset="0"/>
              </a:rPr>
              <a:t>обе</a:t>
            </a:r>
            <a:r>
              <a:rPr lang="ru-RU" dirty="0" smtClean="0">
                <a:latin typeface="Georgia" pitchFamily="18" charset="0"/>
              </a:rPr>
              <a:t>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3326" y="574766"/>
            <a:ext cx="8085908" cy="585216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  </a:t>
            </a:r>
            <a:r>
              <a:rPr lang="ru-RU" dirty="0" smtClean="0">
                <a:latin typeface="Georgia" pitchFamily="18" charset="0"/>
              </a:rPr>
              <a:t>2. Мы говорим: </a:t>
            </a:r>
            <a:r>
              <a:rPr lang="ru-RU" i="1" dirty="0" smtClean="0">
                <a:latin typeface="Georgia" pitchFamily="18" charset="0"/>
              </a:rPr>
              <a:t>двадцать суток, двадцать одни сутки</a:t>
            </a:r>
            <a:r>
              <a:rPr lang="ru-RU" dirty="0" smtClean="0">
                <a:latin typeface="Georgia" pitchFamily="18" charset="0"/>
              </a:rPr>
              <a:t>, но если прибавить ещё одни сутки (22), то возникает </a:t>
            </a:r>
            <a:r>
              <a:rPr lang="ru-RU" u="sng" dirty="0" smtClean="0">
                <a:latin typeface="Georgia" pitchFamily="18" charset="0"/>
              </a:rPr>
              <a:t>грамматическая </a:t>
            </a:r>
            <a:r>
              <a:rPr lang="ru-RU" u="sng" dirty="0" err="1" smtClean="0">
                <a:latin typeface="Georgia" pitchFamily="18" charset="0"/>
              </a:rPr>
              <a:t>несочетаемость</a:t>
            </a:r>
            <a:r>
              <a:rPr lang="ru-RU" dirty="0" smtClean="0">
                <a:latin typeface="Georgia" pitchFamily="18" charset="0"/>
              </a:rPr>
              <a:t>: нельзя сказать ни «</a:t>
            </a:r>
            <a:r>
              <a:rPr lang="ru-RU" strike="sngStrike" dirty="0" smtClean="0">
                <a:solidFill>
                  <a:srgbClr val="C00000"/>
                </a:solidFill>
                <a:latin typeface="Georgia" pitchFamily="18" charset="0"/>
              </a:rPr>
              <a:t>двадцать два сутки</a:t>
            </a:r>
            <a:r>
              <a:rPr lang="ru-RU" dirty="0" smtClean="0">
                <a:latin typeface="Georgia" pitchFamily="18" charset="0"/>
              </a:rPr>
              <a:t>», ни «</a:t>
            </a:r>
            <a:r>
              <a:rPr lang="ru-RU" strike="sngStrike" dirty="0" smtClean="0">
                <a:solidFill>
                  <a:srgbClr val="C00000"/>
                </a:solidFill>
                <a:latin typeface="Georgia" pitchFamily="18" charset="0"/>
              </a:rPr>
              <a:t>двадцать две сутки</a:t>
            </a:r>
            <a:r>
              <a:rPr lang="ru-RU" dirty="0" smtClean="0">
                <a:latin typeface="Georgia" pitchFamily="18" charset="0"/>
              </a:rPr>
              <a:t>», а выражение «двадцать двое суток» встречается только в разговорной речи и не отвечает литературной норме: составное числительное образуется сочетанием </a:t>
            </a:r>
            <a:r>
              <a:rPr lang="ru-RU" b="1" dirty="0" smtClean="0">
                <a:latin typeface="Georgia" pitchFamily="18" charset="0"/>
              </a:rPr>
              <a:t>только количественных числительных и не может включать в себя числительное собирательное</a:t>
            </a:r>
            <a:r>
              <a:rPr lang="ru-RU" dirty="0" smtClean="0">
                <a:latin typeface="Georgia" pitchFamily="18" charset="0"/>
              </a:rPr>
              <a:t>. В подобных случаях следует пользоваться </a:t>
            </a:r>
            <a:r>
              <a:rPr lang="ru-RU" u="sng" dirty="0" smtClean="0">
                <a:latin typeface="Georgia" pitchFamily="18" charset="0"/>
              </a:rPr>
              <a:t>синонимической заменой</a:t>
            </a:r>
            <a:r>
              <a:rPr lang="ru-RU" dirty="0" smtClean="0">
                <a:latin typeface="Georgia" pitchFamily="18" charset="0"/>
              </a:rPr>
              <a:t> (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двадцать два дня</a:t>
            </a:r>
            <a:r>
              <a:rPr lang="ru-RU" dirty="0" smtClean="0">
                <a:latin typeface="Georgia" pitchFamily="18" charset="0"/>
              </a:rPr>
              <a:t>) или употреблять составное числительное не в </a:t>
            </a:r>
            <a:r>
              <a:rPr lang="ru-RU" dirty="0" err="1" smtClean="0">
                <a:latin typeface="Georgia" pitchFamily="18" charset="0"/>
              </a:rPr>
              <a:t>именительно-винительном</a:t>
            </a:r>
            <a:r>
              <a:rPr lang="ru-RU" dirty="0" smtClean="0">
                <a:latin typeface="Georgia" pitchFamily="18" charset="0"/>
              </a:rPr>
              <a:t>, а в других падежах (например: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в течение двадцати двух суток</a:t>
            </a:r>
            <a:r>
              <a:rPr lang="ru-RU" dirty="0" smtClean="0">
                <a:latin typeface="Georgia" pitchFamily="18" charset="0"/>
              </a:rPr>
              <a:t>). При существительных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ножницы, сани </a:t>
            </a:r>
            <a:r>
              <a:rPr lang="ru-RU" dirty="0" smtClean="0">
                <a:latin typeface="Georgia" pitchFamily="18" charset="0"/>
              </a:rPr>
              <a:t>и т. п. в аналогичных случаях можно употребить слово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штука</a:t>
            </a:r>
            <a:r>
              <a:rPr lang="ru-RU" dirty="0" smtClean="0">
                <a:latin typeface="Georgia" pitchFamily="18" charset="0"/>
              </a:rPr>
              <a:t> (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купили двадцать две штуки ножниц</a:t>
            </a:r>
            <a:r>
              <a:rPr lang="ru-RU" dirty="0" smtClean="0">
                <a:latin typeface="Georgia" pitchFamily="18" charset="0"/>
              </a:rPr>
              <a:t>).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1712" y="1629682"/>
            <a:ext cx="7886700" cy="222386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  </a:t>
            </a:r>
            <a:r>
              <a:rPr lang="ru-RU" sz="3600" dirty="0" smtClean="0">
                <a:latin typeface="Georgia" pitchFamily="18" charset="0"/>
              </a:rPr>
              <a:t>3. В составных порядковых числительных склоняется только последнее слово, например: </a:t>
            </a:r>
            <a:r>
              <a:rPr lang="ru-RU" sz="3600" i="1" dirty="0" smtClean="0">
                <a:solidFill>
                  <a:srgbClr val="C00000"/>
                </a:solidFill>
                <a:latin typeface="Georgia" pitchFamily="18" charset="0"/>
              </a:rPr>
              <a:t>в тысяча девятьсот восемьдесят втором году (</a:t>
            </a:r>
            <a:r>
              <a:rPr lang="ru-RU" sz="3600" b="1" i="1" dirty="0" smtClean="0">
                <a:solidFill>
                  <a:srgbClr val="1E2A5A"/>
                </a:solidFill>
                <a:latin typeface="Georgia" pitchFamily="18" charset="0"/>
              </a:rPr>
              <a:t>не</a:t>
            </a:r>
            <a:r>
              <a:rPr lang="ru-RU" sz="3600" i="1" dirty="0" smtClean="0">
                <a:solidFill>
                  <a:srgbClr val="C00000"/>
                </a:solidFill>
                <a:latin typeface="Georgia" pitchFamily="18" charset="0"/>
              </a:rPr>
              <a:t>: в тысячу...).</a:t>
            </a:r>
            <a:endParaRPr lang="ru-RU" sz="3600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587" y="19530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1E2A5A"/>
                </a:solidFill>
                <a:latin typeface="Georgia" pitchFamily="18" charset="0"/>
              </a:rPr>
              <a:t>Введение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902" y="1577431"/>
            <a:ext cx="7886700" cy="435133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   Имя числительное в русском языке (как и в других языках) насчитывает всего несколько десятков слов: от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нуля</a:t>
            </a:r>
            <a:r>
              <a:rPr lang="ru-RU" dirty="0" smtClean="0">
                <a:latin typeface="Georgia" pitchFamily="18" charset="0"/>
              </a:rPr>
              <a:t> до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десяти</a:t>
            </a:r>
            <a:r>
              <a:rPr lang="ru-RU" dirty="0" smtClean="0">
                <a:latin typeface="Georgia" pitchFamily="18" charset="0"/>
              </a:rPr>
              <a:t>, от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одиннадцати</a:t>
            </a:r>
            <a:r>
              <a:rPr lang="ru-RU" dirty="0" smtClean="0">
                <a:latin typeface="Georgia" pitchFamily="18" charset="0"/>
              </a:rPr>
              <a:t> до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двадцати</a:t>
            </a:r>
            <a:r>
              <a:rPr lang="ru-RU" dirty="0" smtClean="0">
                <a:latin typeface="Georgia" pitchFamily="18" charset="0"/>
              </a:rPr>
              <a:t>, от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двадцати</a:t>
            </a:r>
            <a:r>
              <a:rPr lang="ru-RU" dirty="0" smtClean="0">
                <a:latin typeface="Georgia" pitchFamily="18" charset="0"/>
              </a:rPr>
              <a:t> до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ста</a:t>
            </a:r>
            <a:r>
              <a:rPr lang="ru-RU" dirty="0" smtClean="0">
                <a:latin typeface="Georgia" pitchFamily="18" charset="0"/>
              </a:rPr>
              <a:t>, от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ста</a:t>
            </a:r>
            <a:r>
              <a:rPr lang="ru-RU" dirty="0" smtClean="0">
                <a:latin typeface="Georgia" pitchFamily="18" charset="0"/>
              </a:rPr>
              <a:t> до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тысячи</a:t>
            </a:r>
            <a:r>
              <a:rPr lang="ru-RU" dirty="0" smtClean="0">
                <a:latin typeface="Georgia" pitchFamily="18" charset="0"/>
              </a:rPr>
              <a:t>, затем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миллион</a:t>
            </a:r>
            <a:r>
              <a:rPr lang="ru-RU" dirty="0" smtClean="0">
                <a:latin typeface="Georgia" pitchFamily="18" charset="0"/>
              </a:rPr>
              <a:t>,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миллиард</a:t>
            </a:r>
            <a:r>
              <a:rPr lang="ru-RU" dirty="0" smtClean="0">
                <a:latin typeface="Georgia" pitchFamily="18" charset="0"/>
              </a:rPr>
              <a:t> и мало употребительные единицы более высоких разрядов. Новыми словами эта часть речи не пополняется, однако и при таком ограниченном словарном материале возникают трудности в выборе подходящей формы.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1E2A5A"/>
                </a:solidFill>
                <a:latin typeface="Georgia" pitchFamily="18" charset="0"/>
              </a:rPr>
              <a:t>Упражнения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8640" y="1463040"/>
            <a:ext cx="8020594" cy="509451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   </a:t>
            </a:r>
            <a:r>
              <a:rPr lang="ru-RU" b="1" dirty="0" smtClean="0">
                <a:latin typeface="Georgia" pitchFamily="18" charset="0"/>
              </a:rPr>
              <a:t>Упражнение 1</a:t>
            </a:r>
            <a:r>
              <a:rPr lang="ru-RU" dirty="0" smtClean="0">
                <a:latin typeface="Georgia" pitchFamily="18" charset="0"/>
              </a:rPr>
              <a:t>. </a:t>
            </a:r>
            <a:r>
              <a:rPr lang="ru-RU" b="1" dirty="0" smtClean="0">
                <a:latin typeface="Georgia" pitchFamily="18" charset="0"/>
              </a:rPr>
              <a:t>Раскройте скобки, выберите подходящий вариант. Цифры напишите прописью. </a:t>
            </a:r>
          </a:p>
          <a:p>
            <a:pPr algn="just">
              <a:buNone/>
            </a:pPr>
            <a:r>
              <a:rPr lang="ru-RU" b="1" dirty="0" smtClean="0">
                <a:latin typeface="Georgia" pitchFamily="18" charset="0"/>
              </a:rPr>
              <a:t>       </a:t>
            </a:r>
            <a:r>
              <a:rPr lang="ru-RU" dirty="0" smtClean="0">
                <a:latin typeface="Georgia" pitchFamily="18" charset="0"/>
              </a:rPr>
              <a:t>1.Библиотека института ежемесячно пополняется (300 книг). 2. Вместе с новыми (1250 слов) учебник испанского языка будет насчитывать свыше (4,5 тыс.) слов. 3. Разность между (87) и (58) составляет двадцать девять. 4. Второй советский искусственный спутник Земли находился в космосе (163 сутки). 5. В эту суровую зиму стае волков пришлось по (много — многу) дней бродить в поисках пищи. 6. На машины было погружено 22,4 (тонна) угля. 7. На традиционных встречах выпускников я ежегодно встречаю всех своих (24 однокурсника).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1886" y="940526"/>
            <a:ext cx="8123464" cy="523643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  </a:t>
            </a:r>
            <a:r>
              <a:rPr lang="ru-RU" b="1" dirty="0" smtClean="0">
                <a:latin typeface="Georgia" pitchFamily="18" charset="0"/>
              </a:rPr>
              <a:t>Упражнение 2. Раскройте скобки, заключённые в них слова употребите в нужной форме. </a:t>
            </a:r>
            <a:r>
              <a:rPr lang="ru-RU" dirty="0" smtClean="0">
                <a:latin typeface="Georgia" pitchFamily="18" charset="0"/>
              </a:rPr>
              <a:t>1. Для мастерской приобрели 34 (ножницы), 2. На традиционной встрече выпускников нашей школы я встретил 23 (одноклассника — одноклассников). 3. Наш ботанический сад занимает территорию в 5,6 (гектара — гектаров). 4. Я помню своё детство с трёх-четырёх (годов — лет), к шести (годам — летам) я уже научился читать. 5. В каждой группе занималось по 7 (людей— человек). 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6. Интересную книгу можно читать по (несколько — нескольку) раз. 7. Работа мотора рассчитана на (1000—1200) оборотов в минуту. 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8. Для участия в соревновании пригласили (21 спортсмен).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84217"/>
            <a:ext cx="8058150" cy="509274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   </a:t>
            </a:r>
            <a:r>
              <a:rPr lang="ru-RU" b="1" dirty="0" smtClean="0">
                <a:latin typeface="Georgia" pitchFamily="18" charset="0"/>
              </a:rPr>
              <a:t>Упражнение 3. Раскройте скобки, выберите подходящий вариант. </a:t>
            </a:r>
            <a:br>
              <a:rPr lang="ru-RU" b="1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1. Радостно встретились после долгой разлуки (два друга — двое друзей). 2. Добрые люди взяли на воспитание (три сироты — трёх сирот — троих сирот). 3. В семье старого охотника было (четыре сына — четверо сыновей); все (четыре — четверо) тоже прекрасные охотники. 4. Старшие братья уехали вперёд, младшие дождались, пока за ними (двумя — двоими) приедет мать. 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5. Буря не утихала в течение (трёх — троих) суток.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1E2A5A"/>
                </a:solidFill>
                <a:latin typeface="Georgia" pitchFamily="18" charset="0"/>
              </a:rPr>
              <a:t>Список использованных источников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Georgia" pitchFamily="18" charset="0"/>
              </a:rPr>
              <a:t>Черкасова, Л. Н. Популярная грамматическая стилистика: пособие по культуре речи / Л. Н. Черкасова, 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В. Н. Исаева. – Ростов-на-Дону : Ростовский государственный университет путей сообщения, 2002. – 35 с. – Текст : непосредственный.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1E2A5A"/>
                </a:solidFill>
                <a:latin typeface="Georgia" pitchFamily="18" charset="0"/>
              </a:rPr>
              <a:t>Варианты форм имен числительных</a:t>
            </a:r>
            <a:endParaRPr lang="ru-RU" sz="3200" b="1" dirty="0">
              <a:solidFill>
                <a:srgbClr val="1E2A5A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 1. Если попросить несколько лиц прочитать вслух предложение «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Я встретился с 8 товарищами</a:t>
            </a:r>
            <a:r>
              <a:rPr lang="ru-RU" dirty="0" smtClean="0">
                <a:latin typeface="Georgia" pitchFamily="18" charset="0"/>
              </a:rPr>
              <a:t>», то можно ожидать, что имеющуюся в нём цифру прочитают по-разному: </a:t>
            </a:r>
            <a:r>
              <a:rPr lang="ru-RU" b="1" dirty="0" smtClean="0">
                <a:latin typeface="Georgia" pitchFamily="18" charset="0"/>
              </a:rPr>
              <a:t>восемью</a:t>
            </a:r>
            <a:r>
              <a:rPr lang="ru-RU" dirty="0" smtClean="0">
                <a:latin typeface="Georgia" pitchFamily="18" charset="0"/>
              </a:rPr>
              <a:t> и </a:t>
            </a:r>
            <a:r>
              <a:rPr lang="ru-RU" b="1" dirty="0" smtClean="0">
                <a:latin typeface="Georgia" pitchFamily="18" charset="0"/>
              </a:rPr>
              <a:t>восьмью</a:t>
            </a:r>
            <a:r>
              <a:rPr lang="ru-RU" dirty="0" smtClean="0">
                <a:latin typeface="Georgia" pitchFamily="18" charset="0"/>
              </a:rPr>
              <a:t>. </a:t>
            </a:r>
            <a:r>
              <a:rPr lang="ru-RU" u="sng" dirty="0" smtClean="0">
                <a:latin typeface="Georgia" pitchFamily="18" charset="0"/>
              </a:rPr>
              <a:t>Оба варианта правильны</a:t>
            </a:r>
            <a:r>
              <a:rPr lang="ru-RU" dirty="0" smtClean="0">
                <a:latin typeface="Georgia" pitchFamily="18" charset="0"/>
              </a:rPr>
              <a:t>, но форма восемью считается книжной, устаревающей, а восьмью — форма более экономная (короткая), чаще встречается в практике разговорной речи. </a:t>
            </a:r>
          </a:p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 То же самое относится к числительным </a:t>
            </a:r>
            <a:r>
              <a:rPr lang="ru-RU" b="1" dirty="0" smtClean="0">
                <a:latin typeface="Georgia" pitchFamily="18" charset="0"/>
              </a:rPr>
              <a:t>восемьдесят</a:t>
            </a:r>
            <a:r>
              <a:rPr lang="ru-RU" dirty="0" smtClean="0">
                <a:latin typeface="Georgia" pitchFamily="18" charset="0"/>
              </a:rPr>
              <a:t> и </a:t>
            </a:r>
            <a:r>
              <a:rPr lang="ru-RU" b="1" dirty="0" smtClean="0">
                <a:latin typeface="Georgia" pitchFamily="18" charset="0"/>
              </a:rPr>
              <a:t>восемьсот</a:t>
            </a:r>
            <a:r>
              <a:rPr lang="ru-RU" dirty="0" smtClean="0">
                <a:latin typeface="Georgia" pitchFamily="18" charset="0"/>
              </a:rPr>
              <a:t>. Одинаково правильны варианты: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Библиотека пополнилась </a:t>
            </a:r>
            <a:r>
              <a:rPr lang="ru-RU" i="1" dirty="0" err="1" smtClean="0">
                <a:solidFill>
                  <a:srgbClr val="C00000"/>
                </a:solidFill>
                <a:latin typeface="Georgia" pitchFamily="18" charset="0"/>
              </a:rPr>
              <a:t>восемьюдесятью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 (восьмьюдесятью) книгами. Выставка располагает восемьюстами (восьмьюстами) экспонатами</a:t>
            </a:r>
            <a:r>
              <a:rPr lang="ru-RU" dirty="0" smtClean="0">
                <a:latin typeface="Georgia" pitchFamily="18" charset="0"/>
              </a:rPr>
              <a:t>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7840" y="1368425"/>
            <a:ext cx="7886700" cy="435133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2. При склонении слова </a:t>
            </a:r>
            <a:r>
              <a:rPr lang="ru-RU" b="1" dirty="0" smtClean="0">
                <a:latin typeface="Georgia" pitchFamily="18" charset="0"/>
              </a:rPr>
              <a:t>тысяча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u="sng" dirty="0" smtClean="0">
                <a:latin typeface="Georgia" pitchFamily="18" charset="0"/>
              </a:rPr>
              <a:t>допустимы варианты в форме </a:t>
            </a:r>
            <a:r>
              <a:rPr lang="ru-RU" i="1" u="sng" dirty="0" smtClean="0">
                <a:latin typeface="Georgia" pitchFamily="18" charset="0"/>
              </a:rPr>
              <a:t>творительного падежа</a:t>
            </a:r>
            <a:r>
              <a:rPr lang="ru-RU" dirty="0" smtClean="0">
                <a:latin typeface="Georgia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 </a:t>
            </a:r>
            <a:r>
              <a:rPr lang="ru-RU" dirty="0" smtClean="0">
                <a:solidFill>
                  <a:srgbClr val="1E2A5A"/>
                </a:solidFill>
                <a:latin typeface="Georgia" pitchFamily="18" charset="0"/>
              </a:rPr>
              <a:t>Например</a:t>
            </a:r>
            <a:r>
              <a:rPr lang="ru-RU" dirty="0" smtClean="0">
                <a:latin typeface="Georgia" pitchFamily="18" charset="0"/>
              </a:rPr>
              <a:t>, можно сказать: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Библиотека пополнилась одной тысячей книг — ... пополнилась тысячью книгами</a:t>
            </a:r>
            <a:r>
              <a:rPr lang="ru-RU" dirty="0" smtClean="0">
                <a:latin typeface="Georgia" pitchFamily="18" charset="0"/>
              </a:rPr>
              <a:t>. Первый вариант (в нём слово тысяча — имя существительное, которое управляет последующим словом) характерен для книжной речи, а второй (в нём слово тысяча — имя числительное, которое согласуется с последующим словом) используется в разговорной речи.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1E2A5A"/>
                </a:solidFill>
                <a:latin typeface="Georgia" pitchFamily="18" charset="0"/>
              </a:rPr>
              <a:t>Варианты сочетаний числительных с существительными</a:t>
            </a:r>
            <a:r>
              <a:rPr lang="en-US" dirty="0" smtClean="0">
                <a:latin typeface="Georgia" pitchFamily="18" charset="0"/>
              </a:rPr>
              <a:t/>
            </a:r>
            <a:br>
              <a:rPr lang="en-US" dirty="0" smtClean="0">
                <a:latin typeface="Georgia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825624"/>
            <a:ext cx="7966710" cy="264187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 1. В сочетаниях с составными числительными, оканчивающимися на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один</a:t>
            </a:r>
            <a:r>
              <a:rPr lang="ru-RU" dirty="0" smtClean="0">
                <a:latin typeface="Georgia" pitchFamily="18" charset="0"/>
              </a:rPr>
              <a:t>, имя существительное ставится в форме единственного числа: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двадцать один ученик, сорок одна книга</a:t>
            </a:r>
            <a:r>
              <a:rPr lang="ru-RU" dirty="0" smtClean="0">
                <a:latin typeface="Georgia" pitchFamily="18" charset="0"/>
              </a:rPr>
              <a:t> и т. п.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5587" y="1067979"/>
            <a:ext cx="7886700" cy="435133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dirty="0" smtClean="0">
                <a:latin typeface="Georgia" pitchFamily="18" charset="0"/>
              </a:rPr>
              <a:t>       2. Слово </a:t>
            </a:r>
            <a:r>
              <a:rPr lang="ru-RU" b="1" i="1" dirty="0" smtClean="0">
                <a:solidFill>
                  <a:srgbClr val="1E2A5A"/>
                </a:solidFill>
                <a:latin typeface="Georgia" pitchFamily="18" charset="0"/>
              </a:rPr>
              <a:t>человек</a:t>
            </a:r>
            <a:r>
              <a:rPr lang="ru-RU" dirty="0" smtClean="0">
                <a:latin typeface="Georgia" pitchFamily="18" charset="0"/>
              </a:rPr>
              <a:t> во </a:t>
            </a:r>
            <a:r>
              <a:rPr lang="ru-RU" u="sng" dirty="0" smtClean="0">
                <a:latin typeface="Georgia" pitchFamily="18" charset="0"/>
              </a:rPr>
              <a:t>множественном числе</a:t>
            </a:r>
            <a:r>
              <a:rPr lang="ru-RU" dirty="0" smtClean="0">
                <a:latin typeface="Georgia" pitchFamily="18" charset="0"/>
              </a:rPr>
              <a:t> имеет форму </a:t>
            </a:r>
            <a:r>
              <a:rPr lang="ru-RU" b="1" i="1" dirty="0" smtClean="0">
                <a:solidFill>
                  <a:srgbClr val="1E2A5A"/>
                </a:solidFill>
                <a:latin typeface="Georgia" pitchFamily="18" charset="0"/>
              </a:rPr>
              <a:t>люди</a:t>
            </a:r>
            <a:r>
              <a:rPr lang="ru-RU" dirty="0" smtClean="0">
                <a:latin typeface="Georgia" pitchFamily="18" charset="0"/>
              </a:rPr>
              <a:t>, но </a:t>
            </a:r>
            <a:r>
              <a:rPr lang="ru-RU" u="sng" dirty="0" smtClean="0">
                <a:latin typeface="Georgia" pitchFamily="18" charset="0"/>
              </a:rPr>
              <a:t>в сочетании с числительными</a:t>
            </a:r>
            <a:r>
              <a:rPr lang="ru-RU" dirty="0" smtClean="0">
                <a:latin typeface="Georgia" pitchFamily="18" charset="0"/>
              </a:rPr>
              <a:t> сохраняется слово </a:t>
            </a:r>
            <a:r>
              <a:rPr lang="ru-RU" b="1" i="1" dirty="0" smtClean="0">
                <a:solidFill>
                  <a:srgbClr val="1E2A5A"/>
                </a:solidFill>
                <a:latin typeface="Georgia" pitchFamily="18" charset="0"/>
              </a:rPr>
              <a:t>человек</a:t>
            </a:r>
            <a:r>
              <a:rPr lang="ru-RU" dirty="0" smtClean="0">
                <a:latin typeface="Georgia" pitchFamily="18" charset="0"/>
              </a:rPr>
              <a:t>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у пяти человек, дать пяти человекам, встретить пять человек, познакомиться с пятью человеками, речь шла о пяти человеках</a:t>
            </a:r>
            <a:r>
              <a:rPr lang="ru-RU" dirty="0" smtClean="0">
                <a:latin typeface="Georgia" pitchFamily="18" charset="0"/>
              </a:rPr>
              <a:t>. При наличии определения возможно употребление слова </a:t>
            </a:r>
            <a:r>
              <a:rPr lang="ru-RU" b="1" i="1" dirty="0" smtClean="0">
                <a:solidFill>
                  <a:srgbClr val="1E2A5A"/>
                </a:solidFill>
                <a:latin typeface="Georgia" pitchFamily="18" charset="0"/>
              </a:rPr>
              <a:t>люди</a:t>
            </a:r>
            <a:r>
              <a:rPr lang="ru-RU" dirty="0" smtClean="0">
                <a:latin typeface="Georgia" pitchFamily="18" charset="0"/>
              </a:rPr>
              <a:t>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пять незнакомых людей, трое взрослых людей</a:t>
            </a:r>
            <a:r>
              <a:rPr lang="ru-RU" dirty="0" smtClean="0">
                <a:latin typeface="Georgia" pitchFamily="18" charset="0"/>
              </a:rPr>
              <a:t>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1085" y="1146357"/>
            <a:ext cx="7886700" cy="384365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dirty="0" smtClean="0"/>
              <a:t>        </a:t>
            </a:r>
            <a:r>
              <a:rPr lang="ru-RU" dirty="0" smtClean="0">
                <a:latin typeface="Georgia" pitchFamily="18" charset="0"/>
              </a:rPr>
              <a:t>3. В сочетании с числительными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пять, шесть </a:t>
            </a:r>
            <a:r>
              <a:rPr lang="ru-RU" dirty="0" smtClean="0">
                <a:latin typeface="Georgia" pitchFamily="18" charset="0"/>
              </a:rPr>
              <a:t>и выше в форме </a:t>
            </a:r>
            <a:r>
              <a:rPr lang="ru-RU" dirty="0" err="1" smtClean="0">
                <a:latin typeface="Georgia" pitchFamily="18" charset="0"/>
              </a:rPr>
              <a:t>именительно-винительного</a:t>
            </a:r>
            <a:r>
              <a:rPr lang="ru-RU" dirty="0" smtClean="0">
                <a:latin typeface="Georgia" pitchFamily="18" charset="0"/>
              </a:rPr>
              <a:t> и родительного падежей употребляется слово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лет</a:t>
            </a:r>
            <a:r>
              <a:rPr lang="ru-RU" dirty="0" smtClean="0">
                <a:latin typeface="Georgia" pitchFamily="18" charset="0"/>
              </a:rPr>
              <a:t>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прошло пять лет, не достиг семи лет</a:t>
            </a:r>
            <a:r>
              <a:rPr lang="ru-RU" dirty="0" smtClean="0">
                <a:latin typeface="Georgia" pitchFamily="18" charset="0"/>
              </a:rPr>
              <a:t>. В остальных падежах используется нужная форма слова </a:t>
            </a:r>
            <a:r>
              <a:rPr lang="ru-RU" i="1" dirty="0" smtClean="0">
                <a:solidFill>
                  <a:srgbClr val="1E2A5A"/>
                </a:solidFill>
                <a:latin typeface="Georgia" pitchFamily="18" charset="0"/>
              </a:rPr>
              <a:t>год</a:t>
            </a:r>
            <a:r>
              <a:rPr lang="ru-RU" dirty="0" smtClean="0">
                <a:latin typeface="Georgia" pitchFamily="18" charset="0"/>
              </a:rPr>
              <a:t>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к пяти годам, старше семью годами, вспоминали о последних десяти годах</a:t>
            </a:r>
            <a:r>
              <a:rPr lang="ru-RU" dirty="0" smtClean="0">
                <a:latin typeface="Georgia" pitchFamily="18" charset="0"/>
              </a:rPr>
              <a:t>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0263" y="1489166"/>
            <a:ext cx="8123464" cy="295220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Georgia" pitchFamily="18" charset="0"/>
              </a:rPr>
              <a:t>4. Возможны варианты типа: </a:t>
            </a:r>
            <a:r>
              <a:rPr lang="ru-RU" i="1" dirty="0" smtClean="0">
                <a:solidFill>
                  <a:srgbClr val="C00000"/>
                </a:solidFill>
                <a:latin typeface="Georgia" pitchFamily="18" charset="0"/>
              </a:rPr>
              <a:t>ограничился тремястами рублями — ... тремястами рублей</a:t>
            </a:r>
            <a:r>
              <a:rPr lang="ru-RU" dirty="0" smtClean="0">
                <a:latin typeface="Georgia" pitchFamily="18" charset="0"/>
              </a:rPr>
              <a:t>. Первый вариант (числительное согласуется с существительным) носит книжный характер, второй (числительное управляет существительным) встречается в разговорной речи.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2697" y="326572"/>
            <a:ext cx="8138160" cy="627017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ru-RU" sz="1800" dirty="0" smtClean="0">
                <a:latin typeface="Georgia" pitchFamily="18" charset="0"/>
              </a:rPr>
              <a:t>      </a:t>
            </a:r>
            <a:r>
              <a:rPr lang="ru-RU" sz="2200" dirty="0" smtClean="0">
                <a:latin typeface="Georgia" pitchFamily="18" charset="0"/>
              </a:rPr>
              <a:t>5. Вариантные конструкции типа </a:t>
            </a:r>
            <a:r>
              <a:rPr lang="ru-RU" sz="2200" i="1" dirty="0" smtClean="0">
                <a:solidFill>
                  <a:srgbClr val="C00000"/>
                </a:solidFill>
                <a:latin typeface="Georgia" pitchFamily="18" charset="0"/>
              </a:rPr>
              <a:t>дать по пяти тетрадей </a:t>
            </a:r>
            <a:r>
              <a:rPr lang="ru-RU" sz="2200" dirty="0" smtClean="0">
                <a:latin typeface="Georgia" pitchFamily="18" charset="0"/>
              </a:rPr>
              <a:t>— </a:t>
            </a:r>
            <a:r>
              <a:rPr lang="ru-RU" sz="2200" i="1" dirty="0" smtClean="0">
                <a:solidFill>
                  <a:srgbClr val="C00000"/>
                </a:solidFill>
                <a:latin typeface="Georgia" pitchFamily="18" charset="0"/>
              </a:rPr>
              <a:t>дать по пять тетрадей </a:t>
            </a:r>
            <a:r>
              <a:rPr lang="ru-RU" sz="2200" dirty="0" smtClean="0">
                <a:latin typeface="Georgia" pitchFamily="18" charset="0"/>
              </a:rPr>
              <a:t>объясняются тем, что предлог </a:t>
            </a:r>
            <a:r>
              <a:rPr lang="ru-RU" sz="2200" b="1" dirty="0" smtClean="0">
                <a:latin typeface="Georgia" pitchFamily="18" charset="0"/>
              </a:rPr>
              <a:t>по</a:t>
            </a:r>
            <a:r>
              <a:rPr lang="ru-RU" sz="2200" dirty="0" smtClean="0">
                <a:latin typeface="Georgia" pitchFamily="18" charset="0"/>
              </a:rPr>
              <a:t> в так называемом дистрибутивном (распределительном) значении употребляется с числительными </a:t>
            </a:r>
            <a:r>
              <a:rPr lang="ru-RU" sz="2200" i="1" dirty="0" smtClean="0">
                <a:solidFill>
                  <a:srgbClr val="1E2A5A"/>
                </a:solidFill>
                <a:latin typeface="Georgia" pitchFamily="18" charset="0"/>
              </a:rPr>
              <a:t>пять, шесть ... десять ... двадцать ... пятьдесят ... восемьдесят </a:t>
            </a:r>
            <a:r>
              <a:rPr lang="ru-RU" sz="2200" dirty="0" smtClean="0">
                <a:latin typeface="Georgia" pitchFamily="18" charset="0"/>
              </a:rPr>
              <a:t>или </a:t>
            </a:r>
            <a:r>
              <a:rPr lang="ru-RU" sz="2200" u="sng" dirty="0" smtClean="0">
                <a:latin typeface="Georgia" pitchFamily="18" charset="0"/>
              </a:rPr>
              <a:t>с дательным падежом </a:t>
            </a:r>
            <a:r>
              <a:rPr lang="ru-RU" sz="2200" dirty="0" smtClean="0">
                <a:latin typeface="Georgia" pitchFamily="18" charset="0"/>
              </a:rPr>
              <a:t>(книжный вариант), или </a:t>
            </a:r>
            <a:r>
              <a:rPr lang="ru-RU" sz="2200" u="sng" dirty="0" smtClean="0">
                <a:latin typeface="Georgia" pitchFamily="18" charset="0"/>
              </a:rPr>
              <a:t>с винительным падежом </a:t>
            </a:r>
            <a:r>
              <a:rPr lang="ru-RU" sz="2200" dirty="0" smtClean="0">
                <a:latin typeface="Georgia" pitchFamily="18" charset="0"/>
              </a:rPr>
              <a:t>(разговорный вариант). С числительными </a:t>
            </a:r>
            <a:r>
              <a:rPr lang="ru-RU" sz="2200" i="1" dirty="0" smtClean="0">
                <a:solidFill>
                  <a:srgbClr val="1E2A5A"/>
                </a:solidFill>
                <a:latin typeface="Georgia" pitchFamily="18" charset="0"/>
              </a:rPr>
              <a:t>два, три, четыре, девяносто, сто, двести, триста, четыреста </a:t>
            </a:r>
            <a:r>
              <a:rPr lang="ru-RU" sz="2200" dirty="0" smtClean="0">
                <a:latin typeface="Georgia" pitchFamily="18" charset="0"/>
              </a:rPr>
              <a:t>употребляется </a:t>
            </a:r>
            <a:r>
              <a:rPr lang="ru-RU" sz="2200" u="sng" dirty="0" smtClean="0">
                <a:latin typeface="Georgia" pitchFamily="18" charset="0"/>
              </a:rPr>
              <a:t>только форма винительного падежа</a:t>
            </a:r>
            <a:r>
              <a:rPr lang="ru-RU" sz="2200" dirty="0" smtClean="0">
                <a:latin typeface="Georgia" pitchFamily="18" charset="0"/>
              </a:rPr>
              <a:t>: </a:t>
            </a:r>
            <a:r>
              <a:rPr lang="ru-RU" sz="2200" i="1" dirty="0" smtClean="0">
                <a:solidFill>
                  <a:srgbClr val="C00000"/>
                </a:solidFill>
                <a:latin typeface="Georgia" pitchFamily="18" charset="0"/>
              </a:rPr>
              <a:t>по два (три, четыре) часа в день, по девяносто (сто) дней в году, по двести (триста, четыреста) рублей</a:t>
            </a:r>
            <a:r>
              <a:rPr lang="ru-RU" sz="2200" dirty="0" smtClean="0">
                <a:latin typeface="Georgia" pitchFamily="18" charset="0"/>
              </a:rPr>
              <a:t>. В двух падежных формах употребляются с предлогом </a:t>
            </a:r>
            <a:r>
              <a:rPr lang="ru-RU" sz="2200" b="1" dirty="0" smtClean="0">
                <a:latin typeface="Georgia" pitchFamily="18" charset="0"/>
              </a:rPr>
              <a:t>по</a:t>
            </a:r>
            <a:r>
              <a:rPr lang="ru-RU" sz="2200" dirty="0" smtClean="0">
                <a:latin typeface="Georgia" pitchFamily="18" charset="0"/>
              </a:rPr>
              <a:t> и неопределённо-количественные числительные </a:t>
            </a:r>
            <a:r>
              <a:rPr lang="ru-RU" sz="2200" b="1" i="1" dirty="0" smtClean="0">
                <a:solidFill>
                  <a:srgbClr val="1E2A5A"/>
                </a:solidFill>
                <a:latin typeface="Georgia" pitchFamily="18" charset="0"/>
              </a:rPr>
              <a:t>несколько и много</a:t>
            </a:r>
            <a:r>
              <a:rPr lang="ru-RU" sz="2200" dirty="0" smtClean="0">
                <a:latin typeface="Georgia" pitchFamily="18" charset="0"/>
              </a:rPr>
              <a:t>: </a:t>
            </a:r>
            <a:r>
              <a:rPr lang="ru-RU" sz="2200" i="1" dirty="0" smtClean="0">
                <a:solidFill>
                  <a:srgbClr val="C00000"/>
                </a:solidFill>
                <a:latin typeface="Georgia" pitchFamily="18" charset="0"/>
              </a:rPr>
              <a:t>по нескольку человек, по многу дней </a:t>
            </a:r>
            <a:r>
              <a:rPr lang="ru-RU" sz="2200" dirty="0" smtClean="0">
                <a:latin typeface="Georgia" pitchFamily="18" charset="0"/>
              </a:rPr>
              <a:t>(книжный вариант) — </a:t>
            </a:r>
            <a:r>
              <a:rPr lang="ru-RU" sz="2200" i="1" dirty="0" smtClean="0">
                <a:solidFill>
                  <a:srgbClr val="C00000"/>
                </a:solidFill>
                <a:latin typeface="Georgia" pitchFamily="18" charset="0"/>
              </a:rPr>
              <a:t>по несколько человек, по много дней</a:t>
            </a:r>
            <a:r>
              <a:rPr lang="ru-RU" sz="2200" dirty="0" smtClean="0">
                <a:latin typeface="Georgia" pitchFamily="18" charset="0"/>
              </a:rPr>
              <a:t> (разговорный вариант).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1482</Words>
  <Application>Microsoft Office PowerPoint</Application>
  <PresentationFormat>Экран (4:3)</PresentationFormat>
  <Paragraphs>47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Слайд 1</vt:lpstr>
      <vt:lpstr>Введение</vt:lpstr>
      <vt:lpstr>Варианты форм имен числительных</vt:lpstr>
      <vt:lpstr>Слайд 4</vt:lpstr>
      <vt:lpstr>Варианты сочетаний числительных с существительными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Числительные количественные и числительные собирательные как синонимы</vt:lpstr>
      <vt:lpstr>Собирательные числительные употребляются в немногих случаях, а именно:</vt:lpstr>
      <vt:lpstr>Слайд 15</vt:lpstr>
      <vt:lpstr>Слайд 16</vt:lpstr>
      <vt:lpstr>Слайд 17</vt:lpstr>
      <vt:lpstr>Слайд 18</vt:lpstr>
      <vt:lpstr>Слайд 19</vt:lpstr>
      <vt:lpstr>Упражнения</vt:lpstr>
      <vt:lpstr>Слайд 21</vt:lpstr>
      <vt:lpstr>Слайд 22</vt:lpstr>
      <vt:lpstr>Список использованных источников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Лена</cp:lastModifiedBy>
  <cp:revision>46</cp:revision>
  <dcterms:created xsi:type="dcterms:W3CDTF">2018-09-04T12:10:47Z</dcterms:created>
  <dcterms:modified xsi:type="dcterms:W3CDTF">2021-11-30T09:06:10Z</dcterms:modified>
</cp:coreProperties>
</file>