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360"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217148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E30278C-9648-4CFC-B03C-C4AB309C91D6}"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47562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122947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09642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1712316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123013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427139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3380321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354836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101443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16046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30278C-9648-4CFC-B03C-C4AB309C91D6}"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49931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30278C-9648-4CFC-B03C-C4AB309C91D6}" type="datetimeFigureOut">
              <a:rPr lang="ru-RU" smtClean="0"/>
              <a:t>10.11.2021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164251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47871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399516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EE30278C-9648-4CFC-B03C-C4AB309C91D6}" type="datetimeFigureOut">
              <a:rPr lang="ru-RU" smtClean="0"/>
              <a:t>10.11.2021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418321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E30278C-9648-4CFC-B03C-C4AB309C91D6}" type="datetimeFigureOut">
              <a:rPr lang="ru-RU" smtClean="0"/>
              <a:t>10.11.2021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FCA064-3D6F-43A9-99AC-E032AAFF60BB}" type="slidenum">
              <a:rPr lang="ru-RU" smtClean="0"/>
              <a:t>‹#›</a:t>
            </a:fld>
            <a:endParaRPr lang="ru-RU"/>
          </a:p>
        </p:txBody>
      </p:sp>
    </p:spTree>
    <p:extLst>
      <p:ext uri="{BB962C8B-B14F-4D97-AF65-F5344CB8AC3E}">
        <p14:creationId xmlns:p14="http://schemas.microsoft.com/office/powerpoint/2010/main" val="56700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E30278C-9648-4CFC-B03C-C4AB309C91D6}" type="datetimeFigureOut">
              <a:rPr lang="ru-RU" smtClean="0"/>
              <a:t>10.11.2021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5FCA064-3D6F-43A9-99AC-E032AAFF60BB}" type="slidenum">
              <a:rPr lang="ru-RU" smtClean="0"/>
              <a:t>‹#›</a:t>
            </a:fld>
            <a:endParaRPr lang="ru-RU"/>
          </a:p>
        </p:txBody>
      </p:sp>
    </p:spTree>
    <p:extLst>
      <p:ext uri="{BB962C8B-B14F-4D97-AF65-F5344CB8AC3E}">
        <p14:creationId xmlns:p14="http://schemas.microsoft.com/office/powerpoint/2010/main" val="5764074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DE43EB-9F10-4F99-BB85-DC7E4E1B64C6}"/>
              </a:ext>
            </a:extLst>
          </p:cNvPr>
          <p:cNvSpPr>
            <a:spLocks noGrp="1"/>
          </p:cNvSpPr>
          <p:nvPr>
            <p:ph type="ctrTitle"/>
          </p:nvPr>
        </p:nvSpPr>
        <p:spPr>
          <a:xfrm>
            <a:off x="1154955" y="1447800"/>
            <a:ext cx="8227584" cy="861421"/>
          </a:xfrm>
        </p:spPr>
        <p:txBody>
          <a:bodyPr/>
          <a:lstStyle/>
          <a:p>
            <a:pPr algn="ctr"/>
            <a:r>
              <a:rPr lang="ru-RU" sz="1800" b="1" dirty="0" err="1">
                <a:latin typeface="Times New Roman" panose="02020603050405020304" pitchFamily="18" charset="0"/>
                <a:cs typeface="Times New Roman" panose="02020603050405020304" pitchFamily="18" charset="0"/>
              </a:rPr>
              <a:t>Акгубаева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Айсель</a:t>
            </a:r>
            <a:r>
              <a:rPr lang="ru-RU" sz="1800" b="1" dirty="0">
                <a:latin typeface="Times New Roman" panose="02020603050405020304" pitchFamily="18" charset="0"/>
                <a:cs typeface="Times New Roman" panose="02020603050405020304" pitchFamily="18" charset="0"/>
              </a:rPr>
              <a:t>,</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учащаяся 6В класса </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МОУ «Средняя общеобразовательная школа с углубленным изучением отдельных предметов №30»</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городского округа Саранск Республики Мордовия</a:t>
            </a:r>
          </a:p>
        </p:txBody>
      </p:sp>
      <p:sp>
        <p:nvSpPr>
          <p:cNvPr id="3" name="Подзаголовок 2">
            <a:extLst>
              <a:ext uri="{FF2B5EF4-FFF2-40B4-BE49-F238E27FC236}">
                <a16:creationId xmlns:a16="http://schemas.microsoft.com/office/drawing/2014/main" xmlns="" id="{59E72261-4577-4059-8213-C2BC15BB7439}"/>
              </a:ext>
            </a:extLst>
          </p:cNvPr>
          <p:cNvSpPr>
            <a:spLocks noGrp="1"/>
          </p:cNvSpPr>
          <p:nvPr>
            <p:ph type="subTitle" idx="1"/>
          </p:nvPr>
        </p:nvSpPr>
        <p:spPr>
          <a:xfrm>
            <a:off x="1154955" y="2902226"/>
            <a:ext cx="8797428" cy="2736574"/>
          </a:xfrm>
        </p:spPr>
        <p:txBody>
          <a:bodyPr/>
          <a:lstStyle/>
          <a:p>
            <a:pPr algn="ctr"/>
            <a:r>
              <a:rPr lang="ru-RU" i="1" dirty="0">
                <a:latin typeface="Times New Roman" panose="02020603050405020304" pitchFamily="18" charset="0"/>
                <a:cs typeface="Times New Roman" panose="02020603050405020304" pitchFamily="18" charset="0"/>
              </a:rPr>
              <a:t>Всероссийский конкурс образовательных проектов на русском языке среди детей-мигрантов</a:t>
            </a:r>
          </a:p>
          <a:p>
            <a:pPr algn="ctr"/>
            <a:r>
              <a:rPr lang="ru-RU" i="1" dirty="0">
                <a:latin typeface="Times New Roman" panose="02020603050405020304" pitchFamily="18" charset="0"/>
                <a:cs typeface="Times New Roman" panose="02020603050405020304" pitchFamily="18" charset="0"/>
              </a:rPr>
              <a:t>«По-русски реально и виртуально»</a:t>
            </a:r>
          </a:p>
          <a:p>
            <a:pPr algn="ctr"/>
            <a:r>
              <a:rPr lang="ru-RU" dirty="0">
                <a:latin typeface="Times New Roman" panose="02020603050405020304" pitchFamily="18" charset="0"/>
                <a:cs typeface="Times New Roman" panose="02020603050405020304" pitchFamily="18" charset="0"/>
              </a:rPr>
              <a:t>Номинация «Классный русский»</a:t>
            </a:r>
          </a:p>
          <a:p>
            <a:pPr algn="ctr"/>
            <a:r>
              <a:rPr lang="ru-RU" b="1" i="1" dirty="0">
                <a:latin typeface="Times New Roman" panose="02020603050405020304" pitchFamily="18" charset="0"/>
                <a:cs typeface="Times New Roman" panose="02020603050405020304" pitchFamily="18" charset="0"/>
              </a:rPr>
              <a:t>Азербайджанские корни в именах собственных произведений русской классической литературы</a:t>
            </a:r>
          </a:p>
          <a:p>
            <a:pPr algn="ct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4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0F3782-AAF1-480B-9B3E-2137249CAE41}"/>
              </a:ext>
            </a:extLst>
          </p:cNvPr>
          <p:cNvSpPr>
            <a:spLocks noGrp="1"/>
          </p:cNvSpPr>
          <p:nvPr>
            <p:ph type="title"/>
          </p:nvPr>
        </p:nvSpPr>
        <p:spPr/>
        <p:txBody>
          <a:bodyPr/>
          <a:lstStyle/>
          <a:p>
            <a:r>
              <a:rPr lang="ru-RU" sz="2000" dirty="0">
                <a:latin typeface="Times New Roman" panose="02020603050405020304" pitchFamily="18" charset="0"/>
                <a:cs typeface="Times New Roman" panose="02020603050405020304" pitchFamily="18" charset="0"/>
              </a:rPr>
              <a:t>      Некрещёный Алатырец… Алатырь – значит, </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«Бог» или «Высшая сила». У каждого народа свой способ славить Бога.  У арабов – Алла, у  мусульман - Аллах.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части слова А вторая часть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атырь</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созвучна с именем бога огня в иранской мифологии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Атаром</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 персидского «</a:t>
            </a:r>
            <a:r>
              <a:rPr lang="ru-RU"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атарш</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огонь</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xmlns="" id="{9C74EFCC-1DCC-460C-A1D1-641F3BEF5E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813" y="1853248"/>
            <a:ext cx="5754187" cy="41957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xmlns="" id="{0854E596-FB2D-4260-B7E7-3FE6CF8ED0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654" y="1853247"/>
            <a:ext cx="5594348" cy="419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3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77946F-9BAB-440B-9B19-6CA956318916}"/>
              </a:ext>
            </a:extLst>
          </p:cNvPr>
          <p:cNvSpPr>
            <a:spLocks noGrp="1"/>
          </p:cNvSpPr>
          <p:nvPr>
            <p:ph type="title"/>
          </p:nvPr>
        </p:nvSpPr>
        <p:spPr/>
        <p:txBody>
          <a:bodyPr/>
          <a:lstStyle/>
          <a:p>
            <a:pPr algn="just"/>
            <a:r>
              <a:rPr lang="ru-RU" sz="2000" dirty="0">
                <a:latin typeface="Times New Roman" panose="02020603050405020304" pitchFamily="18" charset="0"/>
                <a:cs typeface="Times New Roman" panose="02020603050405020304" pitchFamily="18" charset="0"/>
              </a:rPr>
              <a:t>       Ещё в  одной русской сказке услышала я родные мотивы. Это сказка о королевиче Бове, у которого была возлюбленная </a:t>
            </a:r>
            <a:r>
              <a:rPr lang="ru-RU" sz="2000" dirty="0" err="1">
                <a:latin typeface="Times New Roman" panose="02020603050405020304" pitchFamily="18" charset="0"/>
                <a:cs typeface="Times New Roman" panose="02020603050405020304" pitchFamily="18" charset="0"/>
              </a:rPr>
              <a:t>Милитрисса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Кирбитьевна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Кирбитьевна</a:t>
            </a:r>
            <a:r>
              <a:rPr lang="ru-RU" sz="2000" dirty="0">
                <a:latin typeface="Times New Roman" panose="02020603050405020304" pitchFamily="18" charset="0"/>
                <a:cs typeface="Times New Roman" panose="02020603050405020304" pitchFamily="18" charset="0"/>
              </a:rPr>
              <a:t> от имени </a:t>
            </a:r>
            <a:r>
              <a:rPr lang="ru-RU" sz="2000" dirty="0" err="1">
                <a:latin typeface="Times New Roman" panose="02020603050405020304" pitchFamily="18" charset="0"/>
                <a:cs typeface="Times New Roman" panose="02020603050405020304" pitchFamily="18" charset="0"/>
              </a:rPr>
              <a:t>Кирбит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Кирбитий</a:t>
            </a:r>
            <a:r>
              <a:rPr lang="ru-RU" sz="2000" dirty="0">
                <a:latin typeface="Times New Roman" panose="02020603050405020304" pitchFamily="18" charset="0"/>
                <a:cs typeface="Times New Roman" panose="02020603050405020304" pitchFamily="18" charset="0"/>
              </a:rPr>
              <a:t>. Имя тюркское. И не удивительно: в Чечне есть аул </a:t>
            </a:r>
            <a:r>
              <a:rPr lang="ru-RU" sz="2000" dirty="0" err="1">
                <a:latin typeface="Times New Roman" panose="02020603050405020304" pitchFamily="18" charset="0"/>
                <a:cs typeface="Times New Roman" panose="02020603050405020304" pitchFamily="18" charset="0"/>
              </a:rPr>
              <a:t>Кирбит</a:t>
            </a:r>
            <a:r>
              <a:rPr lang="ru-RU" sz="2000" dirty="0">
                <a:latin typeface="Times New Roman" panose="02020603050405020304" pitchFamily="18" charset="0"/>
                <a:cs typeface="Times New Roman" panose="02020603050405020304" pitchFamily="18" charset="0"/>
              </a:rPr>
              <a:t>. Значит, отец красавицы был мусульманином, моим единоверцем.</a:t>
            </a:r>
          </a:p>
        </p:txBody>
      </p:sp>
      <p:pic>
        <p:nvPicPr>
          <p:cNvPr id="6146" name="Picture 2">
            <a:extLst>
              <a:ext uri="{FF2B5EF4-FFF2-40B4-BE49-F238E27FC236}">
                <a16:creationId xmlns:a16="http://schemas.microsoft.com/office/drawing/2014/main" xmlns="" id="{A8EE12DD-650C-4B30-B281-19D1CA444BC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30704" y="2317681"/>
            <a:ext cx="2966456" cy="419576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Бова-королевич. Роспись на крышке сундука. Великий Устюг, XVII век.">
            <a:extLst>
              <a:ext uri="{FF2B5EF4-FFF2-40B4-BE49-F238E27FC236}">
                <a16:creationId xmlns:a16="http://schemas.microsoft.com/office/drawing/2014/main" xmlns="" id="{96767DC2-5669-4132-B1C3-1019606D64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834" y="2409454"/>
            <a:ext cx="5079323" cy="3448007"/>
          </a:xfrm>
          <a:prstGeom prst="rect">
            <a:avLst/>
          </a:prstGeom>
          <a:noFill/>
          <a:ln>
            <a:noFill/>
          </a:ln>
        </p:spPr>
      </p:pic>
    </p:spTree>
    <p:extLst>
      <p:ext uri="{BB962C8B-B14F-4D97-AF65-F5344CB8AC3E}">
        <p14:creationId xmlns:p14="http://schemas.microsoft.com/office/powerpoint/2010/main" val="57516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A310FD2-4C67-4340-9BD6-0F5E82E70FB9}"/>
              </a:ext>
            </a:extLst>
          </p:cNvPr>
          <p:cNvSpPr>
            <a:spLocks noGrp="1"/>
          </p:cNvSpPr>
          <p:nvPr>
            <p:ph type="title"/>
          </p:nvPr>
        </p:nvSpPr>
        <p:spPr/>
        <p:txBody>
          <a:bodyPr/>
          <a:lstStyle/>
          <a:p>
            <a:pPr algn="just"/>
            <a:r>
              <a:rPr lang="ru-RU" sz="2000" dirty="0">
                <a:latin typeface="Times New Roman" panose="02020603050405020304" pitchFamily="18" charset="0"/>
                <a:cs typeface="Times New Roman" panose="02020603050405020304" pitchFamily="18" charset="0"/>
              </a:rPr>
              <a:t>     Это только начало моего приобщения к великой русской литературе, культуре русского народа и его богатейшего языка. Найдя общее с азербайджанским языком в русской литературе, я сделала для себя вывод: люди разных национальностей не могут существовать отдельно друг от друга. Их связывает многовековая история, культурные и торговые отношения. Поэтому теперь считаю необходимым ещё больше и внимательнее читать русскую классику, чтобы находить для себя родные азербайджанские мотивы.</a:t>
            </a:r>
          </a:p>
        </p:txBody>
      </p:sp>
      <p:pic>
        <p:nvPicPr>
          <p:cNvPr id="7170" name="Picture 2">
            <a:extLst>
              <a:ext uri="{FF2B5EF4-FFF2-40B4-BE49-F238E27FC236}">
                <a16:creationId xmlns:a16="http://schemas.microsoft.com/office/drawing/2014/main" xmlns="" id="{D432978B-3D60-4127-A7E2-A60A0A345E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268" y="2830192"/>
            <a:ext cx="4405253" cy="328568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xmlns="" id="{E3DA0CC7-CFCB-439C-B11A-10B67047F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374" y="2841706"/>
            <a:ext cx="2482518" cy="32856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xmlns="" id="{1812ACAB-4F0E-40FF-86C0-C401C0D00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064" y="2830192"/>
            <a:ext cx="3879667" cy="328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6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1C7531-F921-4D94-AC0F-C268CBD377BF}"/>
              </a:ext>
            </a:extLst>
          </p:cNvPr>
          <p:cNvSpPr>
            <a:spLocks noGrp="1"/>
          </p:cNvSpPr>
          <p:nvPr>
            <p:ph type="title"/>
          </p:nvPr>
        </p:nvSpPr>
        <p:spPr>
          <a:xfrm>
            <a:off x="646112" y="452718"/>
            <a:ext cx="9403742" cy="2423004"/>
          </a:xfrm>
        </p:spPr>
        <p:txBody>
          <a:bodyPr/>
          <a:lstStyle/>
          <a:p>
            <a:pPr algn="just"/>
            <a:r>
              <a:rPr lang="ru-RU" sz="2000" dirty="0">
                <a:latin typeface="Times New Roman" panose="02020603050405020304" pitchFamily="18" charset="0"/>
                <a:cs typeface="Times New Roman" panose="02020603050405020304" pitchFamily="18" charset="0"/>
              </a:rPr>
              <a:t>      Здравствуйте, уважаемые участники конкурса! Меня звать </a:t>
            </a:r>
            <a:r>
              <a:rPr lang="ru-RU" sz="2000" dirty="0" err="1">
                <a:latin typeface="Times New Roman" panose="02020603050405020304" pitchFamily="18" charset="0"/>
                <a:cs typeface="Times New Roman" panose="02020603050405020304" pitchFamily="18" charset="0"/>
              </a:rPr>
              <a:t>Акгубаева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Айсель</a:t>
            </a:r>
            <a:r>
              <a:rPr lang="ru-RU" sz="2000" dirty="0">
                <a:latin typeface="Times New Roman" panose="02020603050405020304" pitchFamily="18" charset="0"/>
                <a:cs typeface="Times New Roman" panose="02020603050405020304" pitchFamily="18" charset="0"/>
              </a:rPr>
              <a:t>. Родом я из Азербайджана. Там моя Родина, там проживают мои многочисленные родственники, там я впервые услышала родную речь и узнала о замечательных традициях своего народа. Однако теперь я живу в России, говорю без акцента на русском языке и уже приобщилась к многим русским традициям. Учусь в саранской средней школе №30 в 6 казачьем кадетском классе. Это моя вторая родина, чем я очень горжусь. А ещё моя гордость в том, что я общаюсь с друзьями, пишу и читаю на величайшем в мире языке – русском!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xmlns="" id="{2A66C03E-6226-454F-9D73-4AE2F84855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8817" y="3255322"/>
            <a:ext cx="4797287" cy="318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B00C13-732A-40FA-BADA-229F94B12188}"/>
              </a:ext>
            </a:extLst>
          </p:cNvPr>
          <p:cNvSpPr>
            <a:spLocks noGrp="1"/>
          </p:cNvSpPr>
          <p:nvPr>
            <p:ph type="title"/>
          </p:nvPr>
        </p:nvSpPr>
        <p:spPr>
          <a:xfrm>
            <a:off x="304800" y="428053"/>
            <a:ext cx="8203096" cy="1789045"/>
          </a:xfrm>
        </p:spPr>
        <p:txBody>
          <a:bodyPr/>
          <a:lstStyle/>
          <a:p>
            <a:pPr algn="just"/>
            <a:r>
              <a:rPr lang="ru-RU" sz="2000" dirty="0">
                <a:latin typeface="Times New Roman" panose="02020603050405020304" pitchFamily="18" charset="0"/>
                <a:cs typeface="Times New Roman" panose="02020603050405020304" pitchFamily="18" charset="0"/>
              </a:rPr>
              <a:t>      Мой любимый предмет в школе – литература. Хотя мой читательский опыт не такой большой, но я уже знаю немало произведений русской литературы. Читая их на уроке и дома, я услышала  в именах  некоторых  персонажей родные слуху нотки и заинтересовалась. Мне очень захотелось поделиться с вами своими открытиями.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Начну со «Сказки о золотом петушке» А.С. Пушкина.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xmlns="" id="{80DE1413-7041-4908-B78B-97758360534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42852" y="2461452"/>
            <a:ext cx="3194502" cy="3943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9BC90D5E-5C7B-47B2-AAE8-351C53393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59" y="2851858"/>
            <a:ext cx="6096000" cy="355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8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CAF805-478C-4E90-B8CE-38EE4F6C9B11}"/>
              </a:ext>
            </a:extLst>
          </p:cNvPr>
          <p:cNvSpPr>
            <a:spLocks noGrp="1"/>
          </p:cNvSpPr>
          <p:nvPr>
            <p:ph type="title"/>
          </p:nvPr>
        </p:nvSpPr>
        <p:spPr/>
        <p:txBody>
          <a:bodyPr/>
          <a:lstStyle/>
          <a:p>
            <a:pPr algn="just">
              <a:lnSpc>
                <a:spcPct val="107000"/>
              </a:lnSpc>
              <a:spcAft>
                <a:spcPts val="800"/>
              </a:spcAft>
            </a:pPr>
            <a:r>
              <a:rPr lang="ru-RU" sz="2000" dirty="0">
                <a:latin typeface="Times New Roman" panose="02020603050405020304" pitchFamily="18" charset="0"/>
                <a:cs typeface="Times New Roman" panose="02020603050405020304" pitchFamily="18" charset="0"/>
              </a:rPr>
              <a:t>       Как известно, царь </a:t>
            </a:r>
            <a:r>
              <a:rPr lang="ru-RU" sz="2000" dirty="0" err="1">
                <a:latin typeface="Times New Roman" panose="02020603050405020304" pitchFamily="18" charset="0"/>
                <a:cs typeface="Times New Roman" panose="02020603050405020304" pitchFamily="18" charset="0"/>
              </a:rPr>
              <a:t>Дадон</a:t>
            </a:r>
            <a:r>
              <a:rPr lang="ru-RU" sz="2000" dirty="0">
                <a:latin typeface="Times New Roman" panose="02020603050405020304" pitchFamily="18" charset="0"/>
                <a:cs typeface="Times New Roman" panose="02020603050405020304" pitchFamily="18" charset="0"/>
              </a:rPr>
              <a:t> вернулся с войны с красавицей невестой – </a:t>
            </a:r>
            <a:r>
              <a:rPr lang="ru-RU" sz="2000" dirty="0" err="1">
                <a:latin typeface="Times New Roman" panose="02020603050405020304" pitchFamily="18" charset="0"/>
                <a:cs typeface="Times New Roman" panose="02020603050405020304" pitchFamily="18" charset="0"/>
              </a:rPr>
              <a:t>Шамаханской</a:t>
            </a:r>
            <a:r>
              <a:rPr lang="ru-RU" sz="2000" dirty="0">
                <a:latin typeface="Times New Roman" panose="02020603050405020304" pitchFamily="18" charset="0"/>
                <a:cs typeface="Times New Roman" panose="02020603050405020304" pitchFamily="18" charset="0"/>
              </a:rPr>
              <a:t> царицей. Оказывается, родом хитрая и расчётливая девица из Шамахи. </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Город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Шамаха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(или Шемаха, </a:t>
            </a:r>
            <a:r>
              <a:rPr lang="ru-R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царство</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ещё и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Шемаханским</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называют) расположен на территории современного Азербайджана. </a:t>
            </a:r>
            <a:r>
              <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ам существовало Ширванское ханство. С запада на восток оно простиралось на 150 километров, а на севере на 100 километров (упиралось в Куру на юге).</a:t>
            </a:r>
            <a:b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История Шамахи начинается еще в V веке до н.э., а в X веке н.э.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Шамаха</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стала столицей Ширванского государства, оставаясь ею вплоть до присоединения к России.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Объект 3" descr="Шамахы – уникальный город, воспетый поэтами – ФОТО">
            <a:extLst>
              <a:ext uri="{FF2B5EF4-FFF2-40B4-BE49-F238E27FC236}">
                <a16:creationId xmlns:a16="http://schemas.microsoft.com/office/drawing/2014/main" xmlns="" id="{EED8DAE5-1D27-44BF-98C3-3892160E79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3816" y="3523802"/>
            <a:ext cx="3670113" cy="2750085"/>
          </a:xfrm>
          <a:prstGeom prst="rect">
            <a:avLst/>
          </a:prstGeom>
          <a:noFill/>
          <a:ln>
            <a:noFill/>
          </a:ln>
        </p:spPr>
      </p:pic>
    </p:spTree>
    <p:extLst>
      <p:ext uri="{BB962C8B-B14F-4D97-AF65-F5344CB8AC3E}">
        <p14:creationId xmlns:p14="http://schemas.microsoft.com/office/powerpoint/2010/main" val="391205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0A1073-79E9-49AB-8FFB-BF64A06DCE0A}"/>
              </a:ext>
            </a:extLst>
          </p:cNvPr>
          <p:cNvSpPr>
            <a:spLocks noGrp="1"/>
          </p:cNvSpPr>
          <p:nvPr>
            <p:ph type="title"/>
          </p:nvPr>
        </p:nvSpPr>
        <p:spPr/>
        <p:txBody>
          <a:bodyPr/>
          <a:lstStyle/>
          <a:p>
            <a:pPr algn="just"/>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Есть предположение, что в качестве прообраза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Шамаханской</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царицы А.С. Пушкин использовал вторую жену Ивана Грозного – Марию Черкасскую, в девичестве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Кученей</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Темрюковну, которая вышла замуж за русского царя в целях создания более прочного союза с кавказскими народами.</a:t>
            </a:r>
            <a:b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descr="картинка Beatrice_Belial">
            <a:extLst>
              <a:ext uri="{FF2B5EF4-FFF2-40B4-BE49-F238E27FC236}">
                <a16:creationId xmlns:a16="http://schemas.microsoft.com/office/drawing/2014/main" xmlns="" id="{2F01117F-E754-4BA4-801A-AF57EC92FF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6209" y="1853249"/>
            <a:ext cx="4996069" cy="4799342"/>
          </a:xfrm>
          <a:prstGeom prst="rect">
            <a:avLst/>
          </a:prstGeom>
          <a:noFill/>
          <a:ln>
            <a:noFill/>
          </a:ln>
        </p:spPr>
      </p:pic>
    </p:spTree>
    <p:extLst>
      <p:ext uri="{BB962C8B-B14F-4D97-AF65-F5344CB8AC3E}">
        <p14:creationId xmlns:p14="http://schemas.microsoft.com/office/powerpoint/2010/main" val="144348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63E0CC-9A03-43F9-BFC1-6F7F359DD6CF}"/>
              </a:ext>
            </a:extLst>
          </p:cNvPr>
          <p:cNvSpPr>
            <a:spLocks noGrp="1"/>
          </p:cNvSpPr>
          <p:nvPr>
            <p:ph type="title"/>
          </p:nvPr>
        </p:nvSpPr>
        <p:spPr>
          <a:xfrm>
            <a:off x="725624" y="374654"/>
            <a:ext cx="9127403" cy="1361382"/>
          </a:xfrm>
        </p:spPr>
        <p:txBody>
          <a:bodyPr/>
          <a:lstStyle/>
          <a:p>
            <a:pPr algn="just"/>
            <a:r>
              <a:rPr lang="ru-RU" sz="2000" dirty="0">
                <a:latin typeface="Times New Roman" panose="02020603050405020304" pitchFamily="18" charset="0"/>
                <a:cs typeface="Times New Roman" panose="02020603050405020304" pitchFamily="18" charset="0"/>
              </a:rPr>
              <a:t>     Ещё одной моей любимой сказкой стала «Сказка о царе Салтане». Имя сказочного царя напомнило имя Султан. И действительно, имя Салтан арабского происхождения. В переводе с арабского означает «повелитель», «император».</a:t>
            </a:r>
          </a:p>
        </p:txBody>
      </p:sp>
      <p:pic>
        <p:nvPicPr>
          <p:cNvPr id="3076" name="Picture 4">
            <a:extLst>
              <a:ext uri="{FF2B5EF4-FFF2-40B4-BE49-F238E27FC236}">
                <a16:creationId xmlns:a16="http://schemas.microsoft.com/office/drawing/2014/main" xmlns="" id="{36AA8412-3587-4E7A-9F1B-D08F0476AAD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369" y="1550504"/>
            <a:ext cx="5849631" cy="328957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xmlns="" id="{2B807F78-9F04-4F36-8211-FD935968B3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8863" y="1948070"/>
            <a:ext cx="4613112" cy="4641749"/>
          </a:xfrm>
          <a:prstGeom prst="rect">
            <a:avLst/>
          </a:prstGeom>
          <a:noFill/>
          <a:ln>
            <a:noFill/>
          </a:ln>
        </p:spPr>
      </p:pic>
    </p:spTree>
    <p:extLst>
      <p:ext uri="{BB962C8B-B14F-4D97-AF65-F5344CB8AC3E}">
        <p14:creationId xmlns:p14="http://schemas.microsoft.com/office/powerpoint/2010/main" val="377777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E671E9-A42E-47D5-935F-397BA6ED8300}"/>
              </a:ext>
            </a:extLst>
          </p:cNvPr>
          <p:cNvSpPr>
            <a:spLocks noGrp="1"/>
          </p:cNvSpPr>
          <p:nvPr>
            <p:ph type="title"/>
          </p:nvPr>
        </p:nvSpPr>
        <p:spPr/>
        <p:txBody>
          <a:bodyPr/>
          <a:lstStyle/>
          <a:p>
            <a:r>
              <a:rPr lang="ru-RU" sz="2000" dirty="0">
                <a:latin typeface="Times New Roman" panose="02020603050405020304" pitchFamily="18" charset="0"/>
                <a:cs typeface="Times New Roman" panose="02020603050405020304" pitchFamily="18" charset="0"/>
              </a:rPr>
              <a:t>      Читая сказки Пушкина, я обязательно представляю себе в мыслях образы прекрасной царевны, злой мачехи, королевича Елисея и, конечно же, добрых семи богатырей. Вспомним текст сказки.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Перед утренней зарею</a:t>
            </a:r>
            <a:b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Братья дружною толпою</a:t>
            </a:r>
            <a:b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Выезжают погулять,</a:t>
            </a:r>
            <a:b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Серых уток пострелять,</a:t>
            </a:r>
            <a:b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Руку правую потешить,</a:t>
            </a:r>
            <a:b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Сарацина в поле спешить...</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xmlns="" id="{09931027-DAD6-4A50-BEFB-CDB91F74C1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0" y="1480929"/>
            <a:ext cx="7851362" cy="5234241"/>
          </a:xfrm>
          <a:prstGeom prst="rect">
            <a:avLst/>
          </a:prstGeom>
          <a:noFill/>
          <a:ln>
            <a:noFill/>
          </a:ln>
        </p:spPr>
      </p:pic>
    </p:spTree>
    <p:extLst>
      <p:ext uri="{BB962C8B-B14F-4D97-AF65-F5344CB8AC3E}">
        <p14:creationId xmlns:p14="http://schemas.microsoft.com/office/powerpoint/2010/main" val="199068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91EB33-DFFC-4DC2-90E9-039D389939D0}"/>
              </a:ext>
            </a:extLst>
          </p:cNvPr>
          <p:cNvSpPr>
            <a:spLocks noGrp="1"/>
          </p:cNvSpPr>
          <p:nvPr>
            <p:ph type="title"/>
          </p:nvPr>
        </p:nvSpPr>
        <p:spPr/>
        <p:txBody>
          <a:bodyPr/>
          <a:lstStyle/>
          <a:p>
            <a:pPr algn="just"/>
            <a:r>
              <a:rPr lang="ru-RU" sz="2000" dirty="0">
                <a:latin typeface="Times New Roman" panose="02020603050405020304" pitchFamily="18" charset="0"/>
                <a:cs typeface="Times New Roman" panose="02020603050405020304" pitchFamily="18" charset="0"/>
              </a:rPr>
              <a:t>      …Сарацина в поле спешить… Значит, сбить с коня всадника. </a:t>
            </a:r>
            <a:r>
              <a:rPr lang="ru-RU"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Сараци́ны</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переводе с древнегреческого - "восточные люди") - народ, упоминаемый Птолемеем, - говорит нам учебник истории Древнего Мира за 5 класс. Название </a:t>
            </a:r>
            <a:r>
              <a:rPr lang="ru-RU"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это</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означавшее первоначально кочующее разбойническое племя, уже в начале средних веков распространено было христианскими писателями на всех арабов, а затем стало означать вообще мусульман.</a:t>
            </a:r>
            <a:b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xmlns="" id="{8F15FB44-CA5E-40C4-92BB-7BDD0647A35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339" y="2398644"/>
            <a:ext cx="3798241" cy="4353270"/>
          </a:xfrm>
          <a:prstGeom prst="rect">
            <a:avLst/>
          </a:prstGeom>
          <a:noFill/>
          <a:ln>
            <a:noFill/>
          </a:ln>
        </p:spPr>
      </p:pic>
      <p:pic>
        <p:nvPicPr>
          <p:cNvPr id="4098" name="Picture 2">
            <a:extLst>
              <a:ext uri="{FF2B5EF4-FFF2-40B4-BE49-F238E27FC236}">
                <a16:creationId xmlns:a16="http://schemas.microsoft.com/office/drawing/2014/main" xmlns="" id="{45975B0B-AF0D-42E3-835D-C5BE18894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495" y="2429675"/>
            <a:ext cx="3798241" cy="429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1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D27245-4AB2-4326-87D3-064DE19EDA86}"/>
              </a:ext>
            </a:extLst>
          </p:cNvPr>
          <p:cNvSpPr>
            <a:spLocks noGrp="1"/>
          </p:cNvSpPr>
          <p:nvPr>
            <p:ph type="title"/>
          </p:nvPr>
        </p:nvSpPr>
        <p:spPr/>
        <p:txBody>
          <a:bodyPr/>
          <a:lstStyle/>
          <a:p>
            <a:pPr algn="just">
              <a:lnSpc>
                <a:spcPct val="107000"/>
              </a:lnSpc>
              <a:spcAft>
                <a:spcPts val="800"/>
              </a:spcAft>
            </a:pPr>
            <a:r>
              <a:rPr lang="ru-RU" sz="2000" dirty="0">
                <a:latin typeface="Times New Roman" panose="02020603050405020304" pitchFamily="18" charset="0"/>
                <a:cs typeface="Times New Roman" panose="02020603050405020304" pitchFamily="18" charset="0"/>
              </a:rPr>
              <a:t>      А теперь я обращаюсь к русским былинам. В одной из них есть один замечательный герой – Соловей-разбойник </a:t>
            </a:r>
            <a:r>
              <a:rPr lang="ru-RU" sz="2000" dirty="0" err="1">
                <a:latin typeface="Times New Roman" panose="02020603050405020304" pitchFamily="18" charset="0"/>
                <a:cs typeface="Times New Roman" panose="02020603050405020304" pitchFamily="18" charset="0"/>
              </a:rPr>
              <a:t>Адихмантьев</a:t>
            </a:r>
            <a:r>
              <a:rPr lang="ru-RU" sz="2000" dirty="0">
                <a:latin typeface="Times New Roman" panose="02020603050405020304" pitchFamily="18" charset="0"/>
                <a:cs typeface="Times New Roman" panose="02020603050405020304" pitchFamily="18" charset="0"/>
              </a:rPr>
              <a:t> сын. Вот что я прочитала о происхождении его отчества.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spc="15" dirty="0">
                <a:solidFill>
                  <a:schemeClr val="tx1"/>
                </a:solidFill>
                <a:latin typeface="Times New Roman" panose="02020603050405020304" pitchFamily="18" charset="0"/>
                <a:cs typeface="Times New Roman" panose="02020603050405020304" pitchFamily="18" charset="0"/>
              </a:rPr>
              <a:t>Историки говорят, что</a:t>
            </a:r>
            <a:r>
              <a:rPr lang="ru-RU" sz="2000" spc="1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отчеств у Соловья много. Среди них самые распространенные — </a:t>
            </a:r>
            <a:r>
              <a:rPr lang="ru-RU" sz="2000" spc="1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Одихмантьевич</a:t>
            </a:r>
            <a:r>
              <a:rPr lang="ru-RU" sz="2000" spc="1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Ахматович и </a:t>
            </a:r>
            <a:r>
              <a:rPr lang="ru-RU" sz="2000" spc="1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Рахматович</a:t>
            </a:r>
            <a:r>
              <a:rPr lang="ru-RU" sz="2000" spc="1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Снова слышатся родные мотивы. Отчество Соловья указывает на тюркское происхождение</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Отчество же его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Рахманович</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производится от слова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рахман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или брахман, т.е. брамин — индийский жрец и кудесник. Иногда он называется и Птицей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Рахманной</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Алатырцем некрещеным (от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Латырь</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моря), а по батюшке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Одихмантьевичем</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(как и старший богатырь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Сухман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или Ахматовичем (от тюркского  Ахмата).</a:t>
            </a:r>
            <a:b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descr="Соловей-разбойник. А. В. Красников, А. Н. Жалибо">
            <a:extLst>
              <a:ext uri="{FF2B5EF4-FFF2-40B4-BE49-F238E27FC236}">
                <a16:creationId xmlns:a16="http://schemas.microsoft.com/office/drawing/2014/main" xmlns="" id="{B2FE3663-B99B-47F6-82F6-722591FFF29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61534" y="3751287"/>
            <a:ext cx="2571750" cy="3009900"/>
          </a:xfrm>
          <a:prstGeom prst="rect">
            <a:avLst/>
          </a:prstGeom>
          <a:noFill/>
          <a:ln>
            <a:noFill/>
          </a:ln>
        </p:spPr>
      </p:pic>
    </p:spTree>
    <p:extLst>
      <p:ext uri="{BB962C8B-B14F-4D97-AF65-F5344CB8AC3E}">
        <p14:creationId xmlns:p14="http://schemas.microsoft.com/office/powerpoint/2010/main" val="436150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150</TotalTime>
  <Words>578</Words>
  <Application>Microsoft Office PowerPoint</Application>
  <PresentationFormat>Произвольный</PresentationFormat>
  <Paragraphs>16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Ион</vt:lpstr>
      <vt:lpstr>Акгубаева Айсель, учащаяся 6В класса  МОУ «Средняя общеобразовательная школа с углубленным изучением отдельных предметов №30» городского округа Саранск Республики Мордовия</vt:lpstr>
      <vt:lpstr>      Здравствуйте, уважаемые участники конкурса! Меня звать Акгубаева Айсель. Родом я из Азербайджана. Там моя Родина, там проживают мои многочисленные родственники, там я впервые услышала родную речь и узнала о замечательных традициях своего народа. Однако теперь я живу в России, говорю без акцента на русском языке и уже приобщилась к многим русским традициям. Учусь в саранской средней школе №30 в 6 казачьем кадетском классе. Это моя вторая родина, чем я очень горжусь. А ещё моя гордость в том, что я общаюсь с друзьями, пишу и читаю на величайшем в мире языке – русском!  </vt:lpstr>
      <vt:lpstr>      Мой любимый предмет в школе – литература. Хотя мой читательский опыт не такой большой, но я уже знаю немало произведений русской литературы. Читая их на уроке и дома, я услышала  в именах  некоторых  персонажей родные слуху нотки и заинтересовалась. Мне очень захотелось поделиться с вами своими открытиями.        Начну со «Сказки о золотом петушке» А.С. Пушкина.  </vt:lpstr>
      <vt:lpstr>       Как известно, царь Дадон вернулся с войны с красавицей невестой – Шамаханской царицей. Оказывается, родом хитрая и расчётливая девица из Шамахи. Город Шамаха (или Шемаха, царство ещё и Шемаханским называют) расположен на территории современного Азербайджана. Там существовало Ширванское ханство. С запада на восток оно простиралось на 150 километров, а на севере на 100 километров (упиралось в Куру на юге). История Шамахи начинается еще в V веке до н.э., а в X веке н.э. Шамаха стала столицей Ширванского государства, оставаясь ею вплоть до присоединения к России. </vt:lpstr>
      <vt:lpstr>      Есть предположение, что в качестве прообраза Шамаханской царицы А.С. Пушкин использовал вторую жену Ивана Грозного – Марию Черкасскую, в девичестве Кученей Темрюковну, которая вышла замуж за русского царя в целях создания более прочного союза с кавказскими народами. </vt:lpstr>
      <vt:lpstr>     Ещё одной моей любимой сказкой стала «Сказка о царе Салтане». Имя сказочного царя напомнило имя Султан. И действительно, имя Салтан арабского происхождения. В переводе с арабского означает «повелитель», «император».</vt:lpstr>
      <vt:lpstr>      Читая сказки Пушкина, я обязательно представляю себе в мыслях образы прекрасной царевны, злой мачехи, королевича Елисея и, конечно же, добрых семи богатырей. Вспомним текст сказки.  Перед утренней зарею Братья дружною толпою Выезжают погулять, Серых уток пострелять, Руку правую потешить, Сарацина в поле спешить... </vt:lpstr>
      <vt:lpstr>      …Сарацина в поле спешить… Значит, сбить с коня всадника. Сараци́ны в переводе с древнегреческого - "восточные люди") - народ, упоминаемый Птолемеем, - говорит нам учебник истории Древнего Мира за 5 класс. Название это, означавшее первоначально кочующее разбойническое племя, уже в начале средних веков распространено было христианскими писателями на всех арабов, а затем стало означать вообще мусульман. </vt:lpstr>
      <vt:lpstr>      А теперь я обращаюсь к русским былинам. В одной из них есть один замечательный герой – Соловей-разбойник Адихмантьев сын. Вот что я прочитала о происхождении его отчества.          Историки говорят, что отчеств у Соловья много. Среди них самые распространенные — Одихмантьевич, Ахматович и Рахматович. Снова слышатся родные мотивы. Отчество Соловья указывает на тюркское происхождение          Отчество же его Рахманович производится от слова рахман или брахман, т.е. брамин — индийский жрец и кудесник. Иногда он называется и Птицей Рахманной,   Алатырцем некрещеным (от Латырь - моря), а по батюшке Одихмантьевичем (как и старший богатырь Сухман) или Ахматовичем (от тюркского  Ахмата).     </vt:lpstr>
      <vt:lpstr>      Некрещёный Алатырец… Алатырь – значит, «Бог» или «Высшая сила». У каждого народа свой способ славить Бога.  У арабов – Алла, у  мусульман - Аллах. части слова А вторая часть «атырь» созвучна с именем бога огня в иранской мифологии Атаром  (от персидского «атарш» — «огонь»). </vt:lpstr>
      <vt:lpstr>       Ещё в  одной русской сказке услышала я родные мотивы. Это сказка о королевиче Бове, у которого была возлюбленная Милитрисса Кирбитьевна. Кирбитьевна от имени Кирбит. Кирбитий. Имя тюркское. И не удивительно: в Чечне есть аул Кирбит. Значит, отец красавицы был мусульманином, моим единоверцем.</vt:lpstr>
      <vt:lpstr>     Это только начало моего приобщения к великой русской литературе, культуре русского народа и его богатейшего языка. Найдя общее с азербайджанским языком в русской литературе, я сделала для себя вывод: люди разных национальностей не могут существовать отдельно друг от друга. Их связывает многовековая история, культурные и торговые отношения. Поэтому теперь считаю необходимым ещё больше и внимательнее читать русскую классику, чтобы находить для себя родные азербайджанские мотивы.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Акгубаева Айсель, учащаяся 6В класса  МОУ «Средняя общеобразовательная школа с углубленным изучением отдельных предметов №30» городского округа Саранск Республики Мордовия</dc:title>
  <dc:creator>User User</dc:creator>
  <cp:lastModifiedBy>user</cp:lastModifiedBy>
  <cp:revision>1</cp:revision>
  <dcterms:created xsi:type="dcterms:W3CDTF">2021-10-28T14:36:09Z</dcterms:created>
  <dcterms:modified xsi:type="dcterms:W3CDTF">2021-11-10T10:09:34Z</dcterms:modified>
</cp:coreProperties>
</file>