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8" r:id="rId2"/>
    <p:sldId id="264" r:id="rId3"/>
    <p:sldId id="265" r:id="rId4"/>
    <p:sldId id="266" r:id="rId5"/>
    <p:sldId id="267" r:id="rId6"/>
    <p:sldId id="259" r:id="rId7"/>
    <p:sldId id="260" r:id="rId8"/>
    <p:sldId id="261" r:id="rId9"/>
    <p:sldId id="262" r:id="rId10"/>
    <p:sldId id="263" r:id="rId11"/>
    <p:sldId id="258" r:id="rId12"/>
    <p:sldId id="25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30.11.2021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/>
              <a:t>Всероссийский конкурс образовательных проектов на русском языке среди детей-мигрантов «По-русски реально и виртуально»</a:t>
            </a:r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b="1" dirty="0" smtClean="0"/>
              <a:t>Проектная работа</a:t>
            </a:r>
            <a:endParaRPr lang="ru-RU" dirty="0" smtClean="0"/>
          </a:p>
          <a:p>
            <a:pPr algn="ctr"/>
            <a:r>
              <a:rPr lang="ru-RU" b="1" dirty="0" smtClean="0"/>
              <a:t>«Прямой и обратный (о порядке слов в предложении)»</a:t>
            </a:r>
            <a:endParaRPr lang="ru-RU" dirty="0" smtClean="0"/>
          </a:p>
          <a:p>
            <a:pPr algn="ctr"/>
            <a:r>
              <a:rPr lang="ru-RU" b="1" dirty="0" smtClean="0"/>
              <a:t>Номинация:</a:t>
            </a:r>
            <a:r>
              <a:rPr lang="ru-RU" i="1" dirty="0" smtClean="0"/>
              <a:t> Классный русский</a:t>
            </a:r>
            <a:endParaRPr lang="ru-RU" dirty="0" smtClean="0"/>
          </a:p>
          <a:p>
            <a:pPr algn="ctr"/>
            <a:r>
              <a:rPr lang="ru-RU" b="1" dirty="0" smtClean="0"/>
              <a:t>Автор работы:</a:t>
            </a:r>
            <a:r>
              <a:rPr lang="ru-RU" dirty="0" smtClean="0"/>
              <a:t> Азизбеков </a:t>
            </a:r>
            <a:r>
              <a:rPr lang="ru-RU" dirty="0" err="1" smtClean="0"/>
              <a:t>Мустафо</a:t>
            </a:r>
            <a:r>
              <a:rPr lang="ru-RU" dirty="0" smtClean="0"/>
              <a:t>, обучающийся 10 </a:t>
            </a:r>
            <a:r>
              <a:rPr lang="ru-RU" dirty="0" err="1" smtClean="0"/>
              <a:t>кл</a:t>
            </a:r>
            <a:r>
              <a:rPr lang="ru-RU" dirty="0" smtClean="0"/>
              <a:t>. ГБОУ г. Москвы «Школа № 2115» </a:t>
            </a:r>
          </a:p>
          <a:p>
            <a:pPr algn="ctr"/>
            <a:r>
              <a:rPr lang="ru-RU" b="1" dirty="0" smtClean="0"/>
              <a:t>Руководитель работы:</a:t>
            </a:r>
            <a:r>
              <a:rPr lang="ru-RU" dirty="0" smtClean="0"/>
              <a:t> </a:t>
            </a:r>
            <a:r>
              <a:rPr lang="ru-RU" dirty="0" err="1" smtClean="0"/>
              <a:t>Гуркина</a:t>
            </a:r>
            <a:r>
              <a:rPr lang="ru-RU" dirty="0" smtClean="0"/>
              <a:t> Ольга Алексеевна, учитель русского языка и литературы ГБОУ г. Москвы «Школа № 2115»</a:t>
            </a:r>
          </a:p>
          <a:p>
            <a:pPr algn="ctr"/>
            <a:r>
              <a:rPr lang="ru-RU" dirty="0" smtClean="0"/>
              <a:t> </a:t>
            </a:r>
          </a:p>
          <a:p>
            <a:pPr algn="ctr"/>
            <a:r>
              <a:rPr lang="ru-RU" dirty="0" smtClean="0"/>
              <a:t>Саранск 2021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30352"/>
            <a:ext cx="8280920" cy="556294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i="1" u="sng" dirty="0"/>
              <a:t>5. Установите место обстоятельств и характер их семантико-синтаксических отношений с другими членами предложения</a:t>
            </a:r>
            <a:r>
              <a:rPr lang="ru-RU" i="1" u="sng" dirty="0" smtClean="0"/>
              <a:t>.</a:t>
            </a:r>
          </a:p>
          <a:p>
            <a:pPr algn="just"/>
            <a:endParaRPr lang="ru-RU" i="1" u="sng" dirty="0"/>
          </a:p>
          <a:p>
            <a:pPr algn="just"/>
            <a:r>
              <a:rPr lang="ru-RU" dirty="0"/>
              <a:t>Тот сидел совершенно неподвижно, со злым лицом, сдвинув брови, и даже не шевельнулся при входе врача (М. </a:t>
            </a:r>
            <a:r>
              <a:rPr lang="ru-RU" dirty="0" err="1"/>
              <a:t>Булг</a:t>
            </a:r>
            <a:r>
              <a:rPr lang="ru-RU" dirty="0"/>
              <a:t>.). Дверцы со стуком захлопнулись, лошади тронули (В. Пикуль). Три года жил Ваня как бродячая собака, без дома, без семьи (В. Кат.). Голова и руки у меня трясутся от слабости (А.Ч.). Сели в мягкие кресла у круглого журнального столика (</a:t>
            </a:r>
            <a:r>
              <a:rPr lang="ru-RU" dirty="0" err="1"/>
              <a:t>И.Шевцов</a:t>
            </a:r>
            <a:r>
              <a:rPr lang="ru-RU" dirty="0"/>
              <a:t>). Иван вскочил вдруг с своего места и бросился со всех ног снимать с него плащ (</a:t>
            </a:r>
            <a:r>
              <a:rPr lang="ru-RU" dirty="0" err="1"/>
              <a:t>Н.Гоголь</a:t>
            </a:r>
            <a:r>
              <a:rPr lang="ru-RU" dirty="0"/>
              <a:t>). Есть ему не хотелось, зато пил жадно и много: излишек воды тек у него по рубахе (Л. Леонов).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961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/>
              <a:t>ДОМАШНЕЕ ЗАДАНИЕ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08720"/>
            <a:ext cx="8424936" cy="5400600"/>
          </a:xfrm>
        </p:spPr>
        <p:txBody>
          <a:bodyPr>
            <a:normAutofit fontScale="62500" lnSpcReduction="20000"/>
          </a:bodyPr>
          <a:lstStyle/>
          <a:p>
            <a:r>
              <a:rPr lang="ru-RU" b="1" i="1" dirty="0" smtClean="0"/>
              <a:t>1</a:t>
            </a:r>
            <a:r>
              <a:rPr lang="ru-RU" b="1" i="1" dirty="0"/>
              <a:t>. В данных ниже предложениях найдите неудачный порядок слов, приведите его в соответствие с нормой</a:t>
            </a:r>
            <a:r>
              <a:rPr lang="ru-RU" b="1" dirty="0"/>
              <a:t>.</a:t>
            </a:r>
          </a:p>
          <a:p>
            <a:r>
              <a:rPr lang="ru-RU" dirty="0"/>
              <a:t>Однако что дракон представляет из себя на самом деле и откуда появился его настоящий облик – далеко не каждый знает об этом. Такую тяжелую жизнь могли разве что скрасить чудесные картины природы. Мужество рождалось их в борьбе. Небольшая комната, в которую прошел молодой человек, с желтыми обоями, геранями и кисейными занавесками на окнах, была в эту минуту ярко освещена заходящим солнцем.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2. </a:t>
            </a:r>
            <a:r>
              <a:rPr lang="ru-RU" b="1" i="1" dirty="0"/>
              <a:t>Определите характер ошибок, связанных с порядком слов (ошибки в расположении главных и второстепенных членов предложения, частиц, уточняющих слов и т.д.). Исправьте предложения.</a:t>
            </a:r>
            <a:endParaRPr lang="ru-RU" b="1" dirty="0"/>
          </a:p>
          <a:p>
            <a:r>
              <a:rPr lang="ru-RU" dirty="0"/>
              <a:t>Успехов больших добились студенты нашего университета. Награждаются студенты только те, которые хорошо учатся. Опавшие листья с деревьев шелестели под ногами. Ректор принимает в своем кабинете людей с их проблемами. Открытый и глубокий ум Базарова ставит значительно выше его либералов Кирсановых. Нужно уметь делать не только этот анализ, но и смотреть дальше. Предложено закрепить за как можно большим числом студентов двоечников.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660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/>
              <a:t>ЛИТЕРАТУРА: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1</a:t>
            </a:r>
            <a:r>
              <a:rPr lang="ru-RU" dirty="0"/>
              <a:t>. Голуб И.Б. Русский язык и культура речи: Учебное пособие. - М.: «Логос», 2001. С. 326-332.</a:t>
            </a:r>
          </a:p>
          <a:p>
            <a:r>
              <a:rPr lang="ru-RU" dirty="0"/>
              <a:t>2. Розенталь Д.Э. Практическая стилистика русского языка: Учебник для вузов. - М.: Высшая школа, 1987. С. 230-244.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791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73536" cy="5418928"/>
          </a:xfrm>
        </p:spPr>
        <p:txBody>
          <a:bodyPr>
            <a:normAutofit lnSpcReduction="10000"/>
          </a:bodyPr>
          <a:lstStyle/>
          <a:p>
            <a:pPr indent="265176" algn="just"/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русском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предложении порядок слов (точнее, порядок членов предложения) считается «свободным». </a:t>
            </a:r>
            <a:r>
              <a:rPr lang="ru-RU" dirty="0"/>
              <a:t>Это значит, что не существует строго закрепленного места в предложении за тем или иным его членом (в немецком, например, зафиксировано место сказуемого в предложении). </a:t>
            </a:r>
            <a:endParaRPr lang="ru-RU" dirty="0" smtClean="0"/>
          </a:p>
          <a:p>
            <a:pPr indent="265176" algn="just"/>
            <a:r>
              <a:rPr lang="ru-RU" dirty="0" smtClean="0"/>
              <a:t>Верно </a:t>
            </a:r>
            <a:r>
              <a:rPr lang="ru-RU" dirty="0"/>
              <a:t>следующее положение: всякая перестановка связана с </a:t>
            </a:r>
            <a:r>
              <a:rPr lang="ru-RU" dirty="0" err="1"/>
              <a:t>бо'льшим</a:t>
            </a:r>
            <a:r>
              <a:rPr lang="ru-RU" dirty="0"/>
              <a:t> или меньшим изменением значения или стилистических оттенков, присущих предложению. </a:t>
            </a:r>
          </a:p>
        </p:txBody>
      </p:sp>
    </p:spTree>
    <p:extLst>
      <p:ext uri="{BB962C8B-B14F-4D97-AF65-F5344CB8AC3E}">
        <p14:creationId xmlns:p14="http://schemas.microsoft.com/office/powerpoint/2010/main" xmlns="" val="363588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/>
              <a:t>Порядок слов играет двоякую роль: синтаксическую и стилистическую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44824"/>
            <a:ext cx="8183880" cy="4187952"/>
          </a:xfrm>
        </p:spPr>
        <p:txBody>
          <a:bodyPr>
            <a:normAutofit fontScale="92500" lnSpcReduction="10000"/>
          </a:bodyPr>
          <a:lstStyle/>
          <a:p>
            <a:r>
              <a:rPr lang="ru-RU" i="1" dirty="0" smtClean="0"/>
              <a:t>1</a:t>
            </a:r>
            <a:r>
              <a:rPr lang="ru-RU" i="1" dirty="0"/>
              <a:t>).Я встретил учителя </a:t>
            </a:r>
            <a:r>
              <a:rPr lang="ru-RU" i="1" dirty="0">
                <a:solidFill>
                  <a:srgbClr val="FF0000"/>
                </a:solidFill>
              </a:rPr>
              <a:t>(дополнение) </a:t>
            </a:r>
            <a:r>
              <a:rPr lang="ru-RU" i="1" dirty="0"/>
              <a:t>брата </a:t>
            </a:r>
            <a:r>
              <a:rPr lang="ru-RU" i="1" dirty="0">
                <a:solidFill>
                  <a:srgbClr val="FF0000"/>
                </a:solidFill>
              </a:rPr>
              <a:t>(несогласованное определение). </a:t>
            </a:r>
            <a:r>
              <a:rPr lang="ru-RU" i="1" dirty="0"/>
              <a:t>- Я встретил брата </a:t>
            </a:r>
            <a:r>
              <a:rPr lang="ru-RU" i="1" dirty="0">
                <a:solidFill>
                  <a:srgbClr val="FF0000"/>
                </a:solidFill>
              </a:rPr>
              <a:t>(дополнение) </a:t>
            </a:r>
            <a:r>
              <a:rPr lang="ru-RU" i="1" dirty="0"/>
              <a:t>учителя </a:t>
            </a:r>
            <a:r>
              <a:rPr lang="ru-RU" i="1" dirty="0">
                <a:solidFill>
                  <a:srgbClr val="FF0000"/>
                </a:solidFill>
              </a:rPr>
              <a:t>(несогласованное определение).</a:t>
            </a:r>
            <a:r>
              <a:rPr lang="ru-RU" i="1" dirty="0"/>
              <a:t>2).Москва - столица России. - Столица России - Москва. </a:t>
            </a:r>
            <a:r>
              <a:rPr lang="ru-RU" i="1" dirty="0">
                <a:solidFill>
                  <a:srgbClr val="FF0000"/>
                </a:solidFill>
              </a:rPr>
              <a:t>(Подлежащее и сказуемое обменялись местами</a:t>
            </a:r>
            <a:r>
              <a:rPr lang="ru-RU" i="1" dirty="0" smtClean="0">
                <a:solidFill>
                  <a:srgbClr val="FF0000"/>
                </a:solidFill>
              </a:rPr>
              <a:t>).</a:t>
            </a:r>
          </a:p>
          <a:p>
            <a:r>
              <a:rPr lang="ru-RU" dirty="0" smtClean="0"/>
              <a:t>Порядок слов имеет синтаксическое значение, является одним из средств выражения синтаксических отношений между членами предложения.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35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73536" cy="534692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Наряду с синтаксическим значением порядок слов имеет значение стилистическое (инверсия): с перестановкой слов создаются добавочные смысловые и выразительные оттенки, меняется экспрессивная функция того или иного члена предложения.</a:t>
            </a:r>
            <a:r>
              <a:rPr lang="ru-RU" i="1" dirty="0"/>
              <a:t>1). Эти фильмы мне </a:t>
            </a:r>
            <a:r>
              <a:rPr lang="ru-RU" i="1" u="sng" dirty="0"/>
              <a:t>не понравились</a:t>
            </a:r>
            <a:r>
              <a:rPr lang="ru-RU" i="1" dirty="0"/>
              <a:t>. - </a:t>
            </a:r>
            <a:r>
              <a:rPr lang="ru-RU" i="1" u="sng" dirty="0"/>
              <a:t>Не понравились</a:t>
            </a:r>
            <a:r>
              <a:rPr lang="ru-RU" i="1" dirty="0"/>
              <a:t> мне эти фильмы.</a:t>
            </a:r>
            <a:br>
              <a:rPr lang="ru-RU" i="1" dirty="0"/>
            </a:br>
            <a:r>
              <a:rPr lang="ru-RU" i="1" dirty="0"/>
              <a:t>2). Он имел </a:t>
            </a:r>
            <a:r>
              <a:rPr lang="ru-RU" i="1" u="sng" dirty="0"/>
              <a:t>доброе и благородное </a:t>
            </a:r>
            <a:r>
              <a:rPr lang="ru-RU" i="1" dirty="0"/>
              <a:t>сердце. - Он имел </a:t>
            </a:r>
            <a:r>
              <a:rPr lang="ru-RU" i="1" dirty="0" smtClean="0"/>
              <a:t>сердце </a:t>
            </a:r>
            <a:r>
              <a:rPr lang="ru-RU" i="1" u="sng" dirty="0" smtClean="0"/>
              <a:t>доброе </a:t>
            </a:r>
            <a:r>
              <a:rPr lang="ru-RU" i="1" u="sng" dirty="0"/>
              <a:t>и благородное</a:t>
            </a:r>
            <a:r>
              <a:rPr lang="ru-RU" i="1" dirty="0"/>
              <a:t> </a:t>
            </a:r>
            <a:r>
              <a:rPr lang="ru-RU" i="1" dirty="0" smtClean="0"/>
              <a:t>.</a:t>
            </a:r>
          </a:p>
          <a:p>
            <a:r>
              <a:rPr lang="ru-RU" i="1" dirty="0" smtClean="0"/>
              <a:t>Усиление</a:t>
            </a:r>
            <a:r>
              <a:rPr lang="ru-RU" dirty="0"/>
              <a:t> смысловой нагрузки переставляемых слов при сохранении их синтаксической функции.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7283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30352"/>
            <a:ext cx="8820472" cy="57789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Несмотря на значительную свободу порядка слов в русском предложении, у каждого члена предложения есть обычное, свойственное ему место, определяемое структурой и типом предложения, способом синтаксического выражения данного члена предложения, местом среди других слов, которые непосредственно с ним связаны, а также стилем речи и ролью контекста. На этом основании различают </a:t>
            </a:r>
            <a:r>
              <a:rPr lang="ru-RU" b="1" dirty="0"/>
              <a:t>прямой (обычный) порядок слов и обратный (как правило, выражает функцию инверсии).</a:t>
            </a:r>
            <a:r>
              <a:rPr lang="ru-RU" dirty="0"/>
              <a:t> Первый характерен для речи научной и публицистической, второй чаще встречается в речи разговорной и произведениях художественной литературы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Инверсный </a:t>
            </a:r>
            <a:r>
              <a:rPr lang="ru-RU" dirty="0"/>
              <a:t>характер члена предложения определяется </a:t>
            </a:r>
            <a:br>
              <a:rPr lang="ru-RU" dirty="0"/>
            </a:br>
            <a:r>
              <a:rPr lang="ru-RU" dirty="0"/>
              <a:t>местом слова в предложении - в наиболее выигрышном положении оказывается тот член предложения, который выносится в начало или, наоборот, отодвигается в конец предложения </a:t>
            </a:r>
            <a:r>
              <a:rPr lang="ru-RU" i="1" dirty="0"/>
              <a:t>(Помочь мне может только</a:t>
            </a:r>
            <a:r>
              <a:rPr lang="ru-RU" i="1" dirty="0">
                <a:solidFill>
                  <a:srgbClr val="FF0000"/>
                </a:solidFill>
              </a:rPr>
              <a:t> </a:t>
            </a:r>
            <a:r>
              <a:rPr lang="ru-RU" dirty="0">
                <a:solidFill>
                  <a:srgbClr val="FF0000"/>
                </a:solidFill>
              </a:rPr>
              <a:t>судьба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FF0000"/>
                </a:solidFill>
              </a:rPr>
              <a:t>Кончились</a:t>
            </a:r>
            <a:r>
              <a:rPr lang="ru-RU" i="1" dirty="0"/>
              <a:t> мои неприятности).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2489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36904" cy="792088"/>
          </a:xfrm>
        </p:spPr>
        <p:txBody>
          <a:bodyPr/>
          <a:lstStyle/>
          <a:p>
            <a:r>
              <a:rPr lang="ru-RU" dirty="0" smtClean="0"/>
              <a:t>Работа в классе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496944" cy="52565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i="1" u="sng" dirty="0" smtClean="0"/>
              <a:t>1</a:t>
            </a:r>
            <a:r>
              <a:rPr lang="ru-RU" i="1" u="sng" dirty="0"/>
              <a:t>. Укажите случаи инверсии и их стилистический характер.</a:t>
            </a:r>
          </a:p>
          <a:p>
            <a:pPr algn="just"/>
            <a:r>
              <a:rPr lang="ru-RU" dirty="0"/>
              <a:t>Волнение души моей было тягостное (П.). </a:t>
            </a:r>
            <a:r>
              <a:rPr lang="ru-RU" dirty="0" smtClean="0"/>
              <a:t>Славная </a:t>
            </a:r>
            <a:r>
              <a:rPr lang="ru-RU" dirty="0"/>
              <a:t>бекеша у Ивана Ивановича! (Г.). По полям и по деревне бродят только в обилии коровы жующие, овцы блеющие и куры </a:t>
            </a:r>
            <a:r>
              <a:rPr lang="ru-RU" dirty="0" err="1"/>
              <a:t>кудахтающие</a:t>
            </a:r>
            <a:r>
              <a:rPr lang="ru-RU" dirty="0"/>
              <a:t> (</a:t>
            </a:r>
            <a:r>
              <a:rPr lang="ru-RU" dirty="0" err="1"/>
              <a:t>Гонч</a:t>
            </a:r>
            <a:r>
              <a:rPr lang="ru-RU" dirty="0"/>
              <a:t>.). Карета, люди и лошади были присланы отцом моим из деревни (Акс.). Рыбу дает сотенную, а масло положит тухлое (Т.). Я по двору погулять вышла (</a:t>
            </a:r>
            <a:r>
              <a:rPr lang="ru-RU" dirty="0" err="1"/>
              <a:t>Остр</a:t>
            </a:r>
            <a:r>
              <a:rPr lang="ru-RU" dirty="0"/>
              <a:t>.). Проходили через </a:t>
            </a:r>
            <a:r>
              <a:rPr lang="ru-RU" dirty="0" err="1"/>
              <a:t>Глупов</a:t>
            </a:r>
            <a:r>
              <a:rPr lang="ru-RU" dirty="0"/>
              <a:t> войска пешие, проходили войска конные (С.-Щ.). С тобой я буду совершенно откровенна (Л.Т.). Этот самый старичок, с узелком-то, генерала Жукова дворовый (Ч.). А хорошая сторона – Сибирь! (М.Г.). Власть советская пришла в станицу просто и незаметно (</a:t>
            </a:r>
            <a:r>
              <a:rPr lang="ru-RU" dirty="0" err="1"/>
              <a:t>Гладк</a:t>
            </a:r>
            <a:r>
              <a:rPr lang="ru-RU" dirty="0"/>
              <a:t>.). В лавку вошла, согнувшись в три погибели, старуха (</a:t>
            </a:r>
            <a:r>
              <a:rPr lang="ru-RU" dirty="0" err="1"/>
              <a:t>Фед</a:t>
            </a:r>
            <a:r>
              <a:rPr lang="ru-RU" dirty="0"/>
              <a:t>.). Волка на пашне видели (Сейф.). Книжками сын мой сильно интересуется (Н. </a:t>
            </a:r>
            <a:r>
              <a:rPr lang="ru-RU" dirty="0" err="1"/>
              <a:t>Остр</a:t>
            </a:r>
            <a:r>
              <a:rPr lang="ru-RU" dirty="0"/>
              <a:t>.). Душа к высокому тянется (Пан.). Возненавидел с тех пор попа Павка всем своим существом (</a:t>
            </a:r>
            <a:r>
              <a:rPr lang="ru-RU" dirty="0" err="1"/>
              <a:t>Н.Остр</a:t>
            </a:r>
            <a:r>
              <a:rPr lang="ru-RU" dirty="0"/>
              <a:t>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910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30352"/>
            <a:ext cx="8424936" cy="54189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u="sng" dirty="0"/>
              <a:t>2. </a:t>
            </a:r>
            <a:r>
              <a:rPr lang="ru-RU" i="1" u="sng" dirty="0"/>
              <a:t>Укажите стилистическую нагрузку слова в начале и в конце предложения</a:t>
            </a:r>
            <a:r>
              <a:rPr lang="ru-RU" i="1" u="sng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Он смотрел вокруг себя с волнением неописанным (П.). Из одного окошечка тускло светил огонек (Г.). Судьбы свершился приговор! (Л.). Тут сгорел мой приятель со стыда (Т.). Развязка же наступила неожиданная (</a:t>
            </a:r>
            <a:r>
              <a:rPr lang="ru-RU" dirty="0" err="1"/>
              <a:t>Дост</a:t>
            </a:r>
            <a:r>
              <a:rPr lang="ru-RU" dirty="0"/>
              <a:t>.). Да, мы дружны были очень (Л.Т.). Руку мне подал на прощанье (Ч.). Ослепительно яркое вырвалось из печи пламя (</a:t>
            </a:r>
            <a:r>
              <a:rPr lang="ru-RU" dirty="0" err="1"/>
              <a:t>Гладк</a:t>
            </a:r>
            <a:r>
              <a:rPr lang="ru-RU" dirty="0"/>
              <a:t>.). По крайнему к степи проулку январским вечером 1930 года въехал в хутор Гремячий Лог верховой (</a:t>
            </a:r>
            <a:r>
              <a:rPr lang="ru-RU" dirty="0" err="1"/>
              <a:t>Шол</a:t>
            </a:r>
            <a:r>
              <a:rPr lang="ru-RU" dirty="0"/>
              <a:t>.). Женщина подошла и тоже смотрела боязливо (Пан.).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091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30352"/>
            <a:ext cx="8280920" cy="534692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u="sng" dirty="0"/>
              <a:t>3. </a:t>
            </a:r>
            <a:r>
              <a:rPr lang="ru-RU" i="1" u="sng" dirty="0"/>
              <a:t>Выделите дополнения, объясните занимаемое ими место в данных ниже предложениях</a:t>
            </a:r>
            <a:r>
              <a:rPr lang="ru-RU" i="1" u="sng" dirty="0" smtClean="0"/>
              <a:t>.</a:t>
            </a:r>
          </a:p>
          <a:p>
            <a:endParaRPr lang="ru-RU" dirty="0"/>
          </a:p>
          <a:p>
            <a:pPr algn="just"/>
            <a:r>
              <a:rPr lang="ru-RU" dirty="0"/>
              <a:t>Ну, я перво-наперво притаился: солдат и ушел с письмом-то (И. </a:t>
            </a:r>
            <a:r>
              <a:rPr lang="ru-RU" dirty="0" err="1"/>
              <a:t>Гонч</a:t>
            </a:r>
            <a:r>
              <a:rPr lang="ru-RU" dirty="0"/>
              <a:t>.). </a:t>
            </a:r>
            <a:endParaRPr lang="ru-RU" dirty="0" smtClean="0"/>
          </a:p>
          <a:p>
            <a:pPr algn="just"/>
            <a:r>
              <a:rPr lang="ru-RU" dirty="0" smtClean="0"/>
              <a:t>С </a:t>
            </a:r>
            <a:r>
              <a:rPr lang="ru-RU" dirty="0"/>
              <a:t>волнением смотрел Алексей этот фильм – прошлое вдруг стало таким явным (Л. </a:t>
            </a:r>
            <a:r>
              <a:rPr lang="ru-RU" dirty="0" err="1"/>
              <a:t>Корнешов</a:t>
            </a:r>
            <a:r>
              <a:rPr lang="ru-RU" dirty="0"/>
              <a:t>). </a:t>
            </a:r>
            <a:endParaRPr lang="ru-RU" dirty="0" smtClean="0"/>
          </a:p>
          <a:p>
            <a:pPr algn="just"/>
            <a:r>
              <a:rPr lang="ru-RU" dirty="0" smtClean="0"/>
              <a:t>Желанья </a:t>
            </a:r>
            <a:r>
              <a:rPr lang="ru-RU" dirty="0"/>
              <a:t>свои и надежды связал я навеки с тобой (</a:t>
            </a:r>
            <a:r>
              <a:rPr lang="ru-RU" dirty="0" err="1"/>
              <a:t>Исак</a:t>
            </a:r>
            <a:r>
              <a:rPr lang="ru-RU" dirty="0"/>
              <a:t>.). </a:t>
            </a:r>
            <a:endParaRPr lang="ru-RU" dirty="0" smtClean="0"/>
          </a:p>
          <a:p>
            <a:pPr algn="just"/>
            <a:r>
              <a:rPr lang="ru-RU" dirty="0" smtClean="0"/>
              <a:t>Пойдет </a:t>
            </a:r>
            <a:r>
              <a:rPr lang="ru-RU" dirty="0"/>
              <a:t>Бобыль по деревне, стучит под окнами, а Дружок стоит рядом, хвостом виляет (</a:t>
            </a:r>
            <a:r>
              <a:rPr lang="ru-RU" dirty="0" err="1"/>
              <a:t>Ес</a:t>
            </a:r>
            <a:r>
              <a:rPr lang="ru-RU" dirty="0"/>
              <a:t>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4496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30352"/>
            <a:ext cx="8352928" cy="541892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i="1" u="sng" dirty="0"/>
              <a:t>4. Укажите место и стилистическую роль определений в приводимых ниже предложениях. Отметьте случаи инверсии</a:t>
            </a:r>
            <a:r>
              <a:rPr lang="ru-RU" i="1" u="sng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Петя подобрал тяжелые полы шинели на стеганой ватной подкладке и, кружась под ударами ветра, бросился догонять Гаврика (Кат.). Сын крестьянский из людей поморских (В. Пикуль). Омытые светом деревья просвечивают в тиши, как будто гусиные перья – только пиши (</a:t>
            </a:r>
            <a:r>
              <a:rPr lang="ru-RU" dirty="0" err="1"/>
              <a:t>А.Вознес</a:t>
            </a:r>
            <a:r>
              <a:rPr lang="ru-RU" dirty="0"/>
              <a:t>.). Как увижу ее, я и сам не свой: Опускаются руки сильные. Помрачаются очи бойкие…(</a:t>
            </a:r>
            <a:r>
              <a:rPr lang="ru-RU" dirty="0" err="1"/>
              <a:t>М.Лерм</a:t>
            </a:r>
            <a:r>
              <a:rPr lang="ru-RU" dirty="0"/>
              <a:t>.). У меня в доме есть прекрасная для вас комната, светлая, покойная…(Н.Г.). А конь не стоял на месте, он дикий, неученый, он не умеет танцевать (</a:t>
            </a:r>
            <a:r>
              <a:rPr lang="ru-RU" dirty="0" err="1"/>
              <a:t>Ю.Тынянов</a:t>
            </a:r>
            <a:r>
              <a:rPr lang="ru-RU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1302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47</TotalTime>
  <Words>622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Слайд 1</vt:lpstr>
      <vt:lpstr>Слайд 2</vt:lpstr>
      <vt:lpstr>Порядок слов играет двоякую роль: синтаксическую и стилистическую.</vt:lpstr>
      <vt:lpstr>Слайд 4</vt:lpstr>
      <vt:lpstr>Слайд 5</vt:lpstr>
      <vt:lpstr>Работа в классе</vt:lpstr>
      <vt:lpstr>Слайд 7</vt:lpstr>
      <vt:lpstr>Слайд 8</vt:lpstr>
      <vt:lpstr>Слайд 9</vt:lpstr>
      <vt:lpstr>Слайд 10</vt:lpstr>
      <vt:lpstr>ДОМАШНЕЕ ЗАДАНИЕ </vt:lpstr>
      <vt:lpstr>ЛИТЕРАТУРА: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Лена</cp:lastModifiedBy>
  <cp:revision>10</cp:revision>
  <dcterms:created xsi:type="dcterms:W3CDTF">2018-11-15T16:37:07Z</dcterms:created>
  <dcterms:modified xsi:type="dcterms:W3CDTF">2021-11-30T07:51:55Z</dcterms:modified>
</cp:coreProperties>
</file>