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76"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65B91EB-BB55-414D-AC22-1FC309928918}" type="datetimeFigureOut">
              <a:rPr lang="ru-RU" smtClean="0"/>
              <a:t>29.11.2021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3FE0F45-F65F-4326-AFE6-7F5C8BDB9170}" type="slidenum">
              <a:rPr lang="ru-RU" smtClean="0"/>
              <a:t>‹#›</a:t>
            </a:fld>
            <a:endParaRPr lang="ru-RU"/>
          </a:p>
        </p:txBody>
      </p:sp>
    </p:spTree>
    <p:extLst>
      <p:ext uri="{BB962C8B-B14F-4D97-AF65-F5344CB8AC3E}">
        <p14:creationId xmlns:p14="http://schemas.microsoft.com/office/powerpoint/2010/main" val="677076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65B91EB-BB55-414D-AC22-1FC309928918}" type="datetimeFigureOut">
              <a:rPr lang="ru-RU" smtClean="0"/>
              <a:t>29.11.2021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3FE0F45-F65F-4326-AFE6-7F5C8BDB9170}" type="slidenum">
              <a:rPr lang="ru-RU" smtClean="0"/>
              <a:t>‹#›</a:t>
            </a:fld>
            <a:endParaRPr lang="ru-RU"/>
          </a:p>
        </p:txBody>
      </p:sp>
    </p:spTree>
    <p:extLst>
      <p:ext uri="{BB962C8B-B14F-4D97-AF65-F5344CB8AC3E}">
        <p14:creationId xmlns:p14="http://schemas.microsoft.com/office/powerpoint/2010/main" val="3801900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65B91EB-BB55-414D-AC22-1FC309928918}" type="datetimeFigureOut">
              <a:rPr lang="ru-RU" smtClean="0"/>
              <a:t>29.11.2021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3FE0F45-F65F-4326-AFE6-7F5C8BDB9170}" type="slidenum">
              <a:rPr lang="ru-RU" smtClean="0"/>
              <a:t>‹#›</a:t>
            </a:fld>
            <a:endParaRPr lang="ru-RU"/>
          </a:p>
        </p:txBody>
      </p:sp>
    </p:spTree>
    <p:extLst>
      <p:ext uri="{BB962C8B-B14F-4D97-AF65-F5344CB8AC3E}">
        <p14:creationId xmlns:p14="http://schemas.microsoft.com/office/powerpoint/2010/main" val="788429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65B91EB-BB55-414D-AC22-1FC309928918}" type="datetimeFigureOut">
              <a:rPr lang="ru-RU" smtClean="0"/>
              <a:t>29.11.2021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3FE0F45-F65F-4326-AFE6-7F5C8BDB9170}" type="slidenum">
              <a:rPr lang="ru-RU" smtClean="0"/>
              <a:t>‹#›</a:t>
            </a:fld>
            <a:endParaRPr lang="ru-RU"/>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602847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65B91EB-BB55-414D-AC22-1FC309928918}" type="datetimeFigureOut">
              <a:rPr lang="ru-RU" smtClean="0"/>
              <a:t>29.11.2021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3FE0F45-F65F-4326-AFE6-7F5C8BDB9170}" type="slidenum">
              <a:rPr lang="ru-RU" smtClean="0"/>
              <a:t>‹#›</a:t>
            </a:fld>
            <a:endParaRPr lang="ru-RU"/>
          </a:p>
        </p:txBody>
      </p:sp>
    </p:spTree>
    <p:extLst>
      <p:ext uri="{BB962C8B-B14F-4D97-AF65-F5344CB8AC3E}">
        <p14:creationId xmlns:p14="http://schemas.microsoft.com/office/powerpoint/2010/main" val="19125811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165B91EB-BB55-414D-AC22-1FC309928918}" type="datetimeFigureOut">
              <a:rPr lang="ru-RU" smtClean="0"/>
              <a:t>29.11.2021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3FE0F45-F65F-4326-AFE6-7F5C8BDB9170}" type="slidenum">
              <a:rPr lang="ru-RU" smtClean="0"/>
              <a:t>‹#›</a:t>
            </a:fld>
            <a:endParaRPr lang="ru-RU"/>
          </a:p>
        </p:txBody>
      </p:sp>
    </p:spTree>
    <p:extLst>
      <p:ext uri="{BB962C8B-B14F-4D97-AF65-F5344CB8AC3E}">
        <p14:creationId xmlns:p14="http://schemas.microsoft.com/office/powerpoint/2010/main" val="22369706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165B91EB-BB55-414D-AC22-1FC309928918}" type="datetimeFigureOut">
              <a:rPr lang="ru-RU" smtClean="0"/>
              <a:t>29.11.2021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3FE0F45-F65F-4326-AFE6-7F5C8BDB9170}" type="slidenum">
              <a:rPr lang="ru-RU" smtClean="0"/>
              <a:t>‹#›</a:t>
            </a:fld>
            <a:endParaRPr lang="ru-RU"/>
          </a:p>
        </p:txBody>
      </p:sp>
    </p:spTree>
    <p:extLst>
      <p:ext uri="{BB962C8B-B14F-4D97-AF65-F5344CB8AC3E}">
        <p14:creationId xmlns:p14="http://schemas.microsoft.com/office/powerpoint/2010/main" val="5968932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65B91EB-BB55-414D-AC22-1FC309928918}" type="datetimeFigureOut">
              <a:rPr lang="ru-RU" smtClean="0"/>
              <a:t>29.11.2021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3FE0F45-F65F-4326-AFE6-7F5C8BDB9170}" type="slidenum">
              <a:rPr lang="ru-RU" smtClean="0"/>
              <a:t>‹#›</a:t>
            </a:fld>
            <a:endParaRPr lang="ru-RU"/>
          </a:p>
        </p:txBody>
      </p:sp>
    </p:spTree>
    <p:extLst>
      <p:ext uri="{BB962C8B-B14F-4D97-AF65-F5344CB8AC3E}">
        <p14:creationId xmlns:p14="http://schemas.microsoft.com/office/powerpoint/2010/main" val="42263280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65B91EB-BB55-414D-AC22-1FC309928918}" type="datetimeFigureOut">
              <a:rPr lang="ru-RU" smtClean="0"/>
              <a:t>29.11.2021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3FE0F45-F65F-4326-AFE6-7F5C8BDB9170}" type="slidenum">
              <a:rPr lang="ru-RU" smtClean="0"/>
              <a:t>‹#›</a:t>
            </a:fld>
            <a:endParaRPr lang="ru-RU"/>
          </a:p>
        </p:txBody>
      </p:sp>
    </p:spTree>
    <p:extLst>
      <p:ext uri="{BB962C8B-B14F-4D97-AF65-F5344CB8AC3E}">
        <p14:creationId xmlns:p14="http://schemas.microsoft.com/office/powerpoint/2010/main" val="3586738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65B91EB-BB55-414D-AC22-1FC309928918}" type="datetimeFigureOut">
              <a:rPr lang="ru-RU" smtClean="0"/>
              <a:t>29.11.2021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3FE0F45-F65F-4326-AFE6-7F5C8BDB9170}" type="slidenum">
              <a:rPr lang="ru-RU" smtClean="0"/>
              <a:t>‹#›</a:t>
            </a:fld>
            <a:endParaRPr lang="ru-RU"/>
          </a:p>
        </p:txBody>
      </p:sp>
    </p:spTree>
    <p:extLst>
      <p:ext uri="{BB962C8B-B14F-4D97-AF65-F5344CB8AC3E}">
        <p14:creationId xmlns:p14="http://schemas.microsoft.com/office/powerpoint/2010/main" val="1438277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ru-RU" smtClean="0"/>
              <a:t>Образец заголовка</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65B91EB-BB55-414D-AC22-1FC309928918}" type="datetimeFigureOut">
              <a:rPr lang="ru-RU" smtClean="0"/>
              <a:t>29.11.2021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3FE0F45-F65F-4326-AFE6-7F5C8BDB9170}" type="slidenum">
              <a:rPr lang="ru-RU" smtClean="0"/>
              <a:t>‹#›</a:t>
            </a:fld>
            <a:endParaRPr lang="ru-RU"/>
          </a:p>
        </p:txBody>
      </p:sp>
    </p:spTree>
    <p:extLst>
      <p:ext uri="{BB962C8B-B14F-4D97-AF65-F5344CB8AC3E}">
        <p14:creationId xmlns:p14="http://schemas.microsoft.com/office/powerpoint/2010/main" val="1422965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65B91EB-BB55-414D-AC22-1FC309928918}" type="datetimeFigureOut">
              <a:rPr lang="ru-RU" smtClean="0"/>
              <a:t>29.11.2021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3FE0F45-F65F-4326-AFE6-7F5C8BDB9170}" type="slidenum">
              <a:rPr lang="ru-RU" smtClean="0"/>
              <a:t>‹#›</a:t>
            </a:fld>
            <a:endParaRPr lang="ru-RU"/>
          </a:p>
        </p:txBody>
      </p:sp>
    </p:spTree>
    <p:extLst>
      <p:ext uri="{BB962C8B-B14F-4D97-AF65-F5344CB8AC3E}">
        <p14:creationId xmlns:p14="http://schemas.microsoft.com/office/powerpoint/2010/main" val="3864633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913795" y="2912232"/>
            <a:ext cx="5107208" cy="287896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912232"/>
            <a:ext cx="5095357" cy="287896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65B91EB-BB55-414D-AC22-1FC309928918}" type="datetimeFigureOut">
              <a:rPr lang="ru-RU" smtClean="0"/>
              <a:t>29.11.2021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3FE0F45-F65F-4326-AFE6-7F5C8BDB9170}" type="slidenum">
              <a:rPr lang="ru-RU" smtClean="0"/>
              <a:t>‹#›</a:t>
            </a:fld>
            <a:endParaRPr lang="ru-RU"/>
          </a:p>
        </p:txBody>
      </p:sp>
    </p:spTree>
    <p:extLst>
      <p:ext uri="{BB962C8B-B14F-4D97-AF65-F5344CB8AC3E}">
        <p14:creationId xmlns:p14="http://schemas.microsoft.com/office/powerpoint/2010/main" val="84733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65B91EB-BB55-414D-AC22-1FC309928918}" type="datetimeFigureOut">
              <a:rPr lang="ru-RU" smtClean="0"/>
              <a:t>29.11.2021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3FE0F45-F65F-4326-AFE6-7F5C8BDB9170}" type="slidenum">
              <a:rPr lang="ru-RU" smtClean="0"/>
              <a:t>‹#›</a:t>
            </a:fld>
            <a:endParaRPr lang="ru-RU"/>
          </a:p>
        </p:txBody>
      </p:sp>
    </p:spTree>
    <p:extLst>
      <p:ext uri="{BB962C8B-B14F-4D97-AF65-F5344CB8AC3E}">
        <p14:creationId xmlns:p14="http://schemas.microsoft.com/office/powerpoint/2010/main" val="2482365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5B91EB-BB55-414D-AC22-1FC309928918}" type="datetimeFigureOut">
              <a:rPr lang="ru-RU" smtClean="0"/>
              <a:t>29.11.2021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3FE0F45-F65F-4326-AFE6-7F5C8BDB9170}" type="slidenum">
              <a:rPr lang="ru-RU" smtClean="0"/>
              <a:t>‹#›</a:t>
            </a:fld>
            <a:endParaRPr lang="ru-RU"/>
          </a:p>
        </p:txBody>
      </p:sp>
    </p:spTree>
    <p:extLst>
      <p:ext uri="{BB962C8B-B14F-4D97-AF65-F5344CB8AC3E}">
        <p14:creationId xmlns:p14="http://schemas.microsoft.com/office/powerpoint/2010/main" val="1236643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ru-RU" smtClean="0"/>
              <a:t>Образец заголовка</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65B91EB-BB55-414D-AC22-1FC309928918}" type="datetimeFigureOut">
              <a:rPr lang="ru-RU" smtClean="0"/>
              <a:t>29.11.2021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3FE0F45-F65F-4326-AFE6-7F5C8BDB9170}" type="slidenum">
              <a:rPr lang="ru-RU" smtClean="0"/>
              <a:t>‹#›</a:t>
            </a:fld>
            <a:endParaRPr lang="ru-RU"/>
          </a:p>
        </p:txBody>
      </p:sp>
    </p:spTree>
    <p:extLst>
      <p:ext uri="{BB962C8B-B14F-4D97-AF65-F5344CB8AC3E}">
        <p14:creationId xmlns:p14="http://schemas.microsoft.com/office/powerpoint/2010/main" val="2635230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65B91EB-BB55-414D-AC22-1FC309928918}" type="datetimeFigureOut">
              <a:rPr lang="ru-RU" smtClean="0"/>
              <a:t>29.11.2021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3FE0F45-F65F-4326-AFE6-7F5C8BDB9170}" type="slidenum">
              <a:rPr lang="ru-RU" smtClean="0"/>
              <a:t>‹#›</a:t>
            </a:fld>
            <a:endParaRPr lang="ru-RU"/>
          </a:p>
        </p:txBody>
      </p:sp>
    </p:spTree>
    <p:extLst>
      <p:ext uri="{BB962C8B-B14F-4D97-AF65-F5344CB8AC3E}">
        <p14:creationId xmlns:p14="http://schemas.microsoft.com/office/powerpoint/2010/main" val="973094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65B91EB-BB55-414D-AC22-1FC309928918}" type="datetimeFigureOut">
              <a:rPr lang="ru-RU" smtClean="0"/>
              <a:t>29.11.2021</a:t>
            </a:fld>
            <a:endParaRPr lang="ru-RU"/>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3FE0F45-F65F-4326-AFE6-7F5C8BDB9170}" type="slidenum">
              <a:rPr lang="ru-RU" smtClean="0"/>
              <a:t>‹#›</a:t>
            </a:fld>
            <a:endParaRPr lang="ru-RU"/>
          </a:p>
        </p:txBody>
      </p:sp>
    </p:spTree>
    <p:extLst>
      <p:ext uri="{BB962C8B-B14F-4D97-AF65-F5344CB8AC3E}">
        <p14:creationId xmlns:p14="http://schemas.microsoft.com/office/powerpoint/2010/main" val="2837653813"/>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4000" dirty="0" smtClean="0"/>
              <a:t>Сборник эссе </a:t>
            </a:r>
            <a:br>
              <a:rPr lang="ru-RU" sz="4000" dirty="0" smtClean="0"/>
            </a:br>
            <a:r>
              <a:rPr lang="ru-RU" sz="4000" dirty="0" smtClean="0"/>
              <a:t>«люди и их чувства»</a:t>
            </a:r>
            <a:endParaRPr lang="ru-RU" sz="4000" dirty="0"/>
          </a:p>
        </p:txBody>
      </p:sp>
      <p:sp>
        <p:nvSpPr>
          <p:cNvPr id="3" name="Подзаголовок 2"/>
          <p:cNvSpPr>
            <a:spLocks noGrp="1"/>
          </p:cNvSpPr>
          <p:nvPr>
            <p:ph type="subTitle" idx="1"/>
          </p:nvPr>
        </p:nvSpPr>
        <p:spPr/>
        <p:txBody>
          <a:bodyPr/>
          <a:lstStyle/>
          <a:p>
            <a:r>
              <a:rPr lang="ru-RU" dirty="0" smtClean="0"/>
              <a:t>Люди и их чувства</a:t>
            </a:r>
            <a:endParaRPr lang="ru-RU" dirty="0"/>
          </a:p>
        </p:txBody>
      </p:sp>
    </p:spTree>
    <p:extLst>
      <p:ext uri="{BB962C8B-B14F-4D97-AF65-F5344CB8AC3E}">
        <p14:creationId xmlns:p14="http://schemas.microsoft.com/office/powerpoint/2010/main" val="3909532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4127" y="139338"/>
            <a:ext cx="10353761" cy="827314"/>
          </a:xfrm>
        </p:spPr>
        <p:txBody>
          <a:bodyPr/>
          <a:lstStyle/>
          <a:p>
            <a:r>
              <a:rPr lang="ru-RU" dirty="0" smtClean="0"/>
              <a:t>доброта</a:t>
            </a:r>
            <a:endParaRPr lang="ru-RU" dirty="0"/>
          </a:p>
        </p:txBody>
      </p:sp>
      <p:sp>
        <p:nvSpPr>
          <p:cNvPr id="3" name="Объект 2"/>
          <p:cNvSpPr>
            <a:spLocks noGrp="1"/>
          </p:cNvSpPr>
          <p:nvPr>
            <p:ph idx="1"/>
          </p:nvPr>
        </p:nvSpPr>
        <p:spPr>
          <a:xfrm>
            <a:off x="774456" y="798487"/>
            <a:ext cx="11025657" cy="5767776"/>
          </a:xfrm>
        </p:spPr>
        <p:txBody>
          <a:bodyPr>
            <a:normAutofit fontScale="47500" lnSpcReduction="20000"/>
          </a:bodyPr>
          <a:lstStyle/>
          <a:p>
            <a:r>
              <a:rPr lang="ru-RU" sz="3300" dirty="0" smtClean="0">
                <a:latin typeface="Times New Roman" panose="02020603050405020304" pitchFamily="18" charset="0"/>
                <a:cs typeface="Times New Roman" panose="02020603050405020304" pitchFamily="18" charset="0"/>
              </a:rPr>
              <a:t>Я человек очень добрый. Мне нравится делиться своим добром не только со своими родителями и друзьями. Я щедро дарю улыбки всем, часто попадаю в ситуации, когда на уроках кому-то требуется ручка, ластик, тетрадь. Всегда в моей сумке есть то, что необходимо однокласснику или однокласснице. Порой меня называют «скорой помощью». Изначально мне казалось, что это словосочетание – что-то нечто крайне серьезное, что от него несет опасностью, бедой. Теперь понимаю, в моем случае это словосочетание имеет одно доброе значение. Пусть это мелочь, но она приятна и мне самой. На доброте человеческой держится наш мир. Говорят, красота спасет мир. Я уверена, что в спасении мира нужна и доброта. Если каждый человек будет заботиться о других, бережно относиться к людям, не будет причинять горя никому, то мир уже станет светлее, уютнее.</a:t>
            </a:r>
          </a:p>
          <a:p>
            <a:r>
              <a:rPr lang="ru-RU" sz="3300" dirty="0" smtClean="0">
                <a:latin typeface="Times New Roman" panose="02020603050405020304" pitchFamily="18" charset="0"/>
                <a:cs typeface="Times New Roman" panose="02020603050405020304" pitchFamily="18" charset="0"/>
              </a:rPr>
              <a:t>Нам дарована сама жизнь. Мы сами решаем, каким нам быть, мы способны на большие перемены в жизни. Много примеров доброго отношения к окружающим мы видим в художественной литературе, жизни. Мы и должны брать пример с тех положительных героев, стараться быть похожими на них. Я уже в таком возрасте, когда несложно отличить зло от добра. Очень люблю читать, у меня много литературных героев. С удовольствием перечитываю «Маленького принца». Благодаря этому произведению понимаю, что родительский дом очень важен, что нельзя предавать родное место. Необязательно, чтобы дом у тебя был огромный и богатый, главное, это то уютное гнездо, куда хочется возвращаться.</a:t>
            </a:r>
          </a:p>
          <a:p>
            <a:r>
              <a:rPr lang="ru-RU" sz="3300" dirty="0" smtClean="0">
                <a:latin typeface="Times New Roman" panose="02020603050405020304" pitchFamily="18" charset="0"/>
                <a:cs typeface="Times New Roman" panose="02020603050405020304" pitchFamily="18" charset="0"/>
              </a:rPr>
              <a:t>Мне кажется, что в правильном добром мире взрослые всегда понимают своих детей. Взрослые должны понимать детей, считаться с их мнением. Экзюпери предупреждает нас о том, что мы в ответе за планету, за людей, которые нас окружают, что счастье рядом. Если любить место, где ты живешь, дарить любовь и добро своим близким, то и жить охота, и радоваться каждому мгновению.</a:t>
            </a:r>
          </a:p>
          <a:p>
            <a:pPr marL="0" indent="0" algn="r">
              <a:buNone/>
            </a:pPr>
            <a:r>
              <a:rPr lang="ru-RU" dirty="0" smtClean="0"/>
              <a:t>Мария Березовская, 6в класс</a:t>
            </a:r>
            <a:endParaRPr lang="ru-RU" dirty="0"/>
          </a:p>
        </p:txBody>
      </p:sp>
    </p:spTree>
    <p:extLst>
      <p:ext uri="{BB962C8B-B14F-4D97-AF65-F5344CB8AC3E}">
        <p14:creationId xmlns:p14="http://schemas.microsoft.com/office/powerpoint/2010/main" val="366669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206" y="69668"/>
            <a:ext cx="10353761" cy="1314995"/>
          </a:xfrm>
        </p:spPr>
        <p:txBody>
          <a:bodyPr/>
          <a:lstStyle/>
          <a:p>
            <a:r>
              <a:rPr lang="ru-RU" dirty="0" smtClean="0"/>
              <a:t>Гордость</a:t>
            </a:r>
            <a:endParaRPr lang="ru-RU" dirty="0"/>
          </a:p>
        </p:txBody>
      </p:sp>
      <p:sp>
        <p:nvSpPr>
          <p:cNvPr id="3" name="Объект 2"/>
          <p:cNvSpPr>
            <a:spLocks noGrp="1"/>
          </p:cNvSpPr>
          <p:nvPr>
            <p:ph idx="1"/>
          </p:nvPr>
        </p:nvSpPr>
        <p:spPr>
          <a:xfrm>
            <a:off x="722205" y="1051034"/>
            <a:ext cx="11156285" cy="5497811"/>
          </a:xfrm>
        </p:spPr>
        <p:txBody>
          <a:bodyPr>
            <a:normAutofit fontScale="85000" lnSpcReduction="20000"/>
          </a:bodyPr>
          <a:lstStyle/>
          <a:p>
            <a:pPr algn="just"/>
            <a:r>
              <a:rPr lang="ru-RU" dirty="0" smtClean="0"/>
              <a:t>Что значит для меня гордость</a:t>
            </a:r>
            <a:r>
              <a:rPr lang="en-US" dirty="0" smtClean="0"/>
              <a:t>?</a:t>
            </a:r>
            <a:r>
              <a:rPr lang="ru-RU" dirty="0" smtClean="0"/>
              <a:t> Говорят, что гордость – слишком опасное явление, что она рушит многие отношения. Излишняя гордость ослепляет людей, убивает самое хорошее в них, но я горжусь, что достойно заканчиваю девятый класс.</a:t>
            </a:r>
          </a:p>
          <a:p>
            <a:pPr algn="just"/>
            <a:r>
              <a:rPr lang="ru-RU" dirty="0" smtClean="0"/>
              <a:t>Я горжусь, что родилась в этой стране, что живу в этом суровом северном городке. Я горжусь, когда школьный учитель при всех хвалит меня за ответ на вопрос. Мне раньше бывало неловко, я прятала глаза, когда слышала теплые слова в свой адрес, но сегодня я другой человек. Я хочу быть лучше, знать больше. Мне повезло, что у меня достойное окружение. </a:t>
            </a:r>
            <a:r>
              <a:rPr lang="ru-RU" dirty="0"/>
              <a:t>М</a:t>
            </a:r>
            <a:r>
              <a:rPr lang="ru-RU" dirty="0" smtClean="0"/>
              <a:t>не отрадно отметить, что мое желание на переменах вспомнить того или иного литературного героя, поделиться своими мыслями о нем всегда приветствовалось. Меня окружали ребята и девчата коллектива и спокойно слушали, делились мыслями. Охватывает меня чувство гордости за одноклассников, умеющих слушать других. Никто ни при каких обстоятельствах не перебивает другого, а если имеет желание поспорить, то для начала дослушает, затем скажет. В моем классе не тех, кто пытался бы ставить себя выше других. Я уверена, что из моих одноклассников вырастут достойные люди, что спустя десятилетия мы будем рады встрече друг с другом.</a:t>
            </a:r>
          </a:p>
          <a:p>
            <a:pPr algn="just"/>
            <a:r>
              <a:rPr lang="ru-RU" dirty="0" smtClean="0"/>
              <a:t>Все мы разные, но скромность, достоинство и честь должны быть в каждом человеке, стремящемся достойно прожить свою жизнь. Сегодня, когда позади остаются школьные годы, я наблюдаю в себе большие изменения. Я совсем другой человек. У меня другие взгляды на вещи, другой вкус, другой стиль.</a:t>
            </a:r>
          </a:p>
          <a:p>
            <a:pPr algn="just"/>
            <a:endParaRPr lang="ru-RU" dirty="0"/>
          </a:p>
          <a:p>
            <a:pPr algn="just"/>
            <a:r>
              <a:rPr lang="ru-RU" dirty="0" smtClean="0"/>
              <a:t>Ирода, ученица 9б класса СШ № 15</a:t>
            </a:r>
          </a:p>
        </p:txBody>
      </p:sp>
    </p:spTree>
    <p:extLst>
      <p:ext uri="{BB962C8B-B14F-4D97-AF65-F5344CB8AC3E}">
        <p14:creationId xmlns:p14="http://schemas.microsoft.com/office/powerpoint/2010/main" val="2115119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Надежда</a:t>
            </a:r>
            <a:endParaRPr lang="ru-RU" dirty="0"/>
          </a:p>
        </p:txBody>
      </p:sp>
      <p:sp>
        <p:nvSpPr>
          <p:cNvPr id="3" name="Объект 2"/>
          <p:cNvSpPr>
            <a:spLocks noGrp="1"/>
          </p:cNvSpPr>
          <p:nvPr>
            <p:ph idx="1"/>
          </p:nvPr>
        </p:nvSpPr>
        <p:spPr/>
        <p:txBody>
          <a:bodyPr>
            <a:normAutofit fontScale="92500" lnSpcReduction="20000"/>
          </a:bodyPr>
          <a:lstStyle/>
          <a:p>
            <a:r>
              <a:rPr lang="ru-RU" dirty="0" smtClean="0"/>
              <a:t>Надежда- это такое чувство человека, когда он верит в людей, в саму жизнь.  Это чувство, которое помогает человеку не опускать руки и идти вперед. Надежда помогла мне в жизни. Когда мама тяжело заболела, ее пришлось везти в Москву на сложную операцию, я очень сильно волновалась, отчаялась, не понимала, что происходит. На помощь пришла моя бабушка. Наверное, ей было очень тяжело и самой, но тщательно это скрывалось. Она мне сказала, что всем нам непременно надо верить, надеяться на чудо, думать только о хорошем. Разговор был теплый, он повлиял на мое общее состояние в тот вечер. С того разговора  в моей голове поселилась надежда, поселились добрые мысли. я желала маме скорейшего выздоровления. Я давала ей надежду на жизнь. Надежду на спасенье. Надежду на возвращение.  Мама с нами!</a:t>
            </a:r>
          </a:p>
          <a:p>
            <a:r>
              <a:rPr lang="ru-RU" dirty="0" smtClean="0"/>
              <a:t>Милена, 15 лет</a:t>
            </a:r>
            <a:endParaRPr lang="ru-RU" dirty="0"/>
          </a:p>
        </p:txBody>
      </p:sp>
    </p:spTree>
    <p:extLst>
      <p:ext uri="{BB962C8B-B14F-4D97-AF65-F5344CB8AC3E}">
        <p14:creationId xmlns:p14="http://schemas.microsoft.com/office/powerpoint/2010/main" val="2859634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Отчаяние</a:t>
            </a:r>
            <a:endParaRPr lang="ru-RU" dirty="0"/>
          </a:p>
        </p:txBody>
      </p:sp>
      <p:sp>
        <p:nvSpPr>
          <p:cNvPr id="3" name="Объект 2"/>
          <p:cNvSpPr>
            <a:spLocks noGrp="1"/>
          </p:cNvSpPr>
          <p:nvPr>
            <p:ph idx="1"/>
          </p:nvPr>
        </p:nvSpPr>
        <p:spPr/>
        <p:txBody>
          <a:bodyPr/>
          <a:lstStyle/>
          <a:p>
            <a:r>
              <a:rPr lang="ru-RU" dirty="0" smtClean="0"/>
              <a:t>Отчаяние-это сильное эмоциональное состояние человека. Этот человек находится в напряжении. Такое чувство возникает или образуется при жизненных ситуациях и обстоятельствах. Смерть близкого человека. Расставание с любимым человеком.  Предательство друга. Это может быть последствием другого чувства – чувства депрессии. Порой человек физически не может принимать какие-либо действия, чтобы выйти из такого состояния. На мой взгляд, всегда должны быть люди, готовые помочь, выслушать. Ни один из людей не должен находиться в состоянии отчаяния один, без помощи извне.</a:t>
            </a:r>
          </a:p>
          <a:p>
            <a:r>
              <a:rPr lang="ru-RU" dirty="0" smtClean="0"/>
              <a:t>Рахмет, 12 лет</a:t>
            </a:r>
            <a:endParaRPr lang="ru-RU" dirty="0"/>
          </a:p>
        </p:txBody>
      </p:sp>
    </p:spTree>
    <p:extLst>
      <p:ext uri="{BB962C8B-B14F-4D97-AF65-F5344CB8AC3E}">
        <p14:creationId xmlns:p14="http://schemas.microsoft.com/office/powerpoint/2010/main" val="2298517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95" y="191589"/>
            <a:ext cx="10353761" cy="1326321"/>
          </a:xfrm>
        </p:spPr>
        <p:txBody>
          <a:bodyPr/>
          <a:lstStyle/>
          <a:p>
            <a:r>
              <a:rPr lang="ru-RU" dirty="0" smtClean="0"/>
              <a:t>Агрессия</a:t>
            </a:r>
            <a:endParaRPr lang="ru-RU" dirty="0"/>
          </a:p>
        </p:txBody>
      </p:sp>
      <p:sp>
        <p:nvSpPr>
          <p:cNvPr id="3" name="Объект 2"/>
          <p:cNvSpPr>
            <a:spLocks noGrp="1"/>
          </p:cNvSpPr>
          <p:nvPr>
            <p:ph idx="1"/>
          </p:nvPr>
        </p:nvSpPr>
        <p:spPr>
          <a:xfrm>
            <a:off x="818001" y="1199081"/>
            <a:ext cx="10353762" cy="3695136"/>
          </a:xfrm>
        </p:spPr>
        <p:txBody>
          <a:bodyPr/>
          <a:lstStyle/>
          <a:p>
            <a:pPr algn="just"/>
            <a:r>
              <a:rPr lang="ru-RU" sz="1800" dirty="0" smtClean="0">
                <a:latin typeface="Times New Roman" panose="02020603050405020304" pitchFamily="18" charset="0"/>
                <a:cs typeface="Times New Roman" panose="02020603050405020304" pitchFamily="18" charset="0"/>
              </a:rPr>
              <a:t>Агрессия-не совсем правильный спутник жизни. В состоянии агрессии человек может, как принято говорить , наломать немало дров. Агрессия – сложная эмоция, которая рушит все вокруг. Злой, жестокий, неадекватный человек обычно агрессивен, непредсказуем. Страшно, когда у человека агрессия является нормой поведения. Что , на мой взгляд, агрессия, с чем ассоциируется это чувство? Агрессивные люди стремятся все уничтожить, сделать больно другим.</a:t>
            </a:r>
          </a:p>
          <a:p>
            <a:pPr algn="just"/>
            <a:r>
              <a:rPr lang="ru-RU" sz="1800" dirty="0" smtClean="0">
                <a:latin typeface="Times New Roman" panose="02020603050405020304" pitchFamily="18" charset="0"/>
                <a:cs typeface="Times New Roman" panose="02020603050405020304" pitchFamily="18" charset="0"/>
              </a:rPr>
              <a:t>Ахмед, 12 лет</a:t>
            </a:r>
          </a:p>
          <a:p>
            <a:endParaRPr lang="ru-RU" dirty="0"/>
          </a:p>
        </p:txBody>
      </p:sp>
    </p:spTree>
    <p:extLst>
      <p:ext uri="{BB962C8B-B14F-4D97-AF65-F5344CB8AC3E}">
        <p14:creationId xmlns:p14="http://schemas.microsoft.com/office/powerpoint/2010/main" val="2879250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Умиротворение</a:t>
            </a:r>
            <a:endParaRPr lang="ru-RU" dirty="0"/>
          </a:p>
        </p:txBody>
      </p:sp>
      <p:sp>
        <p:nvSpPr>
          <p:cNvPr id="3" name="Объект 2"/>
          <p:cNvSpPr>
            <a:spLocks noGrp="1"/>
          </p:cNvSpPr>
          <p:nvPr>
            <p:ph idx="1"/>
          </p:nvPr>
        </p:nvSpPr>
        <p:spPr/>
        <p:txBody>
          <a:bodyPr/>
          <a:lstStyle/>
          <a:p>
            <a:r>
              <a:rPr lang="ru-RU" dirty="0" smtClean="0"/>
              <a:t>Умиротворение-это состояние, к которому стремиться каждый из нас. Это состояние спокойствия, безмятежности в своих мыслях, в чувствах. Это состояние, когда не следует суетиться, бежать куда-то, объяснять кому-то что-нибудь, доказывать или оправдываться в чем-то. К такому приятному состоянию трудно прийти, не у всех это и получается. </a:t>
            </a:r>
            <a:r>
              <a:rPr lang="ru-RU" dirty="0"/>
              <a:t>Е</a:t>
            </a:r>
            <a:r>
              <a:rPr lang="ru-RU" dirty="0" smtClean="0"/>
              <a:t>сли человек испытывает только положительные эмоции, сам делиться с окружающими такими же яркими и положительными чувствами, то в мире в целом станет легче жить.</a:t>
            </a:r>
          </a:p>
          <a:p>
            <a:r>
              <a:rPr lang="ru-RU" dirty="0" smtClean="0"/>
              <a:t>Дмитрий, 16 лет</a:t>
            </a:r>
            <a:endParaRPr lang="ru-RU" dirty="0"/>
          </a:p>
        </p:txBody>
      </p:sp>
    </p:spTree>
    <p:extLst>
      <p:ext uri="{BB962C8B-B14F-4D97-AF65-F5344CB8AC3E}">
        <p14:creationId xmlns:p14="http://schemas.microsoft.com/office/powerpoint/2010/main" val="2296412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95" y="609601"/>
            <a:ext cx="10353761" cy="914400"/>
          </a:xfrm>
        </p:spPr>
        <p:txBody>
          <a:bodyPr/>
          <a:lstStyle/>
          <a:p>
            <a:r>
              <a:rPr lang="ru-RU" dirty="0" smtClean="0"/>
              <a:t>Эгоизм</a:t>
            </a:r>
            <a:endParaRPr lang="ru-RU" dirty="0"/>
          </a:p>
        </p:txBody>
      </p:sp>
      <p:sp>
        <p:nvSpPr>
          <p:cNvPr id="3" name="Объект 2"/>
          <p:cNvSpPr>
            <a:spLocks noGrp="1"/>
          </p:cNvSpPr>
          <p:nvPr>
            <p:ph idx="1"/>
          </p:nvPr>
        </p:nvSpPr>
        <p:spPr/>
        <p:txBody>
          <a:bodyPr>
            <a:normAutofit fontScale="92500" lnSpcReduction="10000"/>
          </a:bodyPr>
          <a:lstStyle/>
          <a:p>
            <a:r>
              <a:rPr lang="ru-RU" dirty="0" smtClean="0"/>
              <a:t>Эгоизм. Что это такое? Какой человек эгоистичен? Эгоистичный человек тот, кто думает только о себе. Эгоист ставит свои личные интересы выше интересов всех остальных людей.  Эгоисты не интересуются чувствами других людей, даже не предполагают, что они тоже имеют право на свои эмоции. </a:t>
            </a:r>
          </a:p>
          <a:p>
            <a:r>
              <a:rPr lang="ru-RU" dirty="0" smtClean="0"/>
              <a:t>В мире нет идеальных людей. Все мы в душе немного эгоисты. Каждый думает о себе больше, чем о тех же близких. Хотя есть и исключения. На самом деле, наверняка, все согласятся, что думать о себе, любить себя это норма. Ни в коей мере нельзя забывать о том, что рядом есть люди, которые в определенный момент нуждаются в тебе, хотят быть услышанными. Эгоисту надо помнить и об этом.</a:t>
            </a:r>
          </a:p>
          <a:p>
            <a:r>
              <a:rPr lang="ru-RU" dirty="0" smtClean="0"/>
              <a:t>Дарья, 15 лет</a:t>
            </a:r>
            <a:endParaRPr lang="ru-RU" dirty="0"/>
          </a:p>
        </p:txBody>
      </p:sp>
    </p:spTree>
    <p:extLst>
      <p:ext uri="{BB962C8B-B14F-4D97-AF65-F5344CB8AC3E}">
        <p14:creationId xmlns:p14="http://schemas.microsoft.com/office/powerpoint/2010/main" val="3562309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endParaRPr lang="ru-RU" dirty="0"/>
          </a:p>
        </p:txBody>
      </p:sp>
      <p:sp>
        <p:nvSpPr>
          <p:cNvPr id="3" name="Объект 2"/>
          <p:cNvSpPr>
            <a:spLocks noGrp="1"/>
          </p:cNvSpPr>
          <p:nvPr>
            <p:ph idx="1"/>
          </p:nvPr>
        </p:nvSpPr>
        <p:spPr/>
        <p:txBody>
          <a:bodyPr>
            <a:normAutofit fontScale="92500" lnSpcReduction="10000"/>
          </a:bodyPr>
          <a:lstStyle/>
          <a:p>
            <a:r>
              <a:rPr lang="ru-RU" dirty="0" smtClean="0"/>
              <a:t>Простота-это самое ценное именно сегодня. Мы обязаны быть простыми, без всякой лжи и лицемерия. Мы не должны завидовать, быть скупыми, черствыми.</a:t>
            </a:r>
          </a:p>
          <a:p>
            <a:r>
              <a:rPr lang="ru-RU" dirty="0" smtClean="0"/>
              <a:t>Мне лично нравится простота в себе и в окружающих меня людях. Вокруг итак много грязи и неправды. Простой человек радуется всему. Он умеет радоваться мелочам. Первому снегу. Первому поцелую.  </a:t>
            </a:r>
            <a:r>
              <a:rPr lang="ru-RU" dirty="0"/>
              <a:t>П</a:t>
            </a:r>
            <a:r>
              <a:rPr lang="ru-RU" dirty="0" smtClean="0"/>
              <a:t>ервому звонку. Простого человека не приводит в ступор успех близкого. Такой человек просто умеет делить радость другого, даже малознакомого человека вместе с ним. Такой человек не держит в голове разные планы мщения. Он живет легко, дышит проще, не ищет подвоха в людях и в вещах. Будьте проще! </a:t>
            </a:r>
          </a:p>
          <a:p>
            <a:r>
              <a:rPr lang="ru-RU" dirty="0" smtClean="0"/>
              <a:t>Юлия, 111 лет</a:t>
            </a:r>
            <a:endParaRPr lang="ru-RU" dirty="0"/>
          </a:p>
        </p:txBody>
      </p:sp>
    </p:spTree>
    <p:extLst>
      <p:ext uri="{BB962C8B-B14F-4D97-AF65-F5344CB8AC3E}">
        <p14:creationId xmlns:p14="http://schemas.microsoft.com/office/powerpoint/2010/main" val="475009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вина</a:t>
            </a:r>
            <a:endParaRPr lang="ru-RU" dirty="0"/>
          </a:p>
        </p:txBody>
      </p:sp>
      <p:sp>
        <p:nvSpPr>
          <p:cNvPr id="3" name="Объект 2"/>
          <p:cNvSpPr>
            <a:spLocks noGrp="1"/>
          </p:cNvSpPr>
          <p:nvPr>
            <p:ph idx="1"/>
          </p:nvPr>
        </p:nvSpPr>
        <p:spPr/>
        <p:txBody>
          <a:bodyPr>
            <a:normAutofit fontScale="70000" lnSpcReduction="20000"/>
          </a:bodyPr>
          <a:lstStyle/>
          <a:p>
            <a:r>
              <a:rPr lang="ru-RU" dirty="0" smtClean="0"/>
              <a:t>Вина</a:t>
            </a:r>
          </a:p>
          <a:p>
            <a:r>
              <a:rPr lang="ru-RU" dirty="0" smtClean="0"/>
              <a:t>Чувство вины знакомо абсолютно каждому человеку. Вина поедает человеческое эго полностью. В словарях, наверняка, пишут , что вина  это  угрызение совести, отрицательное чувство, что вина не есть что-то хорошее.</a:t>
            </a:r>
          </a:p>
          <a:p>
            <a:r>
              <a:rPr lang="ru-RU" dirty="0" smtClean="0"/>
              <a:t>Порой бывает так, что чувство вины возникает необоснованно. Это психологический диагноз, это проблема, которую лучше побороть, решить.</a:t>
            </a:r>
          </a:p>
          <a:p>
            <a:r>
              <a:rPr lang="ru-RU" dirty="0" smtClean="0"/>
              <a:t>К сожалению, в наше время люди не понимают или не осознают важность своего ментального состояния. Вина неблагоприятно влияет на нас, на наше восприятие мира. Через призму вины можно неправильно взглянуть на ситуацию, на людей. Чувство вины формирует в нас травмы разного рода. Эти травмы находят отражение в реальной жизни, становятся тяжелой ношей. От такого чувства надо уметь правильно избавляться. Все чувства человека – это искусство, всему надо учиться. Важно достойно реагировать на всякого рода эмоции, где следует, там избавляться без всяких потерь и душевных ран.</a:t>
            </a:r>
          </a:p>
          <a:p>
            <a:r>
              <a:rPr lang="ru-RU" dirty="0" err="1" smtClean="0"/>
              <a:t>Умарова</a:t>
            </a:r>
            <a:r>
              <a:rPr lang="ru-RU" dirty="0" smtClean="0"/>
              <a:t>, 15 лет</a:t>
            </a:r>
            <a:endParaRPr lang="ru-RU" dirty="0"/>
          </a:p>
        </p:txBody>
      </p:sp>
    </p:spTree>
    <p:extLst>
      <p:ext uri="{BB962C8B-B14F-4D97-AF65-F5344CB8AC3E}">
        <p14:creationId xmlns:p14="http://schemas.microsoft.com/office/powerpoint/2010/main" val="3004028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Тревога</a:t>
            </a:r>
            <a:endParaRPr lang="ru-RU" dirty="0"/>
          </a:p>
        </p:txBody>
      </p:sp>
      <p:sp>
        <p:nvSpPr>
          <p:cNvPr id="3" name="Объект 2"/>
          <p:cNvSpPr>
            <a:spLocks noGrp="1"/>
          </p:cNvSpPr>
          <p:nvPr>
            <p:ph idx="1"/>
          </p:nvPr>
        </p:nvSpPr>
        <p:spPr/>
        <p:txBody>
          <a:bodyPr/>
          <a:lstStyle/>
          <a:p>
            <a:r>
              <a:rPr lang="ru-RU" dirty="0" smtClean="0"/>
              <a:t>Хотелось бы затронуть неопределенное для меня чувство. Я на данный момент испытываю чувство тревоги. Тревога- это состояние волнения. Неприятное чувство, возникшее из неоткуда. Тревога- двоякое чувство. Состояние, в котором временами приятно, интересно, забавно. Но есть момент, когда это чувство желает перерасти во что-то большое и непонятное. Вот тогда мне немного не по себе. Как с этим бороться? Думаю. Надо знать, что от тревоги возможно отречься, занять себя </a:t>
            </a:r>
            <a:r>
              <a:rPr lang="ru-RU" dirty="0" err="1" smtClean="0"/>
              <a:t>интресным</a:t>
            </a:r>
            <a:r>
              <a:rPr lang="ru-RU" dirty="0" smtClean="0"/>
              <a:t> делом, сходить в гости, встречаться с друзьями, наконец поделиться своей тревогой с близкими, послушать их совет.</a:t>
            </a:r>
          </a:p>
          <a:p>
            <a:r>
              <a:rPr lang="ru-RU" dirty="0" err="1" smtClean="0"/>
              <a:t>Нармин</a:t>
            </a:r>
            <a:r>
              <a:rPr lang="ru-RU" dirty="0" smtClean="0"/>
              <a:t>, 16 лет</a:t>
            </a:r>
            <a:endParaRPr lang="ru-RU" dirty="0"/>
          </a:p>
        </p:txBody>
      </p:sp>
    </p:spTree>
    <p:extLst>
      <p:ext uri="{BB962C8B-B14F-4D97-AF65-F5344CB8AC3E}">
        <p14:creationId xmlns:p14="http://schemas.microsoft.com/office/powerpoint/2010/main" val="1863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Чувства людей</a:t>
            </a:r>
            <a:endParaRPr lang="ru-RU" dirty="0"/>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192977" y="2095500"/>
            <a:ext cx="1796520" cy="3695700"/>
          </a:xfrm>
        </p:spPr>
      </p:pic>
    </p:spTree>
    <p:extLst>
      <p:ext uri="{BB962C8B-B14F-4D97-AF65-F5344CB8AC3E}">
        <p14:creationId xmlns:p14="http://schemas.microsoft.com/office/powerpoint/2010/main" val="35441512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Счастье </a:t>
            </a:r>
            <a:endParaRPr lang="ru-RU" dirty="0"/>
          </a:p>
        </p:txBody>
      </p:sp>
      <p:sp>
        <p:nvSpPr>
          <p:cNvPr id="3" name="Объект 2"/>
          <p:cNvSpPr>
            <a:spLocks noGrp="1"/>
          </p:cNvSpPr>
          <p:nvPr>
            <p:ph idx="1"/>
          </p:nvPr>
        </p:nvSpPr>
        <p:spPr/>
        <p:txBody>
          <a:bodyPr>
            <a:normAutofit fontScale="85000" lnSpcReduction="10000"/>
          </a:bodyPr>
          <a:lstStyle/>
          <a:p>
            <a:r>
              <a:rPr lang="ru-RU" dirty="0" smtClean="0"/>
              <a:t>Счастье – это чувство удовлетворения. Может ли оно быть бесконечным или абсолютным? Точно нет! Человеку вечно надо чего-то нового. Один счастлив в семье, другой ищет счастье всю жизнь не там, где следовало. Одному мало огромного дома и дорогой машины, срочно надо еще и еще богатства, другой живет скромно, ходит на любимую работу, делает с удовольствием свое дело, развивается, много читает, ходит в кино и театр.</a:t>
            </a:r>
          </a:p>
          <a:p>
            <a:r>
              <a:rPr lang="ru-RU" dirty="0"/>
              <a:t>М</a:t>
            </a:r>
            <a:r>
              <a:rPr lang="ru-RU" dirty="0" smtClean="0"/>
              <a:t>ожет абсолютно счастлив маленький человек, ребенок, которого все холят и лелеют. Вопрос спорный. Если этому маленькому человеку вовремя не поменяли подгузник, ему уже дискомфортно, значит, не совсем счастлив в тот момент.</a:t>
            </a:r>
          </a:p>
          <a:p>
            <a:r>
              <a:rPr lang="ru-RU" dirty="0" smtClean="0"/>
              <a:t>Научитесь, люди, быть счастливыми! Это очень просто. Радуйтесь мелочам, не завидуйте никому на свете!</a:t>
            </a:r>
          </a:p>
          <a:p>
            <a:pPr marL="0" indent="0">
              <a:buNone/>
            </a:pPr>
            <a:r>
              <a:rPr lang="ru-RU" dirty="0" smtClean="0"/>
              <a:t>Марат, 11 лет</a:t>
            </a:r>
            <a:endParaRPr lang="ru-RU" dirty="0"/>
          </a:p>
        </p:txBody>
      </p:sp>
    </p:spTree>
    <p:extLst>
      <p:ext uri="{BB962C8B-B14F-4D97-AF65-F5344CB8AC3E}">
        <p14:creationId xmlns:p14="http://schemas.microsoft.com/office/powerpoint/2010/main" val="70411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Объект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073765" y="2095500"/>
            <a:ext cx="2034944" cy="3695700"/>
          </a:xfrm>
        </p:spPr>
      </p:pic>
    </p:spTree>
    <p:extLst>
      <p:ext uri="{BB962C8B-B14F-4D97-AF65-F5344CB8AC3E}">
        <p14:creationId xmlns:p14="http://schemas.microsoft.com/office/powerpoint/2010/main" val="3138910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Люди и их чувства</a:t>
            </a:r>
            <a:endParaRPr lang="ru-RU" dirty="0"/>
          </a:p>
        </p:txBody>
      </p:sp>
      <p:sp>
        <p:nvSpPr>
          <p:cNvPr id="3" name="Объект 2"/>
          <p:cNvSpPr>
            <a:spLocks noGrp="1"/>
          </p:cNvSpPr>
          <p:nvPr>
            <p:ph idx="1"/>
          </p:nvPr>
        </p:nvSpPr>
        <p:spPr/>
        <p:txBody>
          <a:bodyPr/>
          <a:lstStyle/>
          <a:p>
            <a:pPr algn="just"/>
            <a:r>
              <a:rPr lang="ru-RU" dirty="0" smtClean="0">
                <a:latin typeface="Times New Roman" panose="02020603050405020304" pitchFamily="18" charset="0"/>
                <a:cs typeface="Times New Roman" panose="02020603050405020304" pitchFamily="18" charset="0"/>
              </a:rPr>
              <a:t>Каждый человек хоть раз в жизни испытывал чувство тревоги, волнения, чувство огромной радости или печали бесконечной…</a:t>
            </a:r>
          </a:p>
          <a:p>
            <a:pPr algn="just"/>
            <a:r>
              <a:rPr lang="ru-RU" dirty="0" smtClean="0">
                <a:latin typeface="Times New Roman" panose="02020603050405020304" pitchFamily="18" charset="0"/>
                <a:cs typeface="Times New Roman" panose="02020603050405020304" pitchFamily="18" charset="0"/>
              </a:rPr>
              <a:t>Способность чувствовать – это главное богатство. </a:t>
            </a:r>
            <a:r>
              <a:rPr lang="ru-RU" dirty="0">
                <a:latin typeface="Times New Roman" panose="02020603050405020304" pitchFamily="18" charset="0"/>
                <a:cs typeface="Times New Roman" panose="02020603050405020304" pitchFamily="18" charset="0"/>
              </a:rPr>
              <a:t>С</a:t>
            </a:r>
            <a:r>
              <a:rPr lang="ru-RU" dirty="0" smtClean="0">
                <a:latin typeface="Times New Roman" panose="02020603050405020304" pitchFamily="18" charset="0"/>
                <a:cs typeface="Times New Roman" panose="02020603050405020304" pitchFamily="18" charset="0"/>
              </a:rPr>
              <a:t>пособность чувствовать – это целое искусство.</a:t>
            </a:r>
          </a:p>
          <a:p>
            <a:pPr algn="just"/>
            <a:r>
              <a:rPr lang="ru-RU" dirty="0" smtClean="0">
                <a:latin typeface="Times New Roman" panose="02020603050405020304" pitchFamily="18" charset="0"/>
                <a:cs typeface="Times New Roman" panose="02020603050405020304" pitchFamily="18" charset="0"/>
              </a:rPr>
              <a:t>Чувства  – это переживания, связанные с определенными событиями, людьми.</a:t>
            </a:r>
          </a:p>
          <a:p>
            <a:pPr algn="just"/>
            <a:r>
              <a:rPr lang="ru-RU" dirty="0" smtClean="0">
                <a:latin typeface="Times New Roman" panose="02020603050405020304" pitchFamily="18" charset="0"/>
                <a:cs typeface="Times New Roman" panose="02020603050405020304" pitchFamily="18" charset="0"/>
              </a:rPr>
              <a:t>Чувства нам дают проживать интересную жизнь. С ними надо умело обращаться, важно из некоторых чувств правильно выходить, с яркими позитивными чувствами оставаться надолго, научиться ими делиться с окружающими людьми.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8556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53839" y="0"/>
            <a:ext cx="3664973" cy="478971"/>
          </a:xfrm>
        </p:spPr>
        <p:txBody>
          <a:bodyPr>
            <a:normAutofit/>
          </a:bodyPr>
          <a:lstStyle/>
          <a:p>
            <a:r>
              <a:rPr lang="ru-RU" sz="2400" dirty="0" smtClean="0"/>
              <a:t>Апатия.</a:t>
            </a:r>
            <a:endParaRPr lang="ru-RU" sz="2400" dirty="0"/>
          </a:p>
        </p:txBody>
      </p:sp>
      <p:sp>
        <p:nvSpPr>
          <p:cNvPr id="3" name="Объект 2"/>
          <p:cNvSpPr>
            <a:spLocks noGrp="1"/>
          </p:cNvSpPr>
          <p:nvPr>
            <p:ph idx="1"/>
          </p:nvPr>
        </p:nvSpPr>
        <p:spPr>
          <a:xfrm>
            <a:off x="714101" y="478971"/>
            <a:ext cx="10344448" cy="5959365"/>
          </a:xfrm>
        </p:spPr>
        <p:txBody>
          <a:bodyPr>
            <a:normAutofit/>
          </a:bodyPr>
          <a:lstStyle/>
          <a:p>
            <a:pPr algn="just"/>
            <a:r>
              <a:rPr lang="ru-RU" sz="1800" dirty="0" smtClean="0">
                <a:latin typeface="Times New Roman" panose="02020603050405020304" pitchFamily="18" charset="0"/>
                <a:cs typeface="Times New Roman" panose="02020603050405020304" pitchFamily="18" charset="0"/>
              </a:rPr>
              <a:t>У всех людей есть свои радости и невзгоды, что-то может порадовать человека, а что-то обидеть или напугать. Каждый переживает разные ситуации, от малых до масштабных проблем или поблажек. От таких ситуаций и событий человек наполняется разными чувствами, эмоциями. Это и делает человека, человеком.</a:t>
            </a:r>
          </a:p>
          <a:p>
            <a:pPr algn="just"/>
            <a:r>
              <a:rPr lang="ru-RU" sz="1800" dirty="0" smtClean="0">
                <a:latin typeface="Times New Roman" panose="02020603050405020304" pitchFamily="18" charset="0"/>
                <a:cs typeface="Times New Roman" panose="02020603050405020304" pitchFamily="18" charset="0"/>
              </a:rPr>
              <a:t>Но есть те, кто родился в свалке проблем, страха и ненависти. С каждым днем все хуже и хуже. Дни наполнены невесомой болью, страхом и страданиями. Такие люди долго не живут, сдаются, перестают дальше жить и терпеть. Ужасная учесть выжимает все соки жизни человека, терпеть это признак силы воли, но и она не бесконечна. </a:t>
            </a:r>
          </a:p>
          <a:p>
            <a:pPr algn="just"/>
            <a:r>
              <a:rPr lang="ru-RU" sz="1800" dirty="0" smtClean="0">
                <a:latin typeface="Times New Roman" panose="02020603050405020304" pitchFamily="18" charset="0"/>
                <a:cs typeface="Times New Roman" panose="02020603050405020304" pitchFamily="18" charset="0"/>
              </a:rPr>
              <a:t>Может хуже не станет, но это ошибка. Человек переживший все это, прошел через слезы и боль, перестает чувствовать все это. С каждым днем боль утихает, проблемы не такие уж и страшные, они есть, но человеку постигший боль, страдания не обращает на это внимания. Ему все равно, это не имеет никакого значения для него. Ему плевать. </a:t>
            </a:r>
            <a:r>
              <a:rPr lang="ru-RU" sz="1800" dirty="0">
                <a:latin typeface="Times New Roman" panose="02020603050405020304" pitchFamily="18" charset="0"/>
                <a:cs typeface="Times New Roman" panose="02020603050405020304" pitchFamily="18" charset="0"/>
              </a:rPr>
              <a:t>Т</a:t>
            </a:r>
            <a:r>
              <a:rPr lang="ru-RU" sz="1800" dirty="0" smtClean="0">
                <a:latin typeface="Times New Roman" panose="02020603050405020304" pitchFamily="18" charset="0"/>
                <a:cs typeface="Times New Roman" panose="02020603050405020304" pitchFamily="18" charset="0"/>
              </a:rPr>
              <a:t>акому человеку не страшна смерть, не нужна цел в жизни, который мог бы добиться. Отношения, развлечение, не важно что это будет, это ничего ему не даст. Ни радости, ни грусти, даже боль чужда таким людям. Им плевать. У них нет чувств, они пусты, мертвы внутри. Это и есть Апатия.</a:t>
            </a:r>
          </a:p>
          <a:p>
            <a:pPr marL="0" indent="0" algn="just">
              <a:buNone/>
            </a:pPr>
            <a:endParaRPr lang="ru-RU" sz="19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8682447" y="6099782"/>
            <a:ext cx="3509554" cy="338554"/>
          </a:xfrm>
          <a:prstGeom prst="rect">
            <a:avLst/>
          </a:prstGeom>
          <a:noFill/>
        </p:spPr>
        <p:txBody>
          <a:bodyPr wrap="square" rtlCol="0">
            <a:spAutoFit/>
          </a:bodyPr>
          <a:lstStyle/>
          <a:p>
            <a:r>
              <a:rPr lang="ru-RU" sz="1600" dirty="0" smtClean="0"/>
              <a:t>Александр, 17 лет</a:t>
            </a:r>
          </a:p>
        </p:txBody>
      </p:sp>
    </p:spTree>
    <p:extLst>
      <p:ext uri="{BB962C8B-B14F-4D97-AF65-F5344CB8AC3E}">
        <p14:creationId xmlns:p14="http://schemas.microsoft.com/office/powerpoint/2010/main" val="3327903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70882" y="0"/>
            <a:ext cx="3239588" cy="627017"/>
          </a:xfrm>
        </p:spPr>
        <p:txBody>
          <a:bodyPr/>
          <a:lstStyle/>
          <a:p>
            <a:r>
              <a:rPr lang="ru-RU" dirty="0" smtClean="0"/>
              <a:t>Сомнение.</a:t>
            </a:r>
            <a:endParaRPr lang="ru-RU" dirty="0"/>
          </a:p>
        </p:txBody>
      </p:sp>
      <p:sp>
        <p:nvSpPr>
          <p:cNvPr id="3" name="Объект 2"/>
          <p:cNvSpPr>
            <a:spLocks noGrp="1"/>
          </p:cNvSpPr>
          <p:nvPr>
            <p:ph idx="1"/>
          </p:nvPr>
        </p:nvSpPr>
        <p:spPr>
          <a:xfrm>
            <a:off x="774457" y="618308"/>
            <a:ext cx="10353762" cy="5460275"/>
          </a:xfrm>
        </p:spPr>
        <p:txBody>
          <a:bodyPr>
            <a:noAutofit/>
          </a:bodyPr>
          <a:lstStyle/>
          <a:p>
            <a:pPr algn="just"/>
            <a:r>
              <a:rPr lang="ru-RU" sz="1800" dirty="0" smtClean="0">
                <a:latin typeface="Times New Roman" panose="02020603050405020304" pitchFamily="18" charset="0"/>
                <a:cs typeface="Times New Roman" panose="02020603050405020304" pitchFamily="18" charset="0"/>
              </a:rPr>
              <a:t>Хотелось бы поговорить о чувстве сомнение. Сомневаясь мы часто губим своим таланты, становимся напряженными, загоняем себя в рамки и зачастую чувство сомнения сложно побороть. Каждый когда либо в жизни сомневался, поступил не правильно, а потом долго мучился из-за того что поступил не так, как ему хотелось. Мое личное мнение: не нужно сомневаться, нужно быть уверенным в себе, так как мы живем один раз и смысл сомневаться отсутствует. Сколько бы могло появится великих ученых, поэтов, художников и сколько бы желаний и </a:t>
            </a:r>
            <a:r>
              <a:rPr lang="ru-RU" sz="1800" dirty="0" err="1" smtClean="0">
                <a:latin typeface="Times New Roman" panose="02020603050405020304" pitchFamily="18" charset="0"/>
                <a:cs typeface="Times New Roman" panose="02020603050405020304" pitchFamily="18" charset="0"/>
              </a:rPr>
              <a:t>мечт</a:t>
            </a:r>
            <a:r>
              <a:rPr lang="ru-RU" sz="1800" dirty="0" smtClean="0">
                <a:latin typeface="Times New Roman" panose="02020603050405020304" pitchFamily="18" charset="0"/>
                <a:cs typeface="Times New Roman" panose="02020603050405020304" pitchFamily="18" charset="0"/>
              </a:rPr>
              <a:t> могли исполнится. Но мы все сомневаемся и в этом мы </a:t>
            </a:r>
            <a:r>
              <a:rPr lang="ru-RU" sz="1800" dirty="0" err="1" smtClean="0">
                <a:latin typeface="Times New Roman" panose="02020603050405020304" pitchFamily="18" charset="0"/>
                <a:cs typeface="Times New Roman" panose="02020603050405020304" pitchFamily="18" charset="0"/>
              </a:rPr>
              <a:t>категоречески</a:t>
            </a:r>
            <a:r>
              <a:rPr lang="ru-RU" sz="1800" dirty="0" smtClean="0">
                <a:latin typeface="Times New Roman" panose="02020603050405020304" pitchFamily="18" charset="0"/>
                <a:cs typeface="Times New Roman" panose="02020603050405020304" pitchFamily="18" charset="0"/>
              </a:rPr>
              <a:t> заблуждаемся.  Конечно хотелось бы чтобы все люди были в себе уверенными, ног это невозможно. Человечество всегда будут мучать сомнения и это неизбежно. </a:t>
            </a:r>
          </a:p>
          <a:p>
            <a:pPr algn="just"/>
            <a:r>
              <a:rPr lang="ru-RU" sz="1800" dirty="0" smtClean="0">
                <a:latin typeface="Times New Roman" panose="02020603050405020304" pitchFamily="18" charset="0"/>
                <a:cs typeface="Times New Roman" panose="02020603050405020304" pitchFamily="18" charset="0"/>
              </a:rPr>
              <a:t>Сомнение это психологическое напряжение. Само понятие сомнений заключается в том что это психическое состояние или состояние ума, в котором возникает воздержание от окончательно определенного суждения, из-за неспособности сознания сделать дискретный однозначный вывод. Если ум не может обнаружить причин, аргументов, которые бы позволили ему прийти к однозначному решению относительно правильности или ошибочности своего мнения, тогда сомнение является отрицательным. Если же разум выявил причины то сомнение считается позитивным.</a:t>
            </a:r>
          </a:p>
          <a:p>
            <a:pPr algn="just"/>
            <a:r>
              <a:rPr lang="ru-RU" sz="1800" dirty="0" smtClean="0">
                <a:latin typeface="Times New Roman" panose="02020603050405020304" pitchFamily="18" charset="0"/>
                <a:cs typeface="Times New Roman" panose="02020603050405020304" pitchFamily="18" charset="0"/>
              </a:rPr>
              <a:t>Все же взвесив все за и против, я считаю что сомнения имеют место быть, но люди должны быть уверенней в себе и меньше сомневаться в своих словах или действиях.</a:t>
            </a:r>
            <a:endParaRPr lang="ru-RU" sz="18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9710058" y="6327559"/>
            <a:ext cx="2307772" cy="369332"/>
          </a:xfrm>
          <a:prstGeom prst="rect">
            <a:avLst/>
          </a:prstGeom>
          <a:noFill/>
        </p:spPr>
        <p:txBody>
          <a:bodyPr wrap="square" rtlCol="0">
            <a:spAutoFit/>
          </a:bodyPr>
          <a:lstStyle/>
          <a:p>
            <a:r>
              <a:rPr lang="ru-RU" dirty="0" smtClean="0"/>
              <a:t>Максим, 16 лет</a:t>
            </a:r>
            <a:endParaRPr lang="ru-RU" dirty="0"/>
          </a:p>
        </p:txBody>
      </p:sp>
    </p:spTree>
    <p:extLst>
      <p:ext uri="{BB962C8B-B14F-4D97-AF65-F5344CB8AC3E}">
        <p14:creationId xmlns:p14="http://schemas.microsoft.com/office/powerpoint/2010/main" val="3537944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7041" y="78377"/>
            <a:ext cx="10353761" cy="1326321"/>
          </a:xfrm>
        </p:spPr>
        <p:txBody>
          <a:bodyPr/>
          <a:lstStyle/>
          <a:p>
            <a:r>
              <a:rPr lang="ru-RU" dirty="0" smtClean="0"/>
              <a:t>Доброта</a:t>
            </a:r>
            <a:endParaRPr lang="ru-RU" dirty="0"/>
          </a:p>
        </p:txBody>
      </p:sp>
      <p:sp>
        <p:nvSpPr>
          <p:cNvPr id="3" name="Объект 2"/>
          <p:cNvSpPr>
            <a:spLocks noGrp="1"/>
          </p:cNvSpPr>
          <p:nvPr>
            <p:ph idx="1"/>
          </p:nvPr>
        </p:nvSpPr>
        <p:spPr>
          <a:xfrm>
            <a:off x="669955" y="850739"/>
            <a:ext cx="11260788" cy="3695136"/>
          </a:xfrm>
        </p:spPr>
        <p:txBody>
          <a:bodyPr>
            <a:noAutofit/>
          </a:bodyPr>
          <a:lstStyle/>
          <a:p>
            <a:r>
              <a:rPr lang="ru-RU" sz="1800" dirty="0" smtClean="0">
                <a:latin typeface="Times New Roman" panose="02020603050405020304" pitchFamily="18" charset="0"/>
                <a:cs typeface="Times New Roman" panose="02020603050405020304" pitchFamily="18" charset="0"/>
              </a:rPr>
              <a:t>Это слово было всегда. Само слово несет что-то теплое, объединяющее всех. Люди всегда спорят, каким должно быть добро, нужна ли доброта в жизни, говорят о ее полезности и вреде. Некоторые любят ныть о том, что не хватает в жизни доброты, жалуются на окружающих, «злых и вредных». Со словом «добро» я связываю абсолютно все. Сидят и слушают учителя на уроках – это добро. Готовят свои выступления, высказывают ученики свои эмоции – это добро, улыбнулись друг другу, пожелали хорошего дня – это добро. Человек добрый чувствует себя, чувствует людей. Делать добро другим – это черта, это особенность наших людей. Желание помочь другим сохранилось в нас еще от далеких предков.</a:t>
            </a:r>
          </a:p>
          <a:p>
            <a:r>
              <a:rPr lang="ru-RU" sz="1800" dirty="0" smtClean="0">
                <a:latin typeface="Times New Roman" panose="02020603050405020304" pitchFamily="18" charset="0"/>
                <a:cs typeface="Times New Roman" panose="02020603050405020304" pitchFamily="18" charset="0"/>
              </a:rPr>
              <a:t>Максим Горький, переживший тяжелое детство, писал, что человек, делающий добро, всегда чувствует себя счастливым. Неужели мы не желаем быть счастливыми</a:t>
            </a:r>
            <a:r>
              <a:rPr lang="en-US" sz="1800" dirty="0" smtClean="0">
                <a:latin typeface="Times New Roman" panose="02020603050405020304" pitchFamily="18" charset="0"/>
                <a:cs typeface="Times New Roman" panose="02020603050405020304" pitchFamily="18" charset="0"/>
              </a:rPr>
              <a:t>?</a:t>
            </a:r>
            <a:r>
              <a:rPr lang="ru-RU" sz="1800" dirty="0" smtClean="0">
                <a:latin typeface="Times New Roman" panose="02020603050405020304" pitchFamily="18" charset="0"/>
                <a:cs typeface="Times New Roman" panose="02020603050405020304" pitchFamily="18" charset="0"/>
              </a:rPr>
              <a:t> Сегодня принято говорить, что вокруг много черствых, безразличных к чужой беде людей, что каждый занят собой, что нет того душевного общения между людьми. Сегодня мы жалуемся на то, что катастрофически не хватает времени сходить к другу в гости, навестить плохо чувствующего себя родственника. Люди, стремясь к собственному обогащению, комфорту во всем, забывают о том, что рядом с ними есть и те, кому нужны помощь, внимание близких. Жить надо сегодня, любить надо сейчас, делать добро надо всегда.</a:t>
            </a:r>
          </a:p>
          <a:p>
            <a:r>
              <a:rPr lang="ru-RU" sz="1800" dirty="0" smtClean="0">
                <a:latin typeface="Times New Roman" panose="02020603050405020304" pitchFamily="18" charset="0"/>
                <a:cs typeface="Times New Roman" panose="02020603050405020304" pitchFamily="18" charset="0"/>
              </a:rPr>
              <a:t>Люди, не забывайте позвонить своим родным, навестит</a:t>
            </a:r>
            <a:r>
              <a:rPr lang="ru-RU" dirty="0" smtClean="0"/>
              <a:t>ь близких, спешите делиться добром, дарите радость окружающим.</a:t>
            </a:r>
          </a:p>
          <a:p>
            <a:pPr marL="0" indent="0" algn="r">
              <a:buNone/>
            </a:pPr>
            <a:r>
              <a:rPr lang="ru-RU" sz="1200" dirty="0" smtClean="0"/>
              <a:t>Эльвира Индирбаева</a:t>
            </a:r>
            <a:endParaRPr lang="ru-RU" sz="1200" dirty="0"/>
          </a:p>
        </p:txBody>
      </p:sp>
    </p:spTree>
    <p:extLst>
      <p:ext uri="{BB962C8B-B14F-4D97-AF65-F5344CB8AC3E}">
        <p14:creationId xmlns:p14="http://schemas.microsoft.com/office/powerpoint/2010/main" val="4133512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87670" y="69668"/>
            <a:ext cx="10353761" cy="1326321"/>
          </a:xfrm>
        </p:spPr>
        <p:txBody>
          <a:bodyPr/>
          <a:lstStyle/>
          <a:p>
            <a:r>
              <a:rPr lang="ru-RU" dirty="0" smtClean="0"/>
              <a:t>добро</a:t>
            </a:r>
            <a:endParaRPr lang="ru-RU" dirty="0"/>
          </a:p>
        </p:txBody>
      </p:sp>
      <p:sp>
        <p:nvSpPr>
          <p:cNvPr id="3" name="Объект 2"/>
          <p:cNvSpPr>
            <a:spLocks noGrp="1"/>
          </p:cNvSpPr>
          <p:nvPr>
            <p:ph idx="1"/>
          </p:nvPr>
        </p:nvSpPr>
        <p:spPr>
          <a:xfrm>
            <a:off x="887669" y="1051034"/>
            <a:ext cx="10353762" cy="5253972"/>
          </a:xfrm>
        </p:spPr>
        <p:txBody>
          <a:bodyPr>
            <a:normAutofit fontScale="55000" lnSpcReduction="20000"/>
          </a:bodyPr>
          <a:lstStyle/>
          <a:p>
            <a:pPr algn="just"/>
            <a:r>
              <a:rPr lang="ru-RU" sz="3300" dirty="0" smtClean="0">
                <a:latin typeface="Times New Roman" panose="02020603050405020304" pitchFamily="18" charset="0"/>
                <a:cs typeface="Times New Roman" panose="02020603050405020304" pitchFamily="18" charset="0"/>
              </a:rPr>
              <a:t>Я считаю, что добро – это все то, что можно назвать хорошим, это то, что приносит благо. В то же время добро – это что-то разное для каждого человека. Думаю, можно сказать, что все хорошее – добро, но не все добро – хорошее. Иногда, когда хочешь сделать что-то хорошее другому человеку, можно только ненароком навредить ему.</a:t>
            </a:r>
          </a:p>
          <a:p>
            <a:pPr algn="just"/>
            <a:r>
              <a:rPr lang="ru-RU" sz="3300" dirty="0" smtClean="0">
                <a:latin typeface="Times New Roman" panose="02020603050405020304" pitchFamily="18" charset="0"/>
                <a:cs typeface="Times New Roman" panose="02020603050405020304" pitchFamily="18" charset="0"/>
              </a:rPr>
              <a:t>По моему мнению, доброта – одно из самых важных качеств в человеке, но во всем следует знать меру, даже в добре. Делать добро другим тоже надо уметь. Хочу привести пример доброго поступка из литературного произведения «Уроки французского». Лидия Михайловна, учительница французского языка, узнав, что один из ее учеников вынужден ходить голодным, что ему не хватает возможности нормально питаться, совершает добрый поступок, который в корне изменит ее собственную жизнь. Ей самой пришлось уволиться из школы, чтобы мальчик смог получить достойное образование. Мы все знаем, что Валентин Распутин написал о себе.</a:t>
            </a:r>
          </a:p>
          <a:p>
            <a:pPr algn="just"/>
            <a:r>
              <a:rPr lang="ru-RU" sz="3300" dirty="0" smtClean="0">
                <a:latin typeface="Times New Roman" panose="02020603050405020304" pitchFamily="18" charset="0"/>
                <a:cs typeface="Times New Roman" panose="02020603050405020304" pitchFamily="18" charset="0"/>
              </a:rPr>
              <a:t>Таких людей, как Лидия Михайловна, на мой взгляд, всегда хватает в жизни. Такие люди молча творят добро, делятся душевным теплом, ничего не ждут взамен. Раз такие добрые люди есть, значит, есть надежда на то, что мир наш станет еще лучше. Мне не хочется верить в то, что сегодняшний день слишком жесток, несправедлив. Я желаю всем людям радости в дом, тепла в отношениях, любви в жизни.</a:t>
            </a:r>
          </a:p>
          <a:p>
            <a:pPr marL="0" indent="0" algn="r">
              <a:buNone/>
            </a:pPr>
            <a:r>
              <a:rPr lang="ru-RU" dirty="0" smtClean="0"/>
              <a:t>Дарья 6б класс</a:t>
            </a:r>
            <a:endParaRPr lang="ru-RU" dirty="0"/>
          </a:p>
        </p:txBody>
      </p:sp>
    </p:spTree>
    <p:extLst>
      <p:ext uri="{BB962C8B-B14F-4D97-AF65-F5344CB8AC3E}">
        <p14:creationId xmlns:p14="http://schemas.microsoft.com/office/powerpoint/2010/main" val="932980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доброта</a:t>
            </a:r>
            <a:endParaRPr lang="ru-RU" dirty="0"/>
          </a:p>
        </p:txBody>
      </p:sp>
      <p:sp>
        <p:nvSpPr>
          <p:cNvPr id="3" name="Объект 2"/>
          <p:cNvSpPr>
            <a:spLocks noGrp="1"/>
          </p:cNvSpPr>
          <p:nvPr>
            <p:ph idx="1"/>
          </p:nvPr>
        </p:nvSpPr>
        <p:spPr/>
        <p:txBody>
          <a:bodyPr>
            <a:normAutofit lnSpcReduction="10000"/>
          </a:bodyPr>
          <a:lstStyle/>
          <a:p>
            <a:r>
              <a:rPr lang="ru-RU" dirty="0" smtClean="0"/>
              <a:t>Понятие «доброта» очень обширное и широкое. Доброта – это бескорыстная помощь, это качество человека, которое он получает при рождении. Быть человеком, наделенным добротой, непросто. Это особая способность любить, верить в счастье, помогать окружающим, не задумываясь об ответной помощи, похвале. Мне кажется, все люди обладают этим качеством, у каждого есть много других положительных черт, способностей. Но при всем этом не каждый человек способен на добрые поступки, искреннюю помощь, приятные слова. Как сделать так, чтобы все вокруг понимали, что добротой следует делиться, что хорошие поступки делают жизнь краше</a:t>
            </a:r>
            <a:r>
              <a:rPr lang="en-US" dirty="0" smtClean="0"/>
              <a:t>?</a:t>
            </a:r>
            <a:endParaRPr lang="ru-RU" dirty="0" smtClean="0"/>
          </a:p>
          <a:p>
            <a:pPr marL="0" indent="0" algn="r">
              <a:buNone/>
            </a:pPr>
            <a:r>
              <a:rPr lang="ru-RU" dirty="0" smtClean="0"/>
              <a:t>Ольга 7 класс</a:t>
            </a:r>
            <a:endParaRPr lang="ru-RU" dirty="0"/>
          </a:p>
        </p:txBody>
      </p:sp>
    </p:spTree>
    <p:extLst>
      <p:ext uri="{BB962C8B-B14F-4D97-AF65-F5344CB8AC3E}">
        <p14:creationId xmlns:p14="http://schemas.microsoft.com/office/powerpoint/2010/main" val="10376581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8346F"/>
      </a:dk2>
      <a:lt2>
        <a:srgbClr val="D9A8D2"/>
      </a:lt2>
      <a:accent1>
        <a:srgbClr val="CE57AB"/>
      </a:accent1>
      <a:accent2>
        <a:srgbClr val="8E8EFD"/>
      </a:accent2>
      <a:accent3>
        <a:srgbClr val="7CBCE0"/>
      </a:accent3>
      <a:accent4>
        <a:srgbClr val="70BF9F"/>
      </a:accent4>
      <a:accent5>
        <a:srgbClr val="A5B960"/>
      </a:accent5>
      <a:accent6>
        <a:srgbClr val="D47A57"/>
      </a:accent6>
      <a:hlink>
        <a:srgbClr val="D164DE"/>
      </a:hlink>
      <a:folHlink>
        <a:srgbClr val="BE87C4"/>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D4FE1632-F131-47D3-A814-99E9CD025E20}"/>
    </a:ext>
  </a:extLst>
</a:theme>
</file>

<file path=docProps/app.xml><?xml version="1.0" encoding="utf-8"?>
<Properties xmlns="http://schemas.openxmlformats.org/officeDocument/2006/extended-properties" xmlns:vt="http://schemas.openxmlformats.org/officeDocument/2006/docPropsVTypes">
  <Template>TM04033921[[fn=Дамаск]]</Template>
  <TotalTime>417</TotalTime>
  <Words>2988</Words>
  <Application>Microsoft Office PowerPoint</Application>
  <PresentationFormat>Широкоэкранный</PresentationFormat>
  <Paragraphs>76</Paragraphs>
  <Slides>20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20</vt:i4>
      </vt:variant>
    </vt:vector>
  </HeadingPairs>
  <TitlesOfParts>
    <vt:vector size="25" baseType="lpstr">
      <vt:lpstr>Arial</vt:lpstr>
      <vt:lpstr>Bookman Old Style</vt:lpstr>
      <vt:lpstr>Rockwell</vt:lpstr>
      <vt:lpstr>Times New Roman</vt:lpstr>
      <vt:lpstr>Damask</vt:lpstr>
      <vt:lpstr>Сборник эссе  «люди и их чувства»</vt:lpstr>
      <vt:lpstr>Чувства людей</vt:lpstr>
      <vt:lpstr>Презентация PowerPoint</vt:lpstr>
      <vt:lpstr>Люди и их чувства</vt:lpstr>
      <vt:lpstr>Апатия.</vt:lpstr>
      <vt:lpstr>Сомнение.</vt:lpstr>
      <vt:lpstr>Доброта</vt:lpstr>
      <vt:lpstr>добро</vt:lpstr>
      <vt:lpstr>доброта</vt:lpstr>
      <vt:lpstr>доброта</vt:lpstr>
      <vt:lpstr>Гордость</vt:lpstr>
      <vt:lpstr>Надежда</vt:lpstr>
      <vt:lpstr>Отчаяние</vt:lpstr>
      <vt:lpstr>Агрессия</vt:lpstr>
      <vt:lpstr>Умиротворение</vt:lpstr>
      <vt:lpstr>Эгоизм</vt:lpstr>
      <vt:lpstr> </vt:lpstr>
      <vt:lpstr>вина</vt:lpstr>
      <vt:lpstr>Тревога</vt:lpstr>
      <vt:lpstr>Счастье </vt:lpstr>
    </vt:vector>
  </TitlesOfParts>
  <Company>inueco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Эльвира Абдулхалимовна Индирбаева</dc:creator>
  <cp:lastModifiedBy>Медине</cp:lastModifiedBy>
  <cp:revision>42</cp:revision>
  <dcterms:created xsi:type="dcterms:W3CDTF">2021-11-27T07:21:46Z</dcterms:created>
  <dcterms:modified xsi:type="dcterms:W3CDTF">2021-11-29T11:13:55Z</dcterms:modified>
</cp:coreProperties>
</file>