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67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18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5" r:id="rId43"/>
    <p:sldId id="306" r:id="rId44"/>
    <p:sldId id="315" r:id="rId45"/>
    <p:sldId id="316" r:id="rId46"/>
    <p:sldId id="308" r:id="rId47"/>
    <p:sldId id="309" r:id="rId48"/>
    <p:sldId id="319" r:id="rId49"/>
    <p:sldId id="310" r:id="rId50"/>
    <p:sldId id="311" r:id="rId51"/>
    <p:sldId id="31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4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3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8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7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8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1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5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4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4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FFD4-E149-4783-8851-F578DA7755A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49A3-3D5C-45F9-AFB5-C0AB9CFC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470" y="822326"/>
            <a:ext cx="7886700" cy="1321267"/>
          </a:xfrm>
        </p:spPr>
        <p:txBody>
          <a:bodyPr/>
          <a:lstStyle/>
          <a:p>
            <a:r>
              <a:rPr lang="ru-RU" dirty="0" smtClean="0"/>
              <a:t>Школа-мой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Выпуск 1                                           декабрь 2021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9" y="2446637"/>
            <a:ext cx="4668108" cy="35010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7459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596" y="826936"/>
            <a:ext cx="5371070" cy="86690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Басня </a:t>
            </a:r>
            <a:br>
              <a:rPr lang="ru-RU" sz="3200" b="1" dirty="0">
                <a:solidFill>
                  <a:srgbClr val="003399"/>
                </a:solidFill>
              </a:rPr>
            </a:br>
            <a:r>
              <a:rPr lang="ru-RU" sz="3200" b="1" dirty="0">
                <a:solidFill>
                  <a:srgbClr val="003399"/>
                </a:solidFill>
              </a:rPr>
              <a:t>«Всё не так 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304" y="826936"/>
            <a:ext cx="4761469" cy="4967417"/>
          </a:xfrm>
        </p:spPr>
        <p:txBody>
          <a:bodyPr>
            <a:noAutofit/>
          </a:bodyPr>
          <a:lstStyle/>
          <a:p>
            <a:r>
              <a:rPr lang="ru-RU" sz="1000" dirty="0">
                <a:solidFill>
                  <a:srgbClr val="006600"/>
                </a:solidFill>
              </a:rPr>
              <a:t>Бывает в жизни все </a:t>
            </a:r>
            <a:r>
              <a:rPr lang="ru-RU" sz="1000" dirty="0" smtClean="0">
                <a:solidFill>
                  <a:srgbClr val="006600"/>
                </a:solidFill>
              </a:rPr>
              <a:t>наперекосяк.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встал не так, и сел не так</a:t>
            </a:r>
            <a:r>
              <a:rPr lang="ru-RU" sz="1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все на свете достают</a:t>
            </a:r>
            <a:r>
              <a:rPr lang="ru-RU" sz="1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недосолен мамин суп</a:t>
            </a:r>
            <a:r>
              <a:rPr lang="ru-RU" sz="100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папа что-то ныне скуп</a:t>
            </a:r>
            <a:r>
              <a:rPr lang="ru-RU" sz="100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00" dirty="0" smtClean="0">
                <a:solidFill>
                  <a:srgbClr val="006600"/>
                </a:solidFill>
              </a:rPr>
              <a:t>Кот мяукает весь </a:t>
            </a:r>
            <a:r>
              <a:rPr lang="ru-RU" sz="1000" dirty="0">
                <a:solidFill>
                  <a:srgbClr val="006600"/>
                </a:solidFill>
              </a:rPr>
              <a:t>день</a:t>
            </a:r>
            <a:r>
              <a:rPr lang="ru-RU" sz="100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00" dirty="0" smtClean="0">
                <a:solidFill>
                  <a:srgbClr val="006600"/>
                </a:solidFill>
              </a:rPr>
              <a:t>Урок готовить сегодня </a:t>
            </a:r>
            <a:r>
              <a:rPr lang="ru-RU" sz="1000" dirty="0">
                <a:solidFill>
                  <a:srgbClr val="006600"/>
                </a:solidFill>
              </a:rPr>
              <a:t>лень</a:t>
            </a:r>
            <a:r>
              <a:rPr lang="ru-RU" sz="1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Бывает все наоборот</a:t>
            </a:r>
            <a:r>
              <a:rPr lang="ru-RU" sz="100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Везде и всюду мне везет</a:t>
            </a:r>
            <a:r>
              <a:rPr lang="ru-RU" sz="1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все на свете хорошо</a:t>
            </a:r>
            <a:r>
              <a:rPr lang="ru-RU" sz="100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00" dirty="0" smtClean="0">
                <a:solidFill>
                  <a:srgbClr val="006600"/>
                </a:solidFill>
              </a:rPr>
              <a:t>Друзья мне пишут целый день,</a:t>
            </a:r>
          </a:p>
          <a:p>
            <a:r>
              <a:rPr lang="ru-RU" sz="1000" dirty="0">
                <a:solidFill>
                  <a:srgbClr val="006600"/>
                </a:solidFill>
              </a:rPr>
              <a:t>Учить </a:t>
            </a:r>
            <a:r>
              <a:rPr lang="ru-RU" sz="1000" dirty="0" smtClean="0">
                <a:solidFill>
                  <a:srgbClr val="006600"/>
                </a:solidFill>
              </a:rPr>
              <a:t>ныне мне уроки не лень.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успеваю я везде</a:t>
            </a:r>
            <a:r>
              <a:rPr lang="ru-RU" sz="1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счастлив я весьма вполне</a:t>
            </a:r>
            <a:r>
              <a:rPr lang="ru-RU" sz="1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Мораль сей басни </a:t>
            </a:r>
            <a:r>
              <a:rPr lang="ru-RU" sz="1000" dirty="0" smtClean="0">
                <a:solidFill>
                  <a:srgbClr val="006600"/>
                </a:solidFill>
              </a:rPr>
              <a:t>такова</a:t>
            </a:r>
            <a:r>
              <a:rPr lang="ru-RU" sz="1000" dirty="0">
                <a:solidFill>
                  <a:srgbClr val="006600"/>
                </a:solidFill>
              </a:rPr>
              <a:t>:</a:t>
            </a:r>
            <a:endParaRPr lang="ru-RU" sz="1000" dirty="0" smtClean="0">
              <a:solidFill>
                <a:srgbClr val="006600"/>
              </a:solidFill>
            </a:endParaRPr>
          </a:p>
          <a:p>
            <a:r>
              <a:rPr lang="ru-RU" sz="1000" dirty="0">
                <a:solidFill>
                  <a:srgbClr val="006600"/>
                </a:solidFill>
              </a:rPr>
              <a:t>Чтоб </a:t>
            </a:r>
            <a:r>
              <a:rPr lang="ru-RU" sz="1000" dirty="0" smtClean="0">
                <a:solidFill>
                  <a:srgbClr val="006600"/>
                </a:solidFill>
              </a:rPr>
              <a:t>хороши </a:t>
            </a:r>
            <a:r>
              <a:rPr lang="ru-RU" sz="1000" dirty="0">
                <a:solidFill>
                  <a:srgbClr val="006600"/>
                </a:solidFill>
              </a:rPr>
              <a:t>были дела</a:t>
            </a:r>
            <a:r>
              <a:rPr lang="ru-RU" sz="100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00" dirty="0">
                <a:solidFill>
                  <a:srgbClr val="006600"/>
                </a:solidFill>
              </a:rPr>
              <a:t>С улыбкой ты на мир </a:t>
            </a:r>
            <a:r>
              <a:rPr lang="ru-RU" sz="1000" dirty="0" smtClean="0">
                <a:solidFill>
                  <a:srgbClr val="006600"/>
                </a:solidFill>
              </a:rPr>
              <a:t>смотри</a:t>
            </a:r>
          </a:p>
          <a:p>
            <a:r>
              <a:rPr lang="ru-RU" sz="1000" dirty="0">
                <a:solidFill>
                  <a:srgbClr val="006600"/>
                </a:solidFill>
              </a:rPr>
              <a:t>И никому ты не вреди</a:t>
            </a:r>
            <a:r>
              <a:rPr lang="ru-RU" sz="100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00" dirty="0">
                <a:solidFill>
                  <a:srgbClr val="006600"/>
                </a:solidFill>
              </a:rPr>
              <a:t>Тогда в ответ получишь </a:t>
            </a:r>
            <a:r>
              <a:rPr lang="ru-RU" sz="1000" dirty="0" smtClean="0">
                <a:solidFill>
                  <a:srgbClr val="006600"/>
                </a:solidFill>
              </a:rPr>
              <a:t>ты</a:t>
            </a:r>
          </a:p>
          <a:p>
            <a:r>
              <a:rPr lang="ru-RU" sz="1000" dirty="0">
                <a:solidFill>
                  <a:srgbClr val="006600"/>
                </a:solidFill>
              </a:rPr>
              <a:t>Успех по жизни впереди!</a:t>
            </a:r>
          </a:p>
        </p:txBody>
      </p:sp>
    </p:spTree>
    <p:extLst>
      <p:ext uri="{BB962C8B-B14F-4D97-AF65-F5344CB8AC3E}">
        <p14:creationId xmlns:p14="http://schemas.microsoft.com/office/powerpoint/2010/main" val="311062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617" y="955589"/>
            <a:ext cx="5791200" cy="7927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Басня</a:t>
            </a:r>
            <a:br>
              <a:rPr lang="ru-RU" sz="3600" b="1" dirty="0">
                <a:solidFill>
                  <a:srgbClr val="003399"/>
                </a:solidFill>
              </a:rPr>
            </a:br>
            <a:r>
              <a:rPr lang="ru-RU" sz="3600" b="1" dirty="0">
                <a:solidFill>
                  <a:srgbClr val="003399"/>
                </a:solidFill>
              </a:rPr>
              <a:t> « Медведь»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589" y="823785"/>
            <a:ext cx="7035114" cy="5058032"/>
          </a:xfrm>
        </p:spPr>
        <p:txBody>
          <a:bodyPr>
            <a:noAutofit/>
          </a:bodyPr>
          <a:lstStyle/>
          <a:p>
            <a:r>
              <a:rPr lang="ru-RU" sz="1050" dirty="0">
                <a:solidFill>
                  <a:srgbClr val="006600"/>
                </a:solidFill>
              </a:rPr>
              <a:t>Вот как-то зимним ясным днем капели звон раздался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Медведя сон тут же прервался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И лишь глаза открыв, взревел мохнатый, дверь открыв</a:t>
            </a:r>
            <a:r>
              <a:rPr lang="ru-RU" sz="105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50" dirty="0">
                <a:solidFill>
                  <a:srgbClr val="006600"/>
                </a:solidFill>
              </a:rPr>
              <a:t>Что здесь у вас! Все тут не так</a:t>
            </a:r>
            <a:r>
              <a:rPr lang="ru-RU" sz="105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050" dirty="0">
                <a:solidFill>
                  <a:srgbClr val="006600"/>
                </a:solidFill>
              </a:rPr>
              <a:t>Сегодня хуже, чем </a:t>
            </a:r>
            <a:r>
              <a:rPr lang="ru-RU" sz="1050" dirty="0" smtClean="0">
                <a:solidFill>
                  <a:srgbClr val="006600"/>
                </a:solidFill>
              </a:rPr>
              <a:t>вчера-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Кусты вчера были пышней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Малинник рос вокруг полей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Листва везде была вчера, деревья выше, а трава</a:t>
            </a:r>
            <a:r>
              <a:rPr lang="ru-RU" sz="105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050" dirty="0">
                <a:solidFill>
                  <a:srgbClr val="006600"/>
                </a:solidFill>
              </a:rPr>
              <a:t>Трава вчера была вокруг, и паутину плел паук</a:t>
            </a:r>
            <a:r>
              <a:rPr lang="ru-RU" sz="105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Куда ушел вчерашний </a:t>
            </a:r>
            <a:r>
              <a:rPr lang="ru-RU" sz="1050" dirty="0" smtClean="0">
                <a:solidFill>
                  <a:srgbClr val="006600"/>
                </a:solidFill>
              </a:rPr>
              <a:t>день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Вернуть его! Вернуть скорей</a:t>
            </a:r>
            <a:r>
              <a:rPr lang="ru-RU" sz="105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Никто перечить с ним не стал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И только ветер </a:t>
            </a:r>
            <a:r>
              <a:rPr lang="ru-RU" sz="1050" dirty="0" smtClean="0">
                <a:solidFill>
                  <a:srgbClr val="006600"/>
                </a:solidFill>
              </a:rPr>
              <a:t>прошептал</a:t>
            </a:r>
          </a:p>
          <a:p>
            <a:r>
              <a:rPr lang="ru-RU" sz="1050" dirty="0">
                <a:solidFill>
                  <a:srgbClr val="006600"/>
                </a:solidFill>
              </a:rPr>
              <a:t>Хоть ты весьма себе не мал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Но время течь тебе не в силах подстеречь</a:t>
            </a:r>
            <a:r>
              <a:rPr lang="ru-RU" sz="105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Мораль сей басни такова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Что многим нравится Вчера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Но мы поколение младое, конечно, где-то озорное,</a:t>
            </a:r>
            <a:br>
              <a:rPr lang="ru-RU" sz="1050" dirty="0">
                <a:solidFill>
                  <a:srgbClr val="006600"/>
                </a:solidFill>
              </a:rPr>
            </a:br>
            <a:r>
              <a:rPr lang="ru-RU" sz="1050" dirty="0">
                <a:solidFill>
                  <a:srgbClr val="006600"/>
                </a:solidFill>
              </a:rPr>
              <a:t>Но, несомненно, деловое</a:t>
            </a:r>
            <a:r>
              <a:rPr lang="ru-RU" sz="1050" dirty="0" smtClean="0">
                <a:solidFill>
                  <a:srgbClr val="006600"/>
                </a:solidFill>
              </a:rPr>
              <a:t>,</a:t>
            </a:r>
          </a:p>
          <a:p>
            <a:r>
              <a:rPr lang="ru-RU" sz="1050" dirty="0">
                <a:solidFill>
                  <a:srgbClr val="006600"/>
                </a:solidFill>
              </a:rPr>
              <a:t>Идти вперед - вот наша цель, а не искать вчерашний день!</a:t>
            </a:r>
            <a:endParaRPr lang="ru-RU" sz="1050" dirty="0" smtClean="0">
              <a:solidFill>
                <a:srgbClr val="006600"/>
              </a:solidFill>
            </a:endParaRPr>
          </a:p>
          <a:p>
            <a:endParaRPr lang="ru-RU" sz="105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914399"/>
            <a:ext cx="6112475" cy="9308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Басня</a:t>
            </a:r>
            <a:br>
              <a:rPr lang="ru-RU" sz="2800" b="1" dirty="0">
                <a:solidFill>
                  <a:srgbClr val="003399"/>
                </a:solidFill>
              </a:rPr>
            </a:br>
            <a:r>
              <a:rPr lang="ru-RU" sz="2800" b="1" dirty="0">
                <a:solidFill>
                  <a:srgbClr val="003399"/>
                </a:solidFill>
              </a:rPr>
              <a:t>«Жадная сорока»</a:t>
            </a:r>
            <a:br>
              <a:rPr lang="ru-RU" sz="2800" b="1" dirty="0">
                <a:solidFill>
                  <a:srgbClr val="003399"/>
                </a:solidFill>
              </a:rPr>
            </a:br>
            <a:r>
              <a:rPr lang="ru-RU" sz="2800" b="1" dirty="0">
                <a:solidFill>
                  <a:srgbClr val="003399"/>
                </a:solidFill>
              </a:rPr>
              <a:t>(Богатые тоже плачут)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351" y="1993557"/>
            <a:ext cx="4300152" cy="402006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6600"/>
                </a:solidFill>
              </a:rPr>
              <a:t>В парке на высоком дереве в гнезде жила жадная сорока. Любила она к себе в гнездо приносить разные блестящие вещи. Носила- носила, пока не заполнила все гнездо своими сокровищами. Захотела отдохнуть, села в гнездо, но не выдержала ветка, на которой висело гнездо, такого веса, сломалась, и упала сорока со своим гнездом на землю</a:t>
            </a:r>
            <a:r>
              <a:rPr lang="ru-RU" sz="18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Мораль сей басни такова</a:t>
            </a:r>
            <a:r>
              <a:rPr lang="ru-RU" sz="1800" dirty="0" smtClean="0">
                <a:solidFill>
                  <a:srgbClr val="006600"/>
                </a:solidFill>
              </a:rPr>
              <a:t>: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Одна из первых мер </a:t>
            </a:r>
            <a:r>
              <a:rPr lang="ru-RU" sz="1800" dirty="0" smtClean="0">
                <a:solidFill>
                  <a:srgbClr val="006600"/>
                </a:solidFill>
              </a:rPr>
              <a:t>предосторожности</a:t>
            </a:r>
          </a:p>
          <a:p>
            <a:r>
              <a:rPr lang="ru-RU" sz="1800" dirty="0">
                <a:solidFill>
                  <a:srgbClr val="006600"/>
                </a:solidFill>
              </a:rPr>
              <a:t>Соизмерять желанье и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37184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334" y="963827"/>
            <a:ext cx="6046574" cy="86179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rgbClr val="003399"/>
                </a:solidFill>
              </a:rPr>
              <a:t>Личность. Призвание. Путь.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070" y="1735008"/>
            <a:ext cx="7329102" cy="397381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6600"/>
                </a:solidFill>
              </a:rPr>
              <a:t>Многие люди в определенный момент жизни задаются следующими вопросами «Как найти свое призвание?», «Где его искать?», «Как я узнаю, что то дело, которое я для себя выбрал, на самом деле является моим призванием?» и т.п. Сегодня попытаемся найти ответы на все эти вопросы! А в качестве примеров будут истории из моей жизни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Я с огромным удовольствием взялась вести именно эту рубрику. Потому что уверена в том, что всегда есть о ком написать, с кем встретиться и поговорить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В этот новогодний номер нашей электронной газеты свою небольшую статью про классного руководителя принесла ученица 8 </a:t>
            </a:r>
            <a:r>
              <a:rPr lang="ru-RU" sz="1600" dirty="0" smtClean="0">
                <a:solidFill>
                  <a:srgbClr val="006600"/>
                </a:solidFill>
              </a:rPr>
              <a:t>б класса</a:t>
            </a:r>
            <a:r>
              <a:rPr lang="ru-RU" sz="1600" dirty="0">
                <a:solidFill>
                  <a:srgbClr val="006600"/>
                </a:solidFill>
              </a:rPr>
              <a:t>, </a:t>
            </a:r>
            <a:r>
              <a:rPr lang="ru-RU" sz="1600" dirty="0" smtClean="0">
                <a:solidFill>
                  <a:srgbClr val="006600"/>
                </a:solidFill>
              </a:rPr>
              <a:t>Алиева </a:t>
            </a:r>
            <a:r>
              <a:rPr lang="ru-RU" sz="1600" dirty="0" err="1" smtClean="0">
                <a:solidFill>
                  <a:srgbClr val="006600"/>
                </a:solidFill>
              </a:rPr>
              <a:t>Захра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Со мной на занятия кружка « Акулы пера» ходит </a:t>
            </a:r>
            <a:r>
              <a:rPr lang="ru-RU" sz="1600" dirty="0" smtClean="0">
                <a:solidFill>
                  <a:srgbClr val="006600"/>
                </a:solidFill>
              </a:rPr>
              <a:t>Цыганова Юлия, </a:t>
            </a:r>
            <a:r>
              <a:rPr lang="ru-RU" sz="1600" dirty="0">
                <a:solidFill>
                  <a:srgbClr val="006600"/>
                </a:solidFill>
              </a:rPr>
              <a:t>которая учится в одном классном коллективе </a:t>
            </a:r>
            <a:r>
              <a:rPr lang="ru-RU" sz="1600" dirty="0" smtClean="0">
                <a:solidFill>
                  <a:srgbClr val="006600"/>
                </a:solidFill>
              </a:rPr>
              <a:t>с </a:t>
            </a:r>
            <a:r>
              <a:rPr lang="ru-RU" sz="1600" dirty="0" err="1" smtClean="0">
                <a:solidFill>
                  <a:srgbClr val="006600"/>
                </a:solidFill>
              </a:rPr>
              <a:t>Захрой</a:t>
            </a:r>
            <a:r>
              <a:rPr lang="ru-RU" sz="1600" dirty="0" smtClean="0">
                <a:solidFill>
                  <a:srgbClr val="006600"/>
                </a:solidFill>
              </a:rPr>
              <a:t>. </a:t>
            </a:r>
            <a:r>
              <a:rPr lang="ru-RU" sz="1600" dirty="0">
                <a:solidFill>
                  <a:srgbClr val="006600"/>
                </a:solidFill>
              </a:rPr>
              <a:t>Про саму </a:t>
            </a:r>
            <a:r>
              <a:rPr lang="ru-RU" sz="1600" dirty="0" smtClean="0">
                <a:solidFill>
                  <a:srgbClr val="006600"/>
                </a:solidFill>
              </a:rPr>
              <a:t>Юлию в </a:t>
            </a:r>
            <a:r>
              <a:rPr lang="ru-RU" sz="1600" dirty="0">
                <a:solidFill>
                  <a:srgbClr val="006600"/>
                </a:solidFill>
              </a:rPr>
              <a:t>следующем номере обязательно напишем, она у нас «мозг газеты», нашего общего дела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Когда речь заходит о возможностях человеческого мозга, в памяти всплывают обрывки знаний, вырванных из научно-популярных статей о том, что наш мозг используется лишь на 20%, что «ничего нет невозможного. Действительно, </a:t>
            </a:r>
            <a:r>
              <a:rPr lang="ru-RU" sz="1600" dirty="0" smtClean="0">
                <a:solidFill>
                  <a:srgbClr val="006600"/>
                </a:solidFill>
              </a:rPr>
              <a:t>Юлия </a:t>
            </a:r>
            <a:r>
              <a:rPr lang="ru-RU" sz="1600" dirty="0">
                <a:solidFill>
                  <a:srgbClr val="006600"/>
                </a:solidFill>
              </a:rPr>
              <a:t>тоже может, на мой взгляд, все.</a:t>
            </a:r>
            <a:br>
              <a:rPr lang="ru-RU" sz="1600" dirty="0">
                <a:solidFill>
                  <a:srgbClr val="006600"/>
                </a:solidFill>
              </a:rPr>
            </a:br>
            <a:endParaRPr lang="ru-RU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1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64" y="922639"/>
            <a:ext cx="7109255" cy="7598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Профессия, ставшая судьбой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64" y="1825625"/>
            <a:ext cx="7306963" cy="4130332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rgbClr val="006600"/>
                </a:solidFill>
              </a:rPr>
              <a:t>Как много сказано и написано об учителях, о их нелегком деле, о призвании Учителя. Профессия учителя — очень тяжелая и ответственная. Учитель, как и врач, не может допускать ошибки, потому что в его руках — души его учеников. Наша учительница всегда понимает наши проблемы. Со многими вопросами, которые у нас возникают, наш класс идет к ней. Добрая, справедливая, внимательная, непременно всегда молодая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06600"/>
                </a:solidFill>
              </a:rPr>
              <a:t>Алия </a:t>
            </a:r>
            <a:r>
              <a:rPr lang="ru-RU" sz="1600" dirty="0" err="1" smtClean="0">
                <a:solidFill>
                  <a:srgbClr val="006600"/>
                </a:solidFill>
              </a:rPr>
              <a:t>Шамильевна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rgbClr val="006600"/>
                </a:solidFill>
              </a:rPr>
              <a:t>— очень симпатичный человек. У нее замечательный характер, мягкий и покладистый. Но когда речь заходит о каких-то важных вещах </a:t>
            </a:r>
            <a:r>
              <a:rPr lang="ru-RU" sz="1600" dirty="0" smtClean="0">
                <a:solidFill>
                  <a:srgbClr val="006600"/>
                </a:solidFill>
              </a:rPr>
              <a:t>Алия </a:t>
            </a:r>
            <a:r>
              <a:rPr lang="ru-RU" sz="1600" dirty="0" err="1" smtClean="0">
                <a:solidFill>
                  <a:srgbClr val="006600"/>
                </a:solidFill>
              </a:rPr>
              <a:t>Шамильевна</a:t>
            </a:r>
            <a:r>
              <a:rPr lang="ru-RU" sz="1600" dirty="0" smtClean="0">
                <a:solidFill>
                  <a:srgbClr val="006600"/>
                </a:solidFill>
              </a:rPr>
              <a:t> всегда </a:t>
            </a:r>
            <a:r>
              <a:rPr lang="ru-RU" sz="1600" dirty="0">
                <a:solidFill>
                  <a:srgbClr val="006600"/>
                </a:solidFill>
              </a:rPr>
              <a:t>отстаивает свою точку зрения. Это очень справедливый человек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В </a:t>
            </a:r>
            <a:r>
              <a:rPr lang="ru-RU" sz="1600" dirty="0" smtClean="0">
                <a:solidFill>
                  <a:srgbClr val="006600"/>
                </a:solidFill>
              </a:rPr>
              <a:t>теплый сентябрьский день  </a:t>
            </a:r>
            <a:r>
              <a:rPr lang="ru-RU" sz="1600" dirty="0">
                <a:solidFill>
                  <a:srgbClr val="006600"/>
                </a:solidFill>
              </a:rPr>
              <a:t>я зашла в школу с розами. С красивыми розами для нашего учителя. </a:t>
            </a:r>
            <a:r>
              <a:rPr lang="ru-RU" sz="1600" dirty="0" smtClean="0">
                <a:solidFill>
                  <a:srgbClr val="006600"/>
                </a:solidFill>
              </a:rPr>
              <a:t>Розы. От всего сердца, просто так. Радовался учитель по-детски наивно, открыто. </a:t>
            </a:r>
            <a:r>
              <a:rPr lang="ru-RU" sz="1600" dirty="0">
                <a:solidFill>
                  <a:srgbClr val="006600"/>
                </a:solidFill>
              </a:rPr>
              <a:t>Никто не осмелиться дать вам те годы, что в паспорте вашем. Вы молоды, вы прекрасны</a:t>
            </a:r>
            <a:r>
              <a:rPr lang="ru-RU" sz="160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rgbClr val="006600"/>
                </a:solidFill>
              </a:rPr>
              <a:t>Ж</a:t>
            </a:r>
            <a:r>
              <a:rPr lang="ru-RU" sz="1600" dirty="0" smtClean="0">
                <a:solidFill>
                  <a:srgbClr val="006600"/>
                </a:solidFill>
              </a:rPr>
              <a:t>ивите </a:t>
            </a:r>
            <a:r>
              <a:rPr lang="ru-RU" sz="1600" dirty="0">
                <a:solidFill>
                  <a:srgbClr val="006600"/>
                </a:solidFill>
              </a:rPr>
              <a:t>долго и счастливо! Пусть каждый день несет Вам радость и нежность, любовь и заботу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06600"/>
                </a:solidFill>
              </a:rPr>
              <a:t>Алиева </a:t>
            </a:r>
            <a:r>
              <a:rPr lang="ru-RU" sz="1600" dirty="0" err="1" smtClean="0">
                <a:solidFill>
                  <a:srgbClr val="006600"/>
                </a:solidFill>
              </a:rPr>
              <a:t>Захра</a:t>
            </a:r>
            <a:r>
              <a:rPr lang="ru-RU" sz="1600" dirty="0" smtClean="0">
                <a:solidFill>
                  <a:srgbClr val="006600"/>
                </a:solidFill>
              </a:rPr>
              <a:t>, </a:t>
            </a:r>
            <a:r>
              <a:rPr lang="ru-RU" sz="1600" dirty="0">
                <a:solidFill>
                  <a:srgbClr val="006600"/>
                </a:solidFill>
              </a:rPr>
              <a:t>8 </a:t>
            </a:r>
            <a:r>
              <a:rPr lang="ru-RU" sz="1600" dirty="0" smtClean="0">
                <a:solidFill>
                  <a:srgbClr val="006600"/>
                </a:solidFill>
              </a:rPr>
              <a:t>б класс</a:t>
            </a:r>
            <a:r>
              <a:rPr lang="ru-RU" sz="1600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12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914" y="947351"/>
            <a:ext cx="6573794" cy="7433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НАША ШКОЛЬНАЯ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1" y="1825625"/>
            <a:ext cx="7224584" cy="408090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6600"/>
                </a:solidFill>
              </a:rPr>
              <a:t>В сегодняшнем новогоднем выпуске нашей электронной газеты мы решили рассказать, как живется нам, ученикам. Школа. Удивительный мир! Мир детства и юности. Как поется в одной известной песне « Лето – это маленькая жизнь…». До лета- любимой детской поры- еще далеко, но мы не грустим. Нам весело и интересно живется и в другое время года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Школа – это большой дом, где рядом существует радость и слёзы, встречи и расставания. Всё самое главное в судьбе человека начинается со школы. Каким ты будешь в школьные годы, таким ты и станешь в последующей жизни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Школьная жизнь самая интересная и разнообразная.. Это маленькая страна, в которой не так-то просто уследить за потоком событий, а тем более сохранить в памяти самые необычные, интересные и важные из них. Для этого ребята кружка « Акулы пера» решили организовать выпуск школьной газеты, которая всегда была их мечтой. Для кого газета? Для мальчишек и девчонок, учителей и родителей, для всех, кому дорога школа и кто хочет, чтобы школьная жизнь вспоминалась как в песне «Школьные годы чудесные....»</a:t>
            </a:r>
          </a:p>
        </p:txBody>
      </p:sp>
    </p:spTree>
    <p:extLst>
      <p:ext uri="{BB962C8B-B14F-4D97-AF65-F5344CB8AC3E}">
        <p14:creationId xmlns:p14="http://schemas.microsoft.com/office/powerpoint/2010/main" val="120663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448" y="1309817"/>
            <a:ext cx="7232822" cy="7268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Фантастические наши дети</a:t>
            </a:r>
            <a:br>
              <a:rPr lang="ru-RU" sz="3600" b="1" dirty="0">
                <a:solidFill>
                  <a:srgbClr val="003399"/>
                </a:solidFill>
              </a:rPr>
            </a:br>
            <a:r>
              <a:rPr lang="ru-RU" sz="3600" b="1" dirty="0">
                <a:solidFill>
                  <a:srgbClr val="003399"/>
                </a:solidFill>
              </a:rPr>
              <a:t/>
            </a:r>
            <a:br>
              <a:rPr lang="ru-RU" sz="3600" b="1" dirty="0">
                <a:solidFill>
                  <a:srgbClr val="003399"/>
                </a:solidFill>
              </a:rPr>
            </a:b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826" y="1499287"/>
            <a:ext cx="7232823" cy="439900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6600"/>
                </a:solidFill>
              </a:rPr>
              <a:t>Внеурочная деятельность, на мой взгляд, важная составляющая образования, составная часть учебно-воспитательного процесса. Одна из форм организации свободного времени учащихся</a:t>
            </a:r>
            <a:r>
              <a:rPr lang="ru-RU" sz="18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Возможность для творческого развития личности, реализации интересов, формирование навыков коллективной работы</a:t>
            </a:r>
            <a:r>
              <a:rPr lang="ru-RU" sz="18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Когда недавно мне предложили часы внеурочной работы с малышами, подумала о том, как часто мне приходилось читать о них. Об этих любознательных, созданиях природы</a:t>
            </a:r>
            <a:r>
              <a:rPr lang="ru-RU" sz="18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Именно в этом возрасте, пожалуй, и намного раньше они представляют собой маленьких исследователей, с радостью и удивлением смотрят вокруг, пытаются познать этот удивительный мир</a:t>
            </a:r>
            <a:r>
              <a:rPr lang="ru-RU" sz="18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Значит, чем разнообразнее и интереснее деятельность, тем успешнее идет их разностороннее развитие, реализуются их возможности, проявления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61452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254" y="815546"/>
            <a:ext cx="7117492" cy="65272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Наши фантастические дети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876" y="1468267"/>
            <a:ext cx="7282248" cy="443002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6600"/>
                </a:solidFill>
              </a:rPr>
              <a:t>Самое важное создать им атмосферу творчества, разбудить их чувства, воображение. При всем этом каждый из них должен себя чувствовать свободно, комфортно</a:t>
            </a:r>
            <a:r>
              <a:rPr lang="ru-RU" sz="18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Многие взрослые часто думают так: « Зачем тратить зря время и себе, и ребенку на занятия в художественной школе, на сочинительство, если особых данных не видно. Все равно из него не получится известный художник и так далее</a:t>
            </a:r>
            <a:r>
              <a:rPr lang="ru-RU" sz="1800" dirty="0" smtClean="0">
                <a:solidFill>
                  <a:srgbClr val="006600"/>
                </a:solidFill>
              </a:rPr>
              <a:t>…»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Во всем этом огромное педагогическое заблуждение</a:t>
            </a:r>
            <a:r>
              <a:rPr lang="ru-RU" sz="180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В каждом ребенке следует поддерживать любое творческое начало, стремление к чему-либо. Пусть он сегодня пишет нескладно, рисует не очень, пусть вас, взрослых, порой пугают какие-то существа на их картинках</a:t>
            </a:r>
            <a:r>
              <a:rPr lang="ru-RU" sz="18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Пусть из них не вырастет большой композитор, художник, писатель, главное в них останется творческая фантазия. Из кого-то получится хороший врач.</a:t>
            </a:r>
          </a:p>
        </p:txBody>
      </p:sp>
    </p:spTree>
    <p:extLst>
      <p:ext uri="{BB962C8B-B14F-4D97-AF65-F5344CB8AC3E}">
        <p14:creationId xmlns:p14="http://schemas.microsoft.com/office/powerpoint/2010/main" val="693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87" y="1155468"/>
            <a:ext cx="6687993" cy="44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492" y="939114"/>
            <a:ext cx="7191632" cy="7515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НАШИ ФАНТАСТИЧЕСКИЕ ДЕТИ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876" y="1690689"/>
            <a:ext cx="7199870" cy="4191127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r>
              <a:rPr lang="ru-RU" sz="1600" dirty="0">
                <a:solidFill>
                  <a:srgbClr val="006600"/>
                </a:solidFill>
              </a:rPr>
              <a:t>Удивительный человек, прекрасный педагог, увлеченный своим делом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 Проблема « кем быть», « куда пойти учиться никогда не стояла передо мной. Уже в двенадцать лет я твердо </a:t>
            </a:r>
            <a:r>
              <a:rPr lang="ru-RU" sz="1600" dirty="0" smtClean="0">
                <a:solidFill>
                  <a:srgbClr val="006600"/>
                </a:solidFill>
              </a:rPr>
              <a:t>знал </a:t>
            </a:r>
            <a:r>
              <a:rPr lang="ru-RU" sz="1600" dirty="0">
                <a:solidFill>
                  <a:srgbClr val="006600"/>
                </a:solidFill>
              </a:rPr>
              <a:t>– буду учителем истории. </a:t>
            </a:r>
            <a:r>
              <a:rPr lang="ru-RU" sz="1600" dirty="0" smtClean="0">
                <a:solidFill>
                  <a:srgbClr val="006600"/>
                </a:solidFill>
              </a:rPr>
              <a:t>Родился я,  Альберт </a:t>
            </a:r>
            <a:r>
              <a:rPr lang="ru-RU" sz="1600" dirty="0" err="1" smtClean="0">
                <a:solidFill>
                  <a:srgbClr val="006600"/>
                </a:solidFill>
              </a:rPr>
              <a:t>Яхьяевич</a:t>
            </a:r>
            <a:r>
              <a:rPr lang="ru-RU" sz="1600" dirty="0" smtClean="0">
                <a:solidFill>
                  <a:srgbClr val="006600"/>
                </a:solidFill>
              </a:rPr>
              <a:t>,   на Кавказе, </a:t>
            </a:r>
            <a:r>
              <a:rPr lang="ru-RU" sz="1600" dirty="0">
                <a:solidFill>
                  <a:srgbClr val="006600"/>
                </a:solidFill>
              </a:rPr>
              <a:t>где камешек, кусочек земли усеян историческими </a:t>
            </a:r>
            <a:r>
              <a:rPr lang="ru-RU" sz="1600" dirty="0" smtClean="0">
                <a:solidFill>
                  <a:srgbClr val="006600"/>
                </a:solidFill>
              </a:rPr>
              <a:t>источниками. Я с огромным удовольствием рассказываю своим ученикам о том, как вновь посетил место гибели всеми любимого Лермонтова, что на моей родине </a:t>
            </a:r>
            <a:r>
              <a:rPr lang="ru-RU" sz="1600" dirty="0">
                <a:solidFill>
                  <a:srgbClr val="006600"/>
                </a:solidFill>
              </a:rPr>
              <a:t>везде найдешь уголки древности, связь с важнейшими историческими событиями. Я помню, как мы мчались в библиотеку, читали все, что нам рекомендовали. Читали много. С огромным удовольствием на протяжении трех десятков лет я преподаю историю в школе. Работу свою люблю. Моим учительским кредо стали слова В. Сухомлинского: « Дети тянутся к тому, кто сам тянется к ним, не может жить без них, находит счастье и наслаждение в общении с ними». Сегодня у меня вновь пятиклассники, мои ученики тянутся ко мне, и я говорю им « спасибо», потому что они меняют мою жизнь. Благодаря им я становлюсь увереннее, выдержаннее, мудрее. На занятиях внеурочной работы с ними я </a:t>
            </a:r>
            <a:r>
              <a:rPr lang="ru-RU" sz="1600" dirty="0" smtClean="0">
                <a:solidFill>
                  <a:srgbClr val="006600"/>
                </a:solidFill>
              </a:rPr>
              <a:t>сам </a:t>
            </a:r>
            <a:r>
              <a:rPr lang="ru-RU" sz="1600" dirty="0">
                <a:solidFill>
                  <a:srgbClr val="006600"/>
                </a:solidFill>
              </a:rPr>
              <a:t>получаю огромное удовольствие, радуюсь вместе с ними, учусь вместе с ними, добываю новые знания, стремлюсь к еще большим открытиям…»</a:t>
            </a:r>
          </a:p>
        </p:txBody>
      </p:sp>
    </p:spTree>
    <p:extLst>
      <p:ext uri="{BB962C8B-B14F-4D97-AF65-F5344CB8AC3E}">
        <p14:creationId xmlns:p14="http://schemas.microsoft.com/office/powerpoint/2010/main" val="173504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2759" y="2352586"/>
            <a:ext cx="3976130" cy="2982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9" y="1855570"/>
            <a:ext cx="33033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600"/>
                </a:solidFill>
              </a:rPr>
              <a:t>В декабре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Белые, белые в декабре, в декабре, Елочки, елочки во дворе, во дворе. Кружится, кружится и поет, и поет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Праздничный, праздничный хоровод, хоровод!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Скользкие, скользкие в декабре, в декабре,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Горочки, горочки во дворе, во дворе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Кружится, кружится и поет, и поет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Праздничный, праздничный хоровод, хоровод!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Звонкие, звонкие в декабре, в декабре, Песенки, песенки во дворе, во дворе. Кружится, кружится и поет, и поет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Праздничный, праздничный хоровод, хоровод!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1752" y="1103870"/>
            <a:ext cx="514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Колонка</a:t>
            </a:r>
            <a:r>
              <a:rPr lang="ru-RU" sz="3200" b="1" dirty="0">
                <a:solidFill>
                  <a:srgbClr val="003399"/>
                </a:solidFill>
              </a:rPr>
              <a:t> </a:t>
            </a:r>
            <a:r>
              <a:rPr lang="ru-RU" sz="3600" b="1" dirty="0">
                <a:solidFill>
                  <a:srgbClr val="003399"/>
                </a:solidFill>
              </a:rPr>
              <a:t>редактора</a:t>
            </a:r>
            <a:endParaRPr lang="ru-RU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Учитель истории </a:t>
            </a:r>
            <a:r>
              <a:rPr lang="ru-RU" sz="2400" dirty="0" err="1" smtClean="0"/>
              <a:t>Тамакаев</a:t>
            </a:r>
            <a:r>
              <a:rPr lang="ru-RU" sz="2400" dirty="0" smtClean="0"/>
              <a:t> Альберт </a:t>
            </a:r>
            <a:r>
              <a:rPr lang="ru-RU" sz="2400" dirty="0" err="1" smtClean="0"/>
              <a:t>Яхьяевич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41" y="1690689"/>
            <a:ext cx="4266597" cy="3966355"/>
          </a:xfrm>
        </p:spPr>
      </p:pic>
    </p:spTree>
    <p:extLst>
      <p:ext uri="{BB962C8B-B14F-4D97-AF65-F5344CB8AC3E}">
        <p14:creationId xmlns:p14="http://schemas.microsoft.com/office/powerpoint/2010/main" val="103387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0" y="2105713"/>
            <a:ext cx="3625164" cy="34855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05713"/>
            <a:ext cx="3427455" cy="3485526"/>
          </a:xfrm>
        </p:spPr>
      </p:pic>
    </p:spTree>
    <p:extLst>
      <p:ext uri="{BB962C8B-B14F-4D97-AF65-F5344CB8AC3E}">
        <p14:creationId xmlns:p14="http://schemas.microsoft.com/office/powerpoint/2010/main" val="122231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038" y="972065"/>
            <a:ext cx="4917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Очень скоро наступит долгожданный праздник . Мы, патриоты своей страны, давно не следим за тем, как вагоны </a:t>
            </a:r>
            <a:r>
              <a:rPr lang="ru-RU" dirty="0" err="1">
                <a:solidFill>
                  <a:srgbClr val="006600"/>
                </a:solidFill>
              </a:rPr>
              <a:t>Coca-Cola</a:t>
            </a:r>
            <a:r>
              <a:rPr lang="ru-RU" dirty="0">
                <a:solidFill>
                  <a:srgbClr val="006600"/>
                </a:solidFill>
              </a:rPr>
              <a:t> заполонят витрины всех супермаркетов. Мы будем пить родной лимонад «Дюшес», «Буратино», « Лимпопо».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Ребята! Помните, что в наших условиях лучше не увлекаться холодными напитками. Болеть очень дорого, в целом нежелательно никому из нас. Это чревато тем, что пропустите все новогодние представления. Я всех призываю беречь себя, близких. Пусть новогодние каникулы пройдут весело, пусть эти дни принесут только радость, большой позитив. Всех жителей любимого города от всей души спешу поздравить с наступающим 2017-м годом! Здоровья, удачи, исполнения всех желаний.</a:t>
            </a:r>
          </a:p>
        </p:txBody>
      </p:sp>
    </p:spTree>
    <p:extLst>
      <p:ext uri="{BB962C8B-B14F-4D97-AF65-F5344CB8AC3E}">
        <p14:creationId xmlns:p14="http://schemas.microsoft.com/office/powerpoint/2010/main" val="397836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854" y="914400"/>
            <a:ext cx="5181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Что такое талант? Как он проявляется? Кого можно считать талантливым человеком? Можно талантливо вырастить сад, скроить и сшить себе платье, поставить диагноз и вылечить больного, объяснять ученикам математику…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Людей, талантливо делающих свое дело, объединяет общее- труд, ежедневный труд над собой, все талантливое не родится без труда. Я уверена, что все люди талантливы. Истоки способностей заложены в каждом из нас еще в младенчестве. Самое главное – суметь открыть их. 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Есть в нашей школе очень скромный парень. На первый взгляд ничем не примечательный. Меня удивило в нем умение рассуждать, человек имеет свою точку зрения, интересно излагает свои мысли. Безусловно, и внешне он притягателен, проницательный взгляд, невероятная улыбка, что-то таинственное в том взгляде.</a:t>
            </a:r>
          </a:p>
        </p:txBody>
      </p:sp>
    </p:spTree>
    <p:extLst>
      <p:ext uri="{BB962C8B-B14F-4D97-AF65-F5344CB8AC3E}">
        <p14:creationId xmlns:p14="http://schemas.microsoft.com/office/powerpoint/2010/main" val="158032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324" y="930876"/>
            <a:ext cx="49591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Скромность - это хорошо, но лишь в меру. Люди тянутся к тем, кто общительный, кто не стесняется везде и всюду сказать что-то или спросить. Люди тянутся к открытым, интересным людям, но не к тем, кто замкнулся в себе. Раньше скромность была большим плюсом в характере человека и действительно ценилась, но сейчас люди со временем начали меняться, начало меняться из отношения к тем или иным чертам характера. Я, например, не люблю скромных людей. Сам я вполне общительный. Способность общаться — это умение человека выражать свои мысли. Уметь выражать свои мысли грамотно — это навык, которым большинству из нас, приходится овладевать. Всех призываю говорить предельно ясно, говорить то, что думаешь, не ждать</a:t>
            </a:r>
          </a:p>
        </p:txBody>
      </p:sp>
    </p:spTree>
    <p:extLst>
      <p:ext uri="{BB962C8B-B14F-4D97-AF65-F5344CB8AC3E}">
        <p14:creationId xmlns:p14="http://schemas.microsoft.com/office/powerpoint/2010/main" val="152256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78" y="914400"/>
            <a:ext cx="7175157" cy="7762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Наши фантастические дети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778" y="1825625"/>
            <a:ext cx="7175157" cy="407266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6600"/>
                </a:solidFill>
              </a:rPr>
              <a:t>Кто-то с огромным удовольствием каждое утро будет ходить в любимую альма-матер на уроки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2000" dirty="0">
                <a:solidFill>
                  <a:srgbClr val="006600"/>
                </a:solidFill>
              </a:rPr>
              <a:t>Благодаря нам из них вырастет здоровый инициативный, способный на творческий подход к любому делу, человек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2000" dirty="0">
                <a:solidFill>
                  <a:srgbClr val="006600"/>
                </a:solidFill>
              </a:rPr>
              <a:t>Разве им, этим людям, не понадобится это творчество</a:t>
            </a:r>
            <a:r>
              <a:rPr lang="ru-RU" sz="2000" dirty="0" smtClean="0">
                <a:solidFill>
                  <a:srgbClr val="006600"/>
                </a:solidFill>
              </a:rPr>
              <a:t>?</a:t>
            </a:r>
          </a:p>
          <a:p>
            <a:r>
              <a:rPr lang="ru-RU" sz="2000" dirty="0">
                <a:solidFill>
                  <a:srgbClr val="006600"/>
                </a:solidFill>
              </a:rPr>
              <a:t>Просто найдите время их услышать, услышать вовремя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2000" dirty="0">
                <a:solidFill>
                  <a:srgbClr val="006600"/>
                </a:solidFill>
              </a:rPr>
              <a:t>И сегодня я с огромным удовольствием жду своих маленьких друзей на наших занятиях.</a:t>
            </a:r>
          </a:p>
        </p:txBody>
      </p:sp>
    </p:spTree>
    <p:extLst>
      <p:ext uri="{BB962C8B-B14F-4D97-AF65-F5344CB8AC3E}">
        <p14:creationId xmlns:p14="http://schemas.microsoft.com/office/powerpoint/2010/main" val="125982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0" y="1184028"/>
            <a:ext cx="5990964" cy="45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22" y="922638"/>
            <a:ext cx="6969210" cy="76805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rgbClr val="003399"/>
                </a:solidFill>
              </a:rPr>
              <a:t>БЫСТРЕЕ, ВЫШЕ, СИЛЬНЕЕ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876" y="1825625"/>
            <a:ext cx="7257535" cy="407266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6600"/>
                </a:solidFill>
              </a:rPr>
              <a:t>Что же такое спорт? Откуда появилось это хорошо знакомое всем взрослым и детям слово? Многие слова, так же как и люди, любят путешествовать. Не сидится слову на месте, вот и кочует оно из страны в страну, словно птица, переплывает моря и океаны. А за время долгого путешествия слово иной раз так изменится, что становится совсем не похожим само на себя. Слово «спорт» родилось давным-давно во Франции. И произносилось оно не так, как теперь, а «депорт», что значит «развлечение», «забота». Однажды это слово попало на корабль - то ли его «захватили с собой» купцы, то ли отважные мореплаватели - и, переплыв пролив Ла-Манш, очутилось в Англии. Только англичане стали его произносить по-своему: «</a:t>
            </a:r>
            <a:r>
              <a:rPr lang="ru-RU" sz="1800" dirty="0" err="1">
                <a:solidFill>
                  <a:srgbClr val="006600"/>
                </a:solidFill>
              </a:rPr>
              <a:t>диспорт</a:t>
            </a:r>
            <a:r>
              <a:rPr lang="ru-RU" sz="1800" dirty="0">
                <a:solidFill>
                  <a:srgbClr val="006600"/>
                </a:solidFill>
              </a:rPr>
              <a:t>». А потом и вовсе отбросили первые две буквы. Получилось «спорт</a:t>
            </a:r>
            <a:r>
              <a:rPr lang="ru-RU" sz="1800" dirty="0" smtClean="0">
                <a:solidFill>
                  <a:srgbClr val="006600"/>
                </a:solidFill>
              </a:rPr>
              <a:t>».</a:t>
            </a:r>
          </a:p>
          <a:p>
            <a:r>
              <a:rPr lang="ru-RU" sz="1800" dirty="0">
                <a:solidFill>
                  <a:srgbClr val="006600"/>
                </a:solidFill>
              </a:rPr>
              <a:t>Какую же роль играет спорт в нашей жизни? Так ли он важен для нас? С уверенностью, я могу сказать да.</a:t>
            </a:r>
          </a:p>
        </p:txBody>
      </p:sp>
    </p:spTree>
    <p:extLst>
      <p:ext uri="{BB962C8B-B14F-4D97-AF65-F5344CB8AC3E}">
        <p14:creationId xmlns:p14="http://schemas.microsoft.com/office/powerpoint/2010/main" val="2902482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1013254"/>
            <a:ext cx="6952735" cy="6774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Интервью с одноклассницей.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016" y="1825625"/>
            <a:ext cx="7224584" cy="394909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6600"/>
                </a:solidFill>
              </a:rPr>
              <a:t>Я сегодня хочу попробовать себя в роли интервьюера . </a:t>
            </a:r>
            <a:r>
              <a:rPr lang="ru-RU" sz="1600" dirty="0" smtClean="0">
                <a:solidFill>
                  <a:srgbClr val="006600"/>
                </a:solidFill>
              </a:rPr>
              <a:t>Амина </a:t>
            </a:r>
            <a:r>
              <a:rPr lang="ru-RU" sz="1600" dirty="0" err="1" smtClean="0">
                <a:solidFill>
                  <a:srgbClr val="006600"/>
                </a:solidFill>
              </a:rPr>
              <a:t>Солтанбекова</a:t>
            </a:r>
            <a:r>
              <a:rPr lang="ru-RU" sz="1600" dirty="0" smtClean="0">
                <a:solidFill>
                  <a:srgbClr val="006600"/>
                </a:solidFill>
              </a:rPr>
              <a:t>, </a:t>
            </a:r>
            <a:r>
              <a:rPr lang="ru-RU" sz="1600" dirty="0">
                <a:solidFill>
                  <a:srgbClr val="006600"/>
                </a:solidFill>
              </a:rPr>
              <a:t>ученица 8 </a:t>
            </a:r>
            <a:r>
              <a:rPr lang="ru-RU" sz="1600" dirty="0" smtClean="0">
                <a:solidFill>
                  <a:srgbClr val="006600"/>
                </a:solidFill>
              </a:rPr>
              <a:t>б класса</a:t>
            </a:r>
            <a:r>
              <a:rPr lang="ru-RU" sz="1600" dirty="0">
                <a:solidFill>
                  <a:srgbClr val="006600"/>
                </a:solidFill>
              </a:rPr>
              <a:t>, с пяти лет </a:t>
            </a:r>
            <a:r>
              <a:rPr lang="ru-RU" sz="1600" dirty="0" smtClean="0">
                <a:solidFill>
                  <a:srgbClr val="006600"/>
                </a:solidFill>
              </a:rPr>
              <a:t>знает, что значит здоровый образ жизни, что значит проводить много времени на воздухе, как себя чувствовать самым счастливым, катаясь на лыжах. Моя одноклассница очень уверенный в себе человек. </a:t>
            </a:r>
            <a:r>
              <a:rPr lang="ru-RU" sz="1600" dirty="0">
                <a:solidFill>
                  <a:srgbClr val="006600"/>
                </a:solidFill>
              </a:rPr>
              <a:t>Именно у нее я собираюсь взять интервью. Договориться о времени встречи, подготовить вопросы я сумела оперативно, не откладывая в долгий ящик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- С чего началась твоя </a:t>
            </a:r>
            <a:r>
              <a:rPr lang="ru-RU" sz="1600" dirty="0" smtClean="0">
                <a:solidFill>
                  <a:srgbClr val="006600"/>
                </a:solidFill>
              </a:rPr>
              <a:t>любовь к здоровому образу жизни?</a:t>
            </a:r>
          </a:p>
          <a:p>
            <a:r>
              <a:rPr lang="ru-RU" sz="1600" dirty="0">
                <a:solidFill>
                  <a:srgbClr val="006600"/>
                </a:solidFill>
              </a:rPr>
              <a:t>-А все началось с того дня, когда вся моя семья решила принять участие в городской акции, приуроченной дню здоровья. День был морозный . Все желающие в тот день стали на лыжи. И вся наша семья . После финиша собирались уйти домой. Но вдруг объявили результаты. Я была третьей в своей возрастной категории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06600"/>
                </a:solidFill>
              </a:rPr>
              <a:t>-Почему не пошла на этот вид  спорта?</a:t>
            </a:r>
          </a:p>
          <a:p>
            <a:r>
              <a:rPr lang="ru-RU" sz="1600" dirty="0" smtClean="0">
                <a:solidFill>
                  <a:srgbClr val="006600"/>
                </a:solidFill>
              </a:rPr>
              <a:t>-Некому было в будни меня возить на тренировки. Я не сдалась. Каждые выходные мы на лыжах.</a:t>
            </a:r>
          </a:p>
          <a:p>
            <a:endParaRPr lang="ru-RU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486" y="1161535"/>
            <a:ext cx="66396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6600"/>
                </a:solidFill>
              </a:rPr>
              <a:t>- Как ты относишься к вещам</a:t>
            </a:r>
            <a:r>
              <a:rPr lang="ru-RU" sz="1600" dirty="0" smtClean="0">
                <a:solidFill>
                  <a:srgbClr val="0066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6600"/>
                </a:solidFill>
              </a:rPr>
              <a:t>-Я не сразу смогу ответить на этот вопрос. Но если бы у меня спросили, что бы я хотела спасти, если б начался пожар, то я бы не задумываясь, сказала – это свои </a:t>
            </a:r>
            <a:r>
              <a:rPr lang="ru-RU" sz="1600" dirty="0" smtClean="0">
                <a:solidFill>
                  <a:srgbClr val="006600"/>
                </a:solidFill>
              </a:rPr>
              <a:t>грамоты, школьные фотографии. </a:t>
            </a:r>
            <a:r>
              <a:rPr lang="ru-RU" sz="1600" dirty="0">
                <a:solidFill>
                  <a:srgbClr val="006600"/>
                </a:solidFill>
              </a:rPr>
              <a:t>Ведь эти </a:t>
            </a:r>
            <a:r>
              <a:rPr lang="ru-RU" sz="1600" dirty="0" smtClean="0">
                <a:solidFill>
                  <a:srgbClr val="006600"/>
                </a:solidFill>
              </a:rPr>
              <a:t>дипломы и грамоты  </a:t>
            </a:r>
            <a:r>
              <a:rPr lang="ru-RU" sz="1600" dirty="0">
                <a:solidFill>
                  <a:srgbClr val="006600"/>
                </a:solidFill>
              </a:rPr>
              <a:t>я заработала сама благодаря </a:t>
            </a:r>
            <a:r>
              <a:rPr lang="ru-RU" sz="1600" dirty="0" smtClean="0">
                <a:solidFill>
                  <a:srgbClr val="006600"/>
                </a:solidFill>
              </a:rPr>
              <a:t>ежедневному труду, желанию быть лучше.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</a:rPr>
              <a:t>-</a:t>
            </a:r>
            <a:r>
              <a:rPr lang="ru-RU" sz="1600" dirty="0">
                <a:solidFill>
                  <a:srgbClr val="006600"/>
                </a:solidFill>
              </a:rPr>
              <a:t>Я горжусь тобой. Желаю тебе огромных успехов в </a:t>
            </a:r>
            <a:r>
              <a:rPr lang="ru-RU" sz="1600" dirty="0" smtClean="0">
                <a:solidFill>
                  <a:srgbClr val="006600"/>
                </a:solidFill>
              </a:rPr>
              <a:t>жизни, </a:t>
            </a:r>
            <a:r>
              <a:rPr lang="ru-RU" sz="1600" dirty="0">
                <a:solidFill>
                  <a:srgbClr val="006600"/>
                </a:solidFill>
              </a:rPr>
              <a:t>пусть будет много еще различных побед, пусть хватит здоровья, желания, терпения, силы воли, умения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6600"/>
                </a:solidFill>
              </a:rPr>
              <a:t>-Спасибо и тебе, </a:t>
            </a:r>
            <a:r>
              <a:rPr lang="ru-RU" sz="1600" dirty="0" smtClean="0">
                <a:solidFill>
                  <a:srgbClr val="006600"/>
                </a:solidFill>
              </a:rPr>
              <a:t>скоро хочу вновь принять участие в любительских городских соревнованиях.  Лыжи – моя жизнь. </a:t>
            </a:r>
            <a:endParaRPr lang="ru-RU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2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596" y="777018"/>
            <a:ext cx="718905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Еще один год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589" y="1825625"/>
            <a:ext cx="7282250" cy="435133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6600"/>
                </a:solidFill>
              </a:rPr>
              <a:t>Еще один год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Вот и пролетел еще один год –пролетел неумолимо быстро. Впереди –год </a:t>
            </a:r>
            <a:r>
              <a:rPr lang="ru-RU" sz="1600" dirty="0" smtClean="0">
                <a:solidFill>
                  <a:srgbClr val="006600"/>
                </a:solidFill>
              </a:rPr>
              <a:t>2022-й</a:t>
            </a:r>
            <a:r>
              <a:rPr lang="ru-RU" sz="1600" dirty="0">
                <a:solidFill>
                  <a:srgbClr val="006600"/>
                </a:solidFill>
              </a:rPr>
              <a:t>. Чего нам ждать? Каким он будет? Наверное, все зависит от нас самих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Повсюду атмосфера праздника, везде горят разноцветные огни, уже радуют глаз елки. Кажется, что и люди становятся добрее и счастливее. Мне нравится смотреть на лица незнакомых людей-каждый из них ждет чего-то интересного и нового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И я жду только положительных эмоций и приятных встреч, и не только в новогодние дни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Всем жителям нашего города от всего сердца я желаю добрых гостей, хороших вестей, семейного благополучия и уюта, тепла и любви. Цените каждую минуту жизни, спешите творить добро, успевайте говорить друг другу нужные слова вовремя, не откладывайте ничего на потом! Живите сегодня и сейчас!</a:t>
            </a:r>
          </a:p>
        </p:txBody>
      </p:sp>
    </p:spTree>
    <p:extLst>
      <p:ext uri="{BB962C8B-B14F-4D97-AF65-F5344CB8AC3E}">
        <p14:creationId xmlns:p14="http://schemas.microsoft.com/office/powerpoint/2010/main" val="167259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ьная газета &quot;Школа на солнечной сторон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16" y="1982359"/>
            <a:ext cx="4532843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4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03870"/>
            <a:ext cx="635137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Парад </a:t>
            </a:r>
            <a:r>
              <a:rPr lang="ru-RU" sz="3600" dirty="0" err="1" smtClean="0">
                <a:solidFill>
                  <a:srgbClr val="003399"/>
                </a:solidFill>
              </a:rPr>
              <a:t>демотиваторов</a:t>
            </a:r>
            <a:r>
              <a:rPr lang="ru-RU" sz="3600" dirty="0" smtClean="0">
                <a:solidFill>
                  <a:srgbClr val="003399"/>
                </a:solidFill>
              </a:rPr>
              <a:t>.</a:t>
            </a:r>
          </a:p>
          <a:p>
            <a:pPr algn="ctr"/>
            <a:endParaRPr lang="ru-RU" sz="1200" dirty="0" smtClean="0">
              <a:solidFill>
                <a:srgbClr val="003399"/>
              </a:solidFill>
            </a:endParaRPr>
          </a:p>
          <a:p>
            <a:r>
              <a:rPr lang="ru-RU" sz="1600" dirty="0"/>
              <a:t>-</a:t>
            </a:r>
            <a:r>
              <a:rPr lang="ru-RU" sz="1600" dirty="0" err="1">
                <a:solidFill>
                  <a:srgbClr val="006600"/>
                </a:solidFill>
              </a:rPr>
              <a:t>Демативаторы</a:t>
            </a:r>
            <a:r>
              <a:rPr lang="ru-RU" sz="1600" dirty="0">
                <a:solidFill>
                  <a:srgbClr val="006600"/>
                </a:solidFill>
              </a:rPr>
              <a:t> – интернет-</a:t>
            </a:r>
            <a:r>
              <a:rPr lang="ru-RU" sz="1600" dirty="0" err="1">
                <a:solidFill>
                  <a:srgbClr val="006600"/>
                </a:solidFill>
              </a:rPr>
              <a:t>мем</a:t>
            </a:r>
            <a:r>
              <a:rPr lang="ru-RU" sz="1600" dirty="0">
                <a:solidFill>
                  <a:srgbClr val="006600"/>
                </a:solidFill>
              </a:rPr>
              <a:t>, который появился сравнительно недавно, тем не менее завоевал огромную популярность в виртуальном мире. Почему?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-Во-первых, ленивым можно использовать чужие фотографии, картинки, то есть готовый продукт. Людям творческим можно самим поработать в качестве фотографа. И всё же самое главное в «</a:t>
            </a:r>
            <a:r>
              <a:rPr lang="ru-RU" sz="1600" dirty="0" err="1">
                <a:solidFill>
                  <a:srgbClr val="006600"/>
                </a:solidFill>
              </a:rPr>
              <a:t>демотиваторном</a:t>
            </a:r>
            <a:r>
              <a:rPr lang="ru-RU" sz="1600" dirty="0">
                <a:solidFill>
                  <a:srgbClr val="006600"/>
                </a:solidFill>
              </a:rPr>
              <a:t>» искусстве – это остроумие.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-Итак, приглашаем всех желающих принять участие в этой рубрике. Присылайте свои работы. Авторы самых интересных получат призы. Приветствуются также интересные находки из Интернета.</a:t>
            </a:r>
            <a:r>
              <a:rPr lang="ru-RU" sz="1600" dirty="0" smtClean="0">
                <a:solidFill>
                  <a:srgbClr val="006600"/>
                </a:solidFill>
              </a:rPr>
              <a:t>  </a:t>
            </a:r>
          </a:p>
          <a:p>
            <a:pPr algn="ctr"/>
            <a:endParaRPr lang="ru-RU" sz="1600" dirty="0">
              <a:solidFill>
                <a:srgbClr val="006600"/>
              </a:solidFill>
            </a:endParaRPr>
          </a:p>
          <a:p>
            <a:pPr algn="ctr"/>
            <a:endParaRPr lang="ru-RU" sz="1600" dirty="0" smtClean="0">
              <a:solidFill>
                <a:srgbClr val="006600"/>
              </a:solidFill>
            </a:endParaRPr>
          </a:p>
          <a:p>
            <a:pPr algn="ctr"/>
            <a:endParaRPr lang="ru-RU" sz="1600" dirty="0">
              <a:solidFill>
                <a:srgbClr val="003399"/>
              </a:solidFill>
            </a:endParaRPr>
          </a:p>
          <a:p>
            <a:pPr algn="ctr"/>
            <a:endParaRPr lang="ru-RU" sz="1600" dirty="0" smtClean="0">
              <a:solidFill>
                <a:srgbClr val="003399"/>
              </a:solidFill>
            </a:endParaRPr>
          </a:p>
          <a:p>
            <a:pPr algn="just"/>
            <a:r>
              <a:rPr lang="ru-RU" sz="3600" dirty="0" smtClean="0">
                <a:solidFill>
                  <a:srgbClr val="003399"/>
                </a:solidFill>
              </a:rPr>
              <a:t> </a:t>
            </a:r>
          </a:p>
          <a:p>
            <a:pPr algn="ctr"/>
            <a:endParaRPr lang="ru-RU" sz="3600" dirty="0">
              <a:solidFill>
                <a:srgbClr val="003399"/>
              </a:solidFill>
            </a:endParaRPr>
          </a:p>
          <a:p>
            <a:pPr algn="just"/>
            <a:endParaRPr lang="ru-RU" sz="1600" dirty="0" smtClean="0">
              <a:solidFill>
                <a:srgbClr val="003399"/>
              </a:solidFill>
            </a:endParaRPr>
          </a:p>
          <a:p>
            <a:pPr algn="just"/>
            <a:endParaRPr lang="ru-RU" sz="1600" dirty="0" smtClean="0">
              <a:solidFill>
                <a:srgbClr val="003399"/>
              </a:solidFill>
            </a:endParaRPr>
          </a:p>
          <a:p>
            <a:pPr algn="just"/>
            <a:endParaRPr lang="ru-RU" sz="3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4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d5af0e/de/d1/d7bc0386deb2a8b181b8c628517e3c46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18" y="1116638"/>
            <a:ext cx="6261700" cy="47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94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.znanio.ru/d5af0e/9b/f0/702e0ef3144b19f3e6af41f4ce001cf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1" y="1383957"/>
            <a:ext cx="6268995" cy="42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24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мотиватор №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4" y="1219201"/>
            <a:ext cx="5871364" cy="44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52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мотиватор №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77" y="1335194"/>
            <a:ext cx="5602674" cy="42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90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мотиватор №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81" y="1438660"/>
            <a:ext cx="5443011" cy="40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6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мотиватор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9" y="1331569"/>
            <a:ext cx="5706190" cy="42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86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мотиватор №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06" y="1248140"/>
            <a:ext cx="5989853" cy="44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28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мотиватор №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48" y="1243915"/>
            <a:ext cx="5927048" cy="44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2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9459"/>
            <a:ext cx="2623751" cy="3822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540" y="892024"/>
            <a:ext cx="409420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600"/>
                </a:solidFill>
              </a:rPr>
              <a:t>Года нового рожденье дарит всем нам волшебство!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Уважаемые коллеги! Скоро наступит любимый всеми нами праздник Новый год. Мы всегда с волнением и радостью ждем этот замечательный праздник. Связываем с ним светлые и добрые чувства, ждем исполнения заветных желаний, подводим итоги и строим планы на будущее. Удачи вам во всех ваших начинаниях.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Дорогие родители! Грядущий год открывает нам новые возможности и перспективы. От всего сердца желаю всем вам встретит Новый год со светлыми помыслами и добрыми намерениями. Чтобы добился успехов каждый в своем деле. Чтобы в ваших домах царило тепло, пусть будет много радости в жизни каждого из вас.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Дорогие учащиеся! Новый год – это время надежд, исполнения желаний, символ обновления и перемен. Пусть все ваши желания исполнятся, пусть этот год подарит всем вам немного волшебства.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>
                <a:solidFill>
                  <a:srgbClr val="006600"/>
                </a:solidFill>
              </a:rPr>
              <a:t>С Новым </a:t>
            </a:r>
            <a:r>
              <a:rPr lang="ru-RU" sz="1400" dirty="0" smtClean="0">
                <a:solidFill>
                  <a:srgbClr val="006600"/>
                </a:solidFill>
              </a:rPr>
              <a:t>2022 </a:t>
            </a:r>
            <a:r>
              <a:rPr lang="ru-RU" sz="1400" dirty="0">
                <a:solidFill>
                  <a:srgbClr val="006600"/>
                </a:solidFill>
              </a:rPr>
              <a:t>годом!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 err="1" smtClean="0">
                <a:solidFill>
                  <a:srgbClr val="006600"/>
                </a:solidFill>
              </a:rPr>
              <a:t>Пацко.Е.Н</a:t>
            </a:r>
            <a:r>
              <a:rPr lang="ru-RU" sz="1400" dirty="0" smtClean="0">
                <a:solidFill>
                  <a:srgbClr val="006600"/>
                </a:solidFill>
              </a:rPr>
              <a:t>, </a:t>
            </a:r>
            <a:r>
              <a:rPr lang="ru-RU" sz="1400" dirty="0">
                <a:solidFill>
                  <a:srgbClr val="006600"/>
                </a:solidFill>
              </a:rPr>
              <a:t>директор МБОУ « СШ № </a:t>
            </a:r>
            <a:r>
              <a:rPr lang="ru-RU" sz="1400" dirty="0" smtClean="0">
                <a:solidFill>
                  <a:srgbClr val="006600"/>
                </a:solidFill>
              </a:rPr>
              <a:t>15</a:t>
            </a:r>
            <a:r>
              <a:rPr lang="ru-RU" sz="1400" dirty="0">
                <a:solidFill>
                  <a:srgbClr val="0066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48128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мотиватор №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05" y="1128341"/>
            <a:ext cx="6179322" cy="46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43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емотиватор №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37" y="1240952"/>
            <a:ext cx="6063992" cy="45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46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кольная газета &quot;Школа на солнечной сторон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83" y="1413947"/>
            <a:ext cx="5916756" cy="42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65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211" y="963827"/>
            <a:ext cx="74964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>
                <a:solidFill>
                  <a:srgbClr val="003399"/>
                </a:solidFill>
              </a:rPr>
              <a:t>ЕСЛИ МАМЫ ДОМА НЕТ, ПРИГОТОВЛЮ САМ </a:t>
            </a:r>
            <a:r>
              <a:rPr lang="ru-RU" sz="3600" i="1" u="sng" dirty="0" smtClean="0">
                <a:solidFill>
                  <a:srgbClr val="003399"/>
                </a:solidFill>
              </a:rPr>
              <a:t>ОБЕД</a:t>
            </a:r>
          </a:p>
          <a:p>
            <a:pPr algn="just"/>
            <a:endParaRPr lang="ru-RU" sz="1600" i="1" u="sng" dirty="0" smtClean="0">
              <a:solidFill>
                <a:srgbClr val="003399"/>
              </a:solidFill>
            </a:endParaRPr>
          </a:p>
          <a:p>
            <a:pPr algn="ctr"/>
            <a:r>
              <a:rPr lang="ru-RU" sz="1600" dirty="0">
                <a:solidFill>
                  <a:srgbClr val="006600"/>
                </a:solidFill>
              </a:rPr>
              <a:t>Если вы покупаете колбасу и сыр уже нарезанными – вообще секундное блюдо. Складываем сыр и колбасу таким образом: колбаса-сыр-колбаса. Этот « пакет» в кляр и на сковороду – по 30-40 секунд на каждую сторону.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Если есть время и желание, то сверху на готовые « оладушки» вылить смесь чеснока с майонезом, можно также любой острый соус.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Приятного вам всем аппетита! Быстрым своим коронным рецептом с вами поделилась я, ученица </a:t>
            </a:r>
            <a:r>
              <a:rPr lang="ru-RU" sz="1600" dirty="0" smtClean="0">
                <a:solidFill>
                  <a:srgbClr val="006600"/>
                </a:solidFill>
              </a:rPr>
              <a:t>6 б класса</a:t>
            </a:r>
            <a:r>
              <a:rPr lang="ru-RU" sz="1600" dirty="0">
                <a:solidFill>
                  <a:srgbClr val="006600"/>
                </a:solidFill>
              </a:rPr>
              <a:t>, </a:t>
            </a:r>
            <a:r>
              <a:rPr lang="ru-RU" sz="1600" dirty="0" err="1" smtClean="0">
                <a:solidFill>
                  <a:srgbClr val="006600"/>
                </a:solidFill>
              </a:rPr>
              <a:t>Мухидинова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err="1" smtClean="0">
                <a:solidFill>
                  <a:srgbClr val="006600"/>
                </a:solidFill>
              </a:rPr>
              <a:t>Уузада</a:t>
            </a:r>
            <a:r>
              <a:rPr lang="ru-RU" sz="1600" dirty="0">
                <a:solidFill>
                  <a:srgbClr val="006600"/>
                </a:solidFill>
              </a:rPr>
              <a:t/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/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Дорогие ребята! Мы объявляем конкурс на лучший рецепт месяца. Ждем все ваши рецепты, желательно с фотографиями. Нам хотелось бы, чтобы рецепты ваших блюд были простыми в исполнении, не требовали больших финансовых затрат, но при этом будет учитываться внешний вид вашего кулинарного шедевра. Удачи вам!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Ведущая рубрики </a:t>
            </a:r>
            <a:r>
              <a:rPr lang="ru-RU" sz="1600" dirty="0" smtClean="0">
                <a:solidFill>
                  <a:srgbClr val="006600"/>
                </a:solidFill>
              </a:rPr>
              <a:t>– </a:t>
            </a:r>
            <a:r>
              <a:rPr lang="ru-RU" sz="1600" dirty="0" err="1" smtClean="0">
                <a:solidFill>
                  <a:srgbClr val="006600"/>
                </a:solidFill>
              </a:rPr>
              <a:t>Бейбутова</a:t>
            </a:r>
            <a:r>
              <a:rPr lang="ru-RU" sz="1600" dirty="0" smtClean="0">
                <a:solidFill>
                  <a:srgbClr val="006600"/>
                </a:solidFill>
              </a:rPr>
              <a:t> Эмилия, </a:t>
            </a:r>
            <a:r>
              <a:rPr lang="ru-RU" sz="1600" dirty="0">
                <a:solidFill>
                  <a:srgbClr val="006600"/>
                </a:solidFill>
              </a:rPr>
              <a:t>8 </a:t>
            </a:r>
            <a:r>
              <a:rPr lang="ru-RU" sz="1600" dirty="0" smtClean="0">
                <a:solidFill>
                  <a:srgbClr val="006600"/>
                </a:solidFill>
              </a:rPr>
              <a:t>б класс</a:t>
            </a:r>
            <a:r>
              <a:rPr lang="ru-RU" sz="1600" dirty="0">
                <a:solidFill>
                  <a:srgbClr val="006600"/>
                </a:solidFill>
              </a:rPr>
              <a:t>.</a:t>
            </a:r>
            <a:endParaRPr lang="ru-RU" sz="1600" i="1" u="sng" dirty="0">
              <a:solidFill>
                <a:srgbClr val="006600"/>
              </a:solidFill>
            </a:endParaRPr>
          </a:p>
          <a:p>
            <a:pPr algn="just"/>
            <a:endParaRPr lang="ru-RU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94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49" y="904625"/>
            <a:ext cx="3713140" cy="49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94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69" y="967284"/>
            <a:ext cx="2723290" cy="48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3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114" y="996778"/>
            <a:ext cx="737286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>
                <a:solidFill>
                  <a:srgbClr val="003399"/>
                </a:solidFill>
              </a:rPr>
              <a:t>МОДА. СТИЛЬ</a:t>
            </a:r>
            <a:r>
              <a:rPr lang="ru-RU" sz="3600" dirty="0" smtClean="0">
                <a:solidFill>
                  <a:srgbClr val="003399"/>
                </a:solidFill>
              </a:rPr>
              <a:t>.</a:t>
            </a:r>
          </a:p>
          <a:p>
            <a:pPr algn="ctr"/>
            <a:endParaRPr lang="ru-RU" sz="1600" dirty="0" smtClean="0">
              <a:solidFill>
                <a:srgbClr val="003399"/>
              </a:solidFill>
            </a:endParaRPr>
          </a:p>
          <a:p>
            <a:r>
              <a:rPr lang="ru-RU" sz="1600" dirty="0">
                <a:solidFill>
                  <a:srgbClr val="006600"/>
                </a:solidFill>
              </a:rPr>
              <a:t>Не зная броду, не лезьте в моду. Мода - это популярность, господство какого-либо вкуса или стиля в какой-то определенной сфере. Например, в сфере шитья готовой одежды. Мода преходяща, то есть она имеет свойство меняться. Сегодня модны пуховые куртки со светящимися полосками. А завтра уже мода меняется, становятся модны стеганые пальто с готическими рисунками и завитушками.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Стиль – это несколько другое. Это не мода. Стиль – это определенный акцент, образ, который соответствует вкусу человека. Стиль выражается в одежде, обуви, мебели, домашней обстановке, архитектуре зданий и других строений. И еще много в чем может выражаться стиль. «Стильный» не означает «модного». Хотя и то, и другое слово часто говорится как комплимент человеку. Например, «Ты такой стильный!».</a:t>
            </a:r>
          </a:p>
          <a:p>
            <a:r>
              <a:rPr lang="ru-RU" sz="3600" dirty="0" smtClean="0">
                <a:solidFill>
                  <a:srgbClr val="006600"/>
                </a:solidFill>
              </a:rPr>
              <a:t>    </a:t>
            </a:r>
          </a:p>
          <a:p>
            <a:pPr algn="ctr"/>
            <a:r>
              <a:rPr lang="ru-RU" sz="3600" dirty="0" smtClean="0">
                <a:solidFill>
                  <a:srgbClr val="003399"/>
                </a:solidFill>
              </a:rPr>
              <a:t> </a:t>
            </a:r>
          </a:p>
          <a:p>
            <a:pPr algn="just"/>
            <a:endParaRPr lang="ru-RU" sz="1600" dirty="0" smtClean="0">
              <a:solidFill>
                <a:srgbClr val="003399"/>
              </a:solidFill>
            </a:endParaRPr>
          </a:p>
          <a:p>
            <a:pPr algn="ctr"/>
            <a:r>
              <a:rPr lang="ru-RU" sz="3600" dirty="0" smtClean="0">
                <a:solidFill>
                  <a:srgbClr val="003399"/>
                </a:solidFill>
              </a:rPr>
              <a:t> </a:t>
            </a:r>
            <a:endParaRPr lang="ru-RU" sz="1600" dirty="0" smtClean="0">
              <a:solidFill>
                <a:srgbClr val="003399"/>
              </a:solidFill>
            </a:endParaRPr>
          </a:p>
          <a:p>
            <a:pPr algn="ctr"/>
            <a:endParaRPr lang="ru-RU" sz="1600" dirty="0">
              <a:solidFill>
                <a:srgbClr val="003399"/>
              </a:solidFill>
            </a:endParaRPr>
          </a:p>
          <a:p>
            <a:pPr algn="just"/>
            <a:endParaRPr lang="ru-RU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33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445" y="827498"/>
            <a:ext cx="70845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Стильный </a:t>
            </a:r>
            <a:r>
              <a:rPr lang="ru-RU" sz="3600" dirty="0" smtClean="0">
                <a:solidFill>
                  <a:srgbClr val="003399"/>
                </a:solidFill>
              </a:rPr>
              <a:t>2022-й год</a:t>
            </a:r>
          </a:p>
          <a:p>
            <a:pPr algn="ctr"/>
            <a:endParaRPr lang="ru-RU" sz="3600" dirty="0">
              <a:solidFill>
                <a:srgbClr val="003399"/>
              </a:solidFill>
            </a:endParaRPr>
          </a:p>
          <a:p>
            <a:r>
              <a:rPr lang="ru-RU" sz="1600" dirty="0">
                <a:solidFill>
                  <a:srgbClr val="006600"/>
                </a:solidFill>
              </a:rPr>
              <a:t>Сочетание практичности и неповторимости стиля внесут костюмы-двойки. Костюмы - двойки, а не « удовлетворительно» по предметам. В наших северных условиях костюмы из таких натуральных материалов всегда удобны и комфортны.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Мне отрадно отметить, что в нашей школе введена единая форма одежды. Любо смотреть друг на друга. Внешний вид обязывает стать лучше, в поведении учащихся не просматривается ничего плохого. На переменах очень достойно ведут себя девочки и мальчики родной моей школы.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Я думаю, что эта моя небольшая статья даст вам возможность выбрать себе новогодний наряд.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Ребята! Девчата! Достаньте из шкафов все свои ремни, придумайте себе новые из подручных средств, добавьте в свои аксессуары ярких тонов</a:t>
            </a:r>
            <a:r>
              <a:rPr lang="ru-RU" sz="1600" dirty="0" smtClean="0">
                <a:solidFill>
                  <a:srgbClr val="006600"/>
                </a:solidFill>
              </a:rPr>
              <a:t>. Ныне в моде важный аксессуар-маски. Их можно заказать у наших прекрасных девочек, занятых полезным делом на уроках технологии.</a:t>
            </a:r>
            <a:r>
              <a:rPr lang="ru-RU" sz="1600" dirty="0">
                <a:solidFill>
                  <a:srgbClr val="006600"/>
                </a:solidFill>
              </a:rPr>
              <a:t/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Пусть Новый стильный 2017-й год принесет всем вам только радость. Будьте всегда на позитиве, радуйтесь каждой мелочи. Веселых всем вам </a:t>
            </a:r>
            <a:r>
              <a:rPr lang="ru-RU" sz="1600" dirty="0" smtClean="0">
                <a:solidFill>
                  <a:srgbClr val="006600"/>
                </a:solidFill>
              </a:rPr>
              <a:t>новогодних </a:t>
            </a:r>
            <a:r>
              <a:rPr lang="ru-RU" sz="1600" dirty="0">
                <a:solidFill>
                  <a:srgbClr val="006600"/>
                </a:solidFill>
              </a:rPr>
              <a:t>каникул!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 err="1" smtClean="0">
                <a:solidFill>
                  <a:srgbClr val="006600"/>
                </a:solidFill>
              </a:rPr>
              <a:t>Искужин</a:t>
            </a:r>
            <a:r>
              <a:rPr lang="ru-RU" sz="1600" dirty="0" smtClean="0">
                <a:solidFill>
                  <a:srgbClr val="006600"/>
                </a:solidFill>
              </a:rPr>
              <a:t> Ислам </a:t>
            </a:r>
            <a:r>
              <a:rPr lang="ru-RU" sz="1600" dirty="0">
                <a:solidFill>
                  <a:srgbClr val="006600"/>
                </a:solidFill>
              </a:rPr>
              <a:t>8 </a:t>
            </a:r>
            <a:r>
              <a:rPr lang="ru-RU" sz="1600" dirty="0" smtClean="0">
                <a:solidFill>
                  <a:srgbClr val="006600"/>
                </a:solidFill>
              </a:rPr>
              <a:t>б класс\</a:t>
            </a:r>
            <a:endParaRPr lang="ru-RU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6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2" y="837340"/>
            <a:ext cx="4033966" cy="51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211" y="1037968"/>
            <a:ext cx="73811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 err="1">
                <a:solidFill>
                  <a:srgbClr val="003399"/>
                </a:solidFill>
              </a:rPr>
              <a:t>Лайфхак</a:t>
            </a:r>
            <a:r>
              <a:rPr lang="ru-RU" sz="3600" i="1" u="sng" dirty="0">
                <a:solidFill>
                  <a:srgbClr val="003399"/>
                </a:solidFill>
              </a:rPr>
              <a:t> для </a:t>
            </a:r>
            <a:r>
              <a:rPr lang="ru-RU" sz="3600" i="1" u="sng" dirty="0" smtClean="0">
                <a:solidFill>
                  <a:srgbClr val="003399"/>
                </a:solidFill>
              </a:rPr>
              <a:t>учителей</a:t>
            </a:r>
          </a:p>
          <a:p>
            <a:pPr algn="ctr"/>
            <a:endParaRPr lang="ru-RU" sz="3600" i="1" u="sng" dirty="0">
              <a:solidFill>
                <a:srgbClr val="003399"/>
              </a:solidFill>
            </a:endParaRPr>
          </a:p>
          <a:p>
            <a:r>
              <a:rPr lang="ru-RU" sz="1600" dirty="0">
                <a:solidFill>
                  <a:srgbClr val="006600"/>
                </a:solidFill>
              </a:rPr>
              <a:t>Учитель! Чтоб без нервов жить,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 Смотря на детские проказы, 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С тоской можешь ты не быть , 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Но с юмором ты быть обязан.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/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В России две беды: - </a:t>
            </a:r>
            <a:r>
              <a:rPr lang="ru-RU" sz="1600" dirty="0" err="1">
                <a:solidFill>
                  <a:srgbClr val="006600"/>
                </a:solidFill>
              </a:rPr>
              <a:t>тся</a:t>
            </a:r>
            <a:r>
              <a:rPr lang="ru-RU" sz="1600" dirty="0">
                <a:solidFill>
                  <a:srgbClr val="006600"/>
                </a:solidFill>
              </a:rPr>
              <a:t> и -</a:t>
            </a:r>
            <a:r>
              <a:rPr lang="ru-RU" sz="1600" dirty="0" err="1">
                <a:solidFill>
                  <a:srgbClr val="006600"/>
                </a:solidFill>
              </a:rPr>
              <a:t>ться</a:t>
            </a:r>
            <a:r>
              <a:rPr lang="ru-RU" sz="1600" dirty="0">
                <a:solidFill>
                  <a:srgbClr val="006600"/>
                </a:solidFill>
              </a:rPr>
              <a:t>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Человеку свойственно ошибаться, особенно на диктанте по русскому.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По статистике, каждая третья кошка мечтает после смерти стать скелетом в кабинете биологии.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Порядок в школе обычно обеспечивают три богатыря: физрук, трудовик и учитель ОБЖ.</a:t>
            </a:r>
          </a:p>
        </p:txBody>
      </p:sp>
    </p:spTree>
    <p:extLst>
      <p:ext uri="{BB962C8B-B14F-4D97-AF65-F5344CB8AC3E}">
        <p14:creationId xmlns:p14="http://schemas.microsoft.com/office/powerpoint/2010/main" val="28832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44" y="1468996"/>
            <a:ext cx="37950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Мира вам, дорогие!</a:t>
            </a:r>
            <a:br>
              <a:rPr lang="ru-RU" b="1" dirty="0">
                <a:solidFill>
                  <a:srgbClr val="003399"/>
                </a:solidFill>
              </a:rPr>
            </a:br>
            <a:r>
              <a:rPr lang="ru-RU" b="1" dirty="0">
                <a:solidFill>
                  <a:srgbClr val="003399"/>
                </a:solidFill>
              </a:rPr>
              <a:t/>
            </a:r>
            <a:br>
              <a:rPr lang="ru-RU" b="1" dirty="0">
                <a:solidFill>
                  <a:srgbClr val="003399"/>
                </a:solidFill>
              </a:rPr>
            </a:b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718" y="2131777"/>
            <a:ext cx="7158680" cy="333632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6600"/>
                </a:solidFill>
              </a:rPr>
              <a:t>Ожидание встречи этого праздника всегда волнительно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Оно наполнено светлыми надеждами, теплом и добротой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В предновогодние дни мы не только подводим итоги, анализируем уроки уходящего года, но и под бой курантов планируем будущее и верим в успех поставленных целей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Дорогие наши учителя</a:t>
            </a:r>
            <a:r>
              <a:rPr lang="ru-RU" sz="140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Минувший год стал для всех нас богатым на события и плодотворным в профессиональном плане. Он не был простым, </a:t>
            </a:r>
            <a:r>
              <a:rPr lang="ru-RU" sz="1400" dirty="0" err="1" smtClean="0">
                <a:solidFill>
                  <a:srgbClr val="006600"/>
                </a:solidFill>
              </a:rPr>
              <a:t>коронавирус</a:t>
            </a:r>
            <a:r>
              <a:rPr lang="ru-RU" sz="1400" dirty="0" smtClean="0">
                <a:solidFill>
                  <a:srgbClr val="006600"/>
                </a:solidFill>
              </a:rPr>
              <a:t> внес определенные изменения, которые мы с достоинством преодолели.</a:t>
            </a:r>
            <a:r>
              <a:rPr lang="ru-RU" sz="1400" dirty="0">
                <a:solidFill>
                  <a:srgbClr val="006600"/>
                </a:solidFill>
              </a:rPr>
              <a:t> </a:t>
            </a:r>
            <a:r>
              <a:rPr lang="ru-RU" sz="1400" dirty="0" smtClean="0">
                <a:solidFill>
                  <a:srgbClr val="006600"/>
                </a:solidFill>
              </a:rPr>
              <a:t>Такого рода  </a:t>
            </a:r>
            <a:r>
              <a:rPr lang="ru-RU" sz="1400" dirty="0">
                <a:solidFill>
                  <a:srgbClr val="006600"/>
                </a:solidFill>
              </a:rPr>
              <a:t>испытания делают нас сильнее. Год уходящий добавил нам опыта и открыл новые горизонты, научил быть добрее и внимательнее друг к другу, творчески подходить к своей любимой работе, ценить жизнь, любить свою страну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Трудолюбие и сплоченность, созидательный труд сделает нашу с вами жизнь еще лучше и комфортнее в наших непростых северных условиях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Мира вам, дорогие Учителя</a:t>
            </a:r>
            <a:r>
              <a:rPr lang="ru-RU" sz="1400" dirty="0" smtClean="0">
                <a:solidFill>
                  <a:srgbClr val="006600"/>
                </a:solidFill>
              </a:rPr>
              <a:t>!</a:t>
            </a: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6600"/>
                </a:solidFill>
              </a:rPr>
              <a:t>Булатукова</a:t>
            </a:r>
            <a:r>
              <a:rPr lang="ru-RU" sz="1400" dirty="0" smtClean="0">
                <a:solidFill>
                  <a:srgbClr val="006600"/>
                </a:solidFill>
              </a:rPr>
              <a:t> А.З. завуч школы</a:t>
            </a:r>
            <a:endParaRPr lang="ru-RU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3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768" y="1054443"/>
            <a:ext cx="67138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>
                <a:solidFill>
                  <a:srgbClr val="003399"/>
                </a:solidFill>
              </a:rPr>
              <a:t>БЮРО </a:t>
            </a:r>
            <a:r>
              <a:rPr lang="ru-RU" sz="3600" i="1" u="sng" dirty="0" smtClean="0">
                <a:solidFill>
                  <a:srgbClr val="003399"/>
                </a:solidFill>
              </a:rPr>
              <a:t>НАХОДОК</a:t>
            </a:r>
          </a:p>
          <a:p>
            <a:pPr algn="ctr"/>
            <a:endParaRPr lang="ru-RU" sz="3600" i="1" u="sng" dirty="0">
              <a:solidFill>
                <a:srgbClr val="003399"/>
              </a:solidFill>
            </a:endParaRPr>
          </a:p>
          <a:p>
            <a:r>
              <a:rPr lang="ru-RU" sz="1600" dirty="0">
                <a:solidFill>
                  <a:srgbClr val="006600"/>
                </a:solidFill>
              </a:rPr>
              <a:t>Вчера на скамейке в фойе первого этажа найден телефон-фонарик. Сначала мы подумали, что его специально оставили на этой скамье, но когда заиграла мелодия вызова…ТАК НЕ БЫВАЕТ НА СВЕТЕ,ЧТОБ БЫЛИ ПОТЕРЯНЫ ДЕТИ…, мы решили, что его, это маленькое чудо, ищут.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Это чудо из серии NOKIA ждет своего хозяина в редакции школьной газеты.. Кабинет </a:t>
            </a:r>
            <a:r>
              <a:rPr lang="ru-RU" sz="1600" dirty="0" smtClean="0">
                <a:solidFill>
                  <a:srgbClr val="006600"/>
                </a:solidFill>
              </a:rPr>
              <a:t>1-3, </a:t>
            </a:r>
            <a:r>
              <a:rPr lang="ru-RU" sz="1600" dirty="0">
                <a:solidFill>
                  <a:srgbClr val="006600"/>
                </a:solidFill>
              </a:rPr>
              <a:t>1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rgbClr val="006600"/>
                </a:solidFill>
              </a:rPr>
              <a:t>этаж.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/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Также коротает свое время рядом с NOKIA правая варежка, кстати, мужская. Рисунок на ней актуальный- наши северные олени. Вещь не новая, но наверняка, она дорога хозяину.</a:t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/>
            </a:r>
            <a:br>
              <a:rPr lang="ru-RU" sz="1600" dirty="0">
                <a:solidFill>
                  <a:srgbClr val="006600"/>
                </a:solidFill>
              </a:rPr>
            </a:br>
            <a:r>
              <a:rPr lang="ru-RU" sz="1600" dirty="0">
                <a:solidFill>
                  <a:srgbClr val="006600"/>
                </a:solidFill>
              </a:rPr>
              <a:t>Редакция нашей газеты принимает ваши бесплатные объявления, мы готовы вам помочь в любых ваших обращениях.</a:t>
            </a:r>
          </a:p>
        </p:txBody>
      </p:sp>
    </p:spTree>
    <p:extLst>
      <p:ext uri="{BB962C8B-B14F-4D97-AF65-F5344CB8AC3E}">
        <p14:creationId xmlns:p14="http://schemas.microsoft.com/office/powerpoint/2010/main" val="3400460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827" y="914400"/>
            <a:ext cx="7364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Редактор </a:t>
            </a: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электронной школьной газеты-Индирбаева .Э.А.</a:t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Художественные редакторы :</a:t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 err="1" smtClean="0">
                <a:solidFill>
                  <a:srgbClr val="006600"/>
                </a:solidFill>
                <a:latin typeface="Ubuntu-Medium"/>
              </a:rPr>
              <a:t>Аджиахмедова</a:t>
            </a: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  Аида </a:t>
            </a: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,</a:t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Хамидов </a:t>
            </a:r>
            <a:r>
              <a:rPr lang="ru-RU" sz="1600" i="1" u="sng" dirty="0" err="1" smtClean="0">
                <a:solidFill>
                  <a:srgbClr val="006600"/>
                </a:solidFill>
                <a:latin typeface="Ubuntu-Medium"/>
              </a:rPr>
              <a:t>Диербек</a:t>
            </a: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 </a:t>
            </a: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.</a:t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Ведущие рубрик:</a:t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Алиева </a:t>
            </a:r>
            <a:r>
              <a:rPr lang="ru-RU" sz="1600" i="1" u="sng" dirty="0" err="1" smtClean="0">
                <a:solidFill>
                  <a:srgbClr val="006600"/>
                </a:solidFill>
                <a:latin typeface="Ubuntu-Medium"/>
              </a:rPr>
              <a:t>Захра</a:t>
            </a: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, </a:t>
            </a:r>
            <a:r>
              <a:rPr lang="ru-RU" sz="1600" i="1" u="sng" dirty="0" err="1" smtClean="0">
                <a:solidFill>
                  <a:srgbClr val="006600"/>
                </a:solidFill>
                <a:latin typeface="Ubuntu-Medium"/>
              </a:rPr>
              <a:t>Постолов</a:t>
            </a: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 Александр, </a:t>
            </a:r>
            <a:r>
              <a:rPr lang="ru-RU" sz="1600" i="1" u="sng" dirty="0" err="1" smtClean="0">
                <a:solidFill>
                  <a:srgbClr val="006600"/>
                </a:solidFill>
                <a:latin typeface="Ubuntu-Medium"/>
              </a:rPr>
              <a:t>Солтанбекова</a:t>
            </a: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 Амина </a:t>
            </a: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, </a:t>
            </a:r>
            <a:r>
              <a:rPr lang="ru-RU" sz="1600" i="1" u="sng" dirty="0" err="1" smtClean="0">
                <a:solidFill>
                  <a:srgbClr val="006600"/>
                </a:solidFill>
                <a:latin typeface="Ubuntu-Medium"/>
              </a:rPr>
              <a:t>Бейбутова</a:t>
            </a: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 Эмилия </a:t>
            </a: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, </a:t>
            </a:r>
            <a:r>
              <a:rPr lang="ru-RU" sz="1600" i="1" u="sng" dirty="0" err="1" smtClean="0">
                <a:solidFill>
                  <a:srgbClr val="006600"/>
                </a:solidFill>
                <a:latin typeface="Ubuntu-Medium"/>
              </a:rPr>
              <a:t>Искужин</a:t>
            </a:r>
            <a:r>
              <a:rPr lang="ru-RU" sz="1600" i="1" u="sng" dirty="0" smtClean="0">
                <a:solidFill>
                  <a:srgbClr val="006600"/>
                </a:solidFill>
                <a:latin typeface="Ubuntu-Medium"/>
              </a:rPr>
              <a:t> Ислам.</a:t>
            </a: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/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/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Телефон: 89224606283</a:t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e-</a:t>
            </a:r>
            <a:r>
              <a:rPr lang="ru-RU" sz="1600" i="1" u="sng" dirty="0" err="1">
                <a:solidFill>
                  <a:srgbClr val="006600"/>
                </a:solidFill>
                <a:latin typeface="Ubuntu-Medium"/>
              </a:rPr>
              <a:t>mail</a:t>
            </a:r>
            <a:r>
              <a:rPr lang="ru-RU" sz="1600" i="1" u="sng" dirty="0">
                <a:solidFill>
                  <a:srgbClr val="006600"/>
                </a:solidFill>
                <a:latin typeface="Ubuntu-Medium"/>
              </a:rPr>
              <a:t>: kapoy@mail.ru</a:t>
            </a:r>
            <a:br>
              <a:rPr lang="ru-RU" sz="1600" i="1" u="sng" dirty="0">
                <a:solidFill>
                  <a:srgbClr val="006600"/>
                </a:solidFill>
                <a:latin typeface="Ubuntu-Medium"/>
              </a:rPr>
            </a:b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 </a:t>
            </a:r>
            <a:b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9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789" y="659026"/>
            <a:ext cx="4810897" cy="9492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Завершая год…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779" y="1400431"/>
            <a:ext cx="4835610" cy="4901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6600"/>
                </a:solidFill>
              </a:rPr>
              <a:t>Уважаемые коллеги!</a:t>
            </a:r>
            <a:br>
              <a:rPr lang="ru-RU" sz="1600" dirty="0" smtClean="0">
                <a:solidFill>
                  <a:srgbClr val="006600"/>
                </a:solidFill>
              </a:rPr>
            </a:br>
            <a:r>
              <a:rPr lang="ru-RU" sz="1600" dirty="0" smtClean="0">
                <a:solidFill>
                  <a:srgbClr val="006600"/>
                </a:solidFill>
              </a:rPr>
              <a:t>Вы выбрали делом всей жизни непростую, но благородную профессию – профессию Учителя! Научить ребенка читать, писать, считать, творчески мыслить -дело всей нашей жизни.</a:t>
            </a:r>
            <a:br>
              <a:rPr lang="ru-RU" sz="1600" dirty="0" smtClean="0">
                <a:solidFill>
                  <a:srgbClr val="006600"/>
                </a:solidFill>
              </a:rPr>
            </a:br>
            <a:r>
              <a:rPr lang="ru-RU" sz="1600" dirty="0" smtClean="0">
                <a:solidFill>
                  <a:srgbClr val="006600"/>
                </a:solidFill>
              </a:rPr>
              <a:t>Всегда в самых трудных ситуациях вы демонстрируете свой профессионализм, преданность долгу.</a:t>
            </a:r>
            <a:br>
              <a:rPr lang="ru-RU" sz="1600" dirty="0" smtClean="0">
                <a:solidFill>
                  <a:srgbClr val="006600"/>
                </a:solidFill>
              </a:rPr>
            </a:br>
            <a:r>
              <a:rPr lang="ru-RU" sz="1600" dirty="0" smtClean="0">
                <a:solidFill>
                  <a:srgbClr val="006600"/>
                </a:solidFill>
              </a:rPr>
              <a:t>Пусть праздник Нового года пройдет в кругу самых близких и дорогих сердцу людей, пусть он принесет энергию для новых свершений и побед. Пусть здоровы будут все ваши близкие, успешны дети, внуки! Я от всего сердца желаю каждой вашей семье, каждому вашему дому добра, мира, благополучия и новых свершений. Пусть у нас всегда достанет сил, чтобы шагать в ногу со временем!</a:t>
            </a:r>
            <a:br>
              <a:rPr lang="ru-RU" sz="1600" dirty="0" smtClean="0">
                <a:solidFill>
                  <a:srgbClr val="006600"/>
                </a:solidFill>
              </a:rPr>
            </a:br>
            <a:r>
              <a:rPr lang="ru-RU" sz="1600" dirty="0" smtClean="0">
                <a:solidFill>
                  <a:srgbClr val="006600"/>
                </a:solidFill>
              </a:rPr>
              <a:t>Завершая год, уверенно смотрите вперед, ожидайте только хороших встреч, событий.</a:t>
            </a:r>
            <a:br>
              <a:rPr lang="ru-RU" sz="1600" dirty="0" smtClean="0">
                <a:solidFill>
                  <a:srgbClr val="006600"/>
                </a:solidFill>
              </a:rPr>
            </a:br>
            <a:r>
              <a:rPr lang="ru-RU" sz="1600" dirty="0" smtClean="0">
                <a:solidFill>
                  <a:srgbClr val="006600"/>
                </a:solidFill>
              </a:rPr>
              <a:t>С Новым счастливым годом, друзья!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rgbClr val="006600"/>
                </a:solidFill>
              </a:rPr>
              <a:t>Матакаева.М.В</a:t>
            </a:r>
            <a:r>
              <a:rPr lang="ru-RU" sz="1600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17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832022"/>
            <a:ext cx="6087762" cy="8586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Мира в ваш 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826" y="1825625"/>
            <a:ext cx="7265774" cy="4064429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rgbClr val="006600"/>
                </a:solidFill>
              </a:rPr>
              <a:t>Дорогие наши учителя, родители, ученики! Мне самой посчастливилось учиться у прекрасных учителей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Мы ценили их доброту и умение понятно и доступно объяснять материал, умение интересного ведения урока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В канун Нового года от всей души поздравляю коллектив учителей пятой школы, желаю всем мира и добра, семьям крепкого здоровья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Мы, родители, чьи дети учатся в стенах пятой школы, гордимся тем, что так много делается для достойного обучения молодого поколения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Мы искренне благодарим Вас, учителя, за кропотливый труд, за ежедневный учительский труд, за подвиг во имя наших детей и их будущего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Дорогие родители! Спасибо за любовь к детям, за внимание к учителям, за ваше терпение, понимание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>
                <a:solidFill>
                  <a:srgbClr val="006600"/>
                </a:solidFill>
              </a:rPr>
              <a:t>Дорогие наши дети! Всем вам счастливых каникул, больших открытий, мирного неба, тепла и радости</a:t>
            </a:r>
            <a:r>
              <a:rPr lang="ru-RU" sz="16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006600"/>
                </a:solidFill>
              </a:rPr>
              <a:t>Аджиахмедова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err="1" smtClean="0">
                <a:solidFill>
                  <a:srgbClr val="006600"/>
                </a:solidFill>
              </a:rPr>
              <a:t>Лайла</a:t>
            </a:r>
            <a:r>
              <a:rPr lang="ru-RU" sz="1600" dirty="0" smtClean="0">
                <a:solidFill>
                  <a:srgbClr val="006600"/>
                </a:solidFill>
              </a:rPr>
              <a:t>, родительница</a:t>
            </a:r>
            <a:endParaRPr lang="ru-RU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0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481" y="909292"/>
            <a:ext cx="5972433" cy="7927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Проба пера</a:t>
            </a:r>
            <a:br>
              <a:rPr lang="ru-RU" sz="3600" b="1" dirty="0">
                <a:solidFill>
                  <a:srgbClr val="003399"/>
                </a:solidFill>
              </a:rPr>
            </a:br>
            <a:r>
              <a:rPr lang="ru-RU" sz="3600" b="1" dirty="0">
                <a:solidFill>
                  <a:srgbClr val="003399"/>
                </a:solidFill>
              </a:rPr>
              <a:t>Новогодний выпуск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9402" y="1799491"/>
            <a:ext cx="35884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Я человек </a:t>
            </a:r>
            <a:r>
              <a:rPr lang="ru-RU" dirty="0" smtClean="0">
                <a:solidFill>
                  <a:srgbClr val="006600"/>
                </a:solidFill>
              </a:rPr>
              <a:t>творческий. Люблю сочинять, подражать стилю любимых писателей и поэтов. В нашей школьной электронной газете я намерен вести рубрику «Проба пера». Всех сегодня хочу воодушевить своей небольшой статьей и баснями, в которых каждый найдет глубокий смысл и возьмет мой пример на вооружение.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8" y="1702057"/>
            <a:ext cx="2364177" cy="42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2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768" y="914400"/>
            <a:ext cx="6573794" cy="776289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003399"/>
                </a:solidFill>
              </a:rPr>
              <a:t>Развивайте в себе талант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778" y="1825625"/>
            <a:ext cx="7216346" cy="408090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6600"/>
                </a:solidFill>
              </a:rPr>
              <a:t>Я представляю, на мой взгляд, самую интересную рубрику в нашей газете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Что такое «проба пера»? Сейчас это — иносказательное выражение, которое пришло из тех времен, когда вместо ручек были перья. Перед тем, как переписать что-либо начисто, пробовали перо — писали несколько слов на черновике. Теперь это выражение означает первые шаги в мире литературы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Дорогие ребята</a:t>
            </a:r>
            <a:r>
              <a:rPr lang="ru-RU" sz="1400" dirty="0" smtClean="0">
                <a:solidFill>
                  <a:srgbClr val="006600"/>
                </a:solidFill>
              </a:rPr>
              <a:t>!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Приглашаем вас « попробовать свои перья» в нашем литературном конкурсе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С огромным удовольствием представляем на ваш суд </a:t>
            </a:r>
            <a:r>
              <a:rPr lang="ru-RU" sz="1400" dirty="0" smtClean="0">
                <a:solidFill>
                  <a:srgbClr val="006600"/>
                </a:solidFill>
              </a:rPr>
              <a:t>свои творения.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Я уверен, что каждый человек талантлив, порой сам того не подозревает, </a:t>
            </a:r>
            <a:r>
              <a:rPr lang="ru-RU" sz="1400" dirty="0">
                <a:solidFill>
                  <a:srgbClr val="006600"/>
                </a:solidFill>
              </a:rPr>
              <a:t>грани его дара </a:t>
            </a:r>
            <a:r>
              <a:rPr lang="ru-RU" sz="1400" dirty="0" smtClean="0">
                <a:solidFill>
                  <a:srgbClr val="006600"/>
                </a:solidFill>
              </a:rPr>
              <a:t>широки, бескрайни, надо об этом всегда помнить.</a:t>
            </a:r>
          </a:p>
          <a:p>
            <a:r>
              <a:rPr lang="ru-RU" sz="1400" dirty="0">
                <a:solidFill>
                  <a:srgbClr val="006600"/>
                </a:solidFill>
              </a:rPr>
              <a:t>В моём понимании талант — это набор способностей, полученный человеком от природы. Работы талантливых людей впечатляют, заставляют переживать очень сильные эмоции. Талант — это особый, редкий дар, данный человеку свыше. И если у человека он есть, то рано или поздно обязательно проявится</a:t>
            </a:r>
            <a:r>
              <a:rPr lang="ru-RU" sz="1400" dirty="0" smtClean="0">
                <a:solidFill>
                  <a:srgbClr val="006600"/>
                </a:solidFill>
              </a:rPr>
              <a:t>. Я стараюсь « не зарывать  свой </a:t>
            </a:r>
            <a:r>
              <a:rPr lang="ru-RU" sz="1400" dirty="0">
                <a:solidFill>
                  <a:srgbClr val="006600"/>
                </a:solidFill>
              </a:rPr>
              <a:t>талант в землю</a:t>
            </a:r>
            <a:r>
              <a:rPr lang="ru-RU" sz="1400" dirty="0" smtClean="0">
                <a:solidFill>
                  <a:srgbClr val="006600"/>
                </a:solidFill>
              </a:rPr>
              <a:t>».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Оцените мои басни, я  </a:t>
            </a:r>
            <a:r>
              <a:rPr lang="ru-RU" sz="1400" dirty="0">
                <a:solidFill>
                  <a:srgbClr val="006600"/>
                </a:solidFill>
              </a:rPr>
              <a:t>их написал еще в пятом классе.</a:t>
            </a:r>
          </a:p>
        </p:txBody>
      </p:sp>
    </p:spTree>
    <p:extLst>
      <p:ext uri="{BB962C8B-B14F-4D97-AF65-F5344CB8AC3E}">
        <p14:creationId xmlns:p14="http://schemas.microsoft.com/office/powerpoint/2010/main" val="366134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3170</Words>
  <Application>Microsoft Office PowerPoint</Application>
  <PresentationFormat>Экран (4:3)</PresentationFormat>
  <Paragraphs>174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Ubuntu-Medium</vt:lpstr>
      <vt:lpstr>Тема Office</vt:lpstr>
      <vt:lpstr>Школа-мой дом</vt:lpstr>
      <vt:lpstr>Презентация PowerPoint</vt:lpstr>
      <vt:lpstr>Еще один год</vt:lpstr>
      <vt:lpstr>Презентация PowerPoint</vt:lpstr>
      <vt:lpstr>Мира вам, дорогие!  </vt:lpstr>
      <vt:lpstr>Завершая год…</vt:lpstr>
      <vt:lpstr>Мира в ваш дом</vt:lpstr>
      <vt:lpstr>Проба пера Новогодний выпуск</vt:lpstr>
      <vt:lpstr>Развивайте в себе талант</vt:lpstr>
      <vt:lpstr>Басня  «Всё не так »</vt:lpstr>
      <vt:lpstr>Басня  « Медведь»</vt:lpstr>
      <vt:lpstr>Басня «Жадная сорока» (Богатые тоже плачут)</vt:lpstr>
      <vt:lpstr>Личность. Призвание. Путь.</vt:lpstr>
      <vt:lpstr>Профессия, ставшая судьбой</vt:lpstr>
      <vt:lpstr>НАША ШКОЛЬНАЯ ЖИЗНЬ</vt:lpstr>
      <vt:lpstr>Фантастические наши дети  </vt:lpstr>
      <vt:lpstr>Наши фантастические дети</vt:lpstr>
      <vt:lpstr>Презентация PowerPoint</vt:lpstr>
      <vt:lpstr>НАШИ ФАНТАСТИЧЕСКИЕ ДЕТИ</vt:lpstr>
      <vt:lpstr>        Учитель истории Тамакаев Альберт Яхьяевич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фантастические дети</vt:lpstr>
      <vt:lpstr>Презентация PowerPoint</vt:lpstr>
      <vt:lpstr>БЫСТРЕЕ, ВЫШЕ, СИЛЬНЕЕ.</vt:lpstr>
      <vt:lpstr>Интервью с одноклассницей.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inueco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 Абдулхалимовна Индирбаева</dc:creator>
  <cp:lastModifiedBy>Медине</cp:lastModifiedBy>
  <cp:revision>32</cp:revision>
  <dcterms:created xsi:type="dcterms:W3CDTF">2021-11-27T03:57:04Z</dcterms:created>
  <dcterms:modified xsi:type="dcterms:W3CDTF">2021-11-29T10:58:53Z</dcterms:modified>
</cp:coreProperties>
</file>