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56" r:id="rId3"/>
    <p:sldId id="264" r:id="rId4"/>
    <p:sldId id="265" r:id="rId5"/>
    <p:sldId id="257" r:id="rId6"/>
    <p:sldId id="260" r:id="rId7"/>
    <p:sldId id="259" r:id="rId8"/>
    <p:sldId id="261" r:id="rId9"/>
    <p:sldId id="272" r:id="rId10"/>
    <p:sldId id="262" r:id="rId11"/>
    <p:sldId id="263" r:id="rId12"/>
    <p:sldId id="266" r:id="rId13"/>
    <p:sldId id="267" r:id="rId14"/>
    <p:sldId id="268" r:id="rId15"/>
    <p:sldId id="269" r:id="rId16"/>
    <p:sldId id="270" r:id="rId17"/>
    <p:sldId id="271"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666"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514703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3587161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39328404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0F70E5-DA60-423A-8956-6C21EE906126}" type="slidenum">
              <a:rPr lang="ru-RU" smtClean="0"/>
              <a:pPr/>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 xmlns:p14="http://schemas.microsoft.com/office/powerpoint/2010/main" val="1531268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25046517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1281381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32899100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38767720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966960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213326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2168754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1696560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223165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149614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373673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828168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E6BACD8-50FC-42F7-AB85-0040A79555EB}" type="datetimeFigureOut">
              <a:rPr lang="ru-RU" smtClean="0"/>
              <a:pPr/>
              <a:t>30.11.2021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594108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print">
            <a:extLst>
              <a:ext uri="{28A0092B-C50C-407E-A947-70E740481C1C}">
                <a14:useLocalDpi xmlns=""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cstate="print">
            <a:extLst>
              <a:ext uri="{28A0092B-C50C-407E-A947-70E740481C1C}">
                <a14:useLocalDpi xmlns=""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print">
            <a:extLst>
              <a:ext uri="{28A0092B-C50C-407E-A947-70E740481C1C}">
                <a14:useLocalDpi xmlns=""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print">
            <a:extLst>
              <a:ext uri="{28A0092B-C50C-407E-A947-70E740481C1C}">
                <a14:useLocalDpi xmlns=""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E6BACD8-50FC-42F7-AB85-0040A79555EB}" type="datetimeFigureOut">
              <a:rPr lang="ru-RU" smtClean="0"/>
              <a:pPr/>
              <a:t>30.11.2021</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10F70E5-DA60-423A-8956-6C21EE906126}" type="slidenum">
              <a:rPr lang="ru-RU" smtClean="0"/>
              <a:pPr/>
              <a:t>‹#›</a:t>
            </a:fld>
            <a:endParaRPr lang="ru-RU"/>
          </a:p>
        </p:txBody>
      </p:sp>
    </p:spTree>
    <p:extLst>
      <p:ext uri="{BB962C8B-B14F-4D97-AF65-F5344CB8AC3E}">
        <p14:creationId xmlns="" xmlns:p14="http://schemas.microsoft.com/office/powerpoint/2010/main" val="158783765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881350" y="881350"/>
            <a:ext cx="9168504" cy="5367050"/>
          </a:xfrm>
        </p:spPr>
        <p:txBody>
          <a:bodyPr>
            <a:noAutofit/>
          </a:bodyPr>
          <a:lstStyle/>
          <a:p>
            <a:pPr algn="ctr">
              <a:buNone/>
            </a:pPr>
            <a:r>
              <a:rPr lang="ru-RU" sz="2800" dirty="0" smtClean="0">
                <a:latin typeface="Arial Narrow" pitchFamily="34" charset="0"/>
              </a:rPr>
              <a:t>Всероссийский конкурс образовательных проектов на русском языке среди детей-мигрантов</a:t>
            </a:r>
          </a:p>
          <a:p>
            <a:pPr algn="ctr">
              <a:buNone/>
            </a:pPr>
            <a:r>
              <a:rPr lang="ru-RU" sz="2800" dirty="0" smtClean="0">
                <a:latin typeface="Arial Narrow" pitchFamily="34" charset="0"/>
              </a:rPr>
              <a:t> «По-русски реально и виртуально»</a:t>
            </a:r>
          </a:p>
          <a:p>
            <a:pPr algn="ctr">
              <a:buNone/>
            </a:pPr>
            <a:r>
              <a:rPr lang="ru-RU" sz="2800" b="1" dirty="0" smtClean="0">
                <a:latin typeface="Arial Narrow" pitchFamily="34" charset="0"/>
              </a:rPr>
              <a:t>Проектная работа</a:t>
            </a:r>
            <a:endParaRPr lang="ru-RU" sz="2800" dirty="0" smtClean="0">
              <a:latin typeface="Arial Narrow" pitchFamily="34" charset="0"/>
            </a:endParaRPr>
          </a:p>
          <a:p>
            <a:pPr algn="ctr">
              <a:buNone/>
            </a:pPr>
            <a:r>
              <a:rPr lang="ru-RU" sz="2800" b="1" dirty="0" smtClean="0">
                <a:latin typeface="Arial Narrow" pitchFamily="34" charset="0"/>
              </a:rPr>
              <a:t>«Нехорошие слова, или можно ли употреблять жаргоны»</a:t>
            </a:r>
            <a:endParaRPr lang="ru-RU" sz="2800" dirty="0" smtClean="0">
              <a:latin typeface="Arial Narrow" pitchFamily="34" charset="0"/>
            </a:endParaRPr>
          </a:p>
          <a:p>
            <a:pPr algn="ctr">
              <a:buNone/>
            </a:pPr>
            <a:r>
              <a:rPr lang="ru-RU" sz="2800" b="1" dirty="0" smtClean="0">
                <a:latin typeface="Arial Narrow" pitchFamily="34" charset="0"/>
              </a:rPr>
              <a:t> Номинация:</a:t>
            </a:r>
            <a:r>
              <a:rPr lang="ru-RU" sz="2800" i="1" dirty="0" smtClean="0">
                <a:latin typeface="Arial Narrow" pitchFamily="34" charset="0"/>
              </a:rPr>
              <a:t> Классный русский</a:t>
            </a:r>
            <a:endParaRPr lang="ru-RU" sz="2800" dirty="0" smtClean="0">
              <a:latin typeface="Arial Narrow" pitchFamily="34" charset="0"/>
            </a:endParaRPr>
          </a:p>
          <a:p>
            <a:pPr algn="ctr">
              <a:buNone/>
            </a:pPr>
            <a:r>
              <a:rPr lang="ru-RU" sz="2800" i="1" dirty="0" smtClean="0">
                <a:latin typeface="Arial Narrow" pitchFamily="34" charset="0"/>
              </a:rPr>
              <a:t>  </a:t>
            </a:r>
            <a:r>
              <a:rPr lang="ru-RU" sz="2800" b="1" dirty="0" smtClean="0">
                <a:latin typeface="Arial Narrow" pitchFamily="34" charset="0"/>
              </a:rPr>
              <a:t>Автор работы:</a:t>
            </a:r>
            <a:r>
              <a:rPr lang="ru-RU" sz="2800" dirty="0" smtClean="0">
                <a:latin typeface="Arial Narrow" pitchFamily="34" charset="0"/>
              </a:rPr>
              <a:t> </a:t>
            </a:r>
            <a:r>
              <a:rPr lang="ru-RU" sz="2800" dirty="0" err="1" smtClean="0">
                <a:latin typeface="Arial Narrow" pitchFamily="34" charset="0"/>
              </a:rPr>
              <a:t>Агаев</a:t>
            </a:r>
            <a:r>
              <a:rPr lang="ru-RU" sz="2800" dirty="0" smtClean="0">
                <a:latin typeface="Arial Narrow" pitchFamily="34" charset="0"/>
              </a:rPr>
              <a:t> Эмиль, обучающийся 10 </a:t>
            </a:r>
            <a:r>
              <a:rPr lang="ru-RU" sz="2800" dirty="0" err="1" smtClean="0">
                <a:latin typeface="Arial Narrow" pitchFamily="34" charset="0"/>
              </a:rPr>
              <a:t>кл</a:t>
            </a:r>
            <a:r>
              <a:rPr lang="ru-RU" sz="2800" dirty="0" smtClean="0">
                <a:latin typeface="Arial Narrow" pitchFamily="34" charset="0"/>
              </a:rPr>
              <a:t>. </a:t>
            </a:r>
          </a:p>
          <a:p>
            <a:pPr algn="ctr">
              <a:buNone/>
            </a:pPr>
            <a:r>
              <a:rPr lang="ru-RU" sz="2800" dirty="0" smtClean="0">
                <a:latin typeface="Arial Narrow" pitchFamily="34" charset="0"/>
              </a:rPr>
              <a:t>ГБОУ г. Москвы «Школа № 2115» </a:t>
            </a:r>
          </a:p>
          <a:p>
            <a:pPr algn="ctr">
              <a:buNone/>
            </a:pPr>
            <a:r>
              <a:rPr lang="ru-RU" sz="2800" b="1" dirty="0" smtClean="0">
                <a:latin typeface="Arial Narrow" pitchFamily="34" charset="0"/>
              </a:rPr>
              <a:t>Руководитель </a:t>
            </a:r>
            <a:r>
              <a:rPr lang="ru-RU" sz="2800" b="1" dirty="0" smtClean="0">
                <a:latin typeface="Arial Narrow" pitchFamily="34" charset="0"/>
              </a:rPr>
              <a:t>работы:</a:t>
            </a:r>
            <a:r>
              <a:rPr lang="ru-RU" sz="2800" dirty="0" smtClean="0">
                <a:latin typeface="Arial Narrow" pitchFamily="34" charset="0"/>
              </a:rPr>
              <a:t> </a:t>
            </a:r>
            <a:r>
              <a:rPr lang="ru-RU" sz="2800" dirty="0" err="1" smtClean="0">
                <a:latin typeface="Arial Narrow" pitchFamily="34" charset="0"/>
              </a:rPr>
              <a:t>Гуркина</a:t>
            </a:r>
            <a:r>
              <a:rPr lang="ru-RU" sz="2800" dirty="0" smtClean="0">
                <a:latin typeface="Arial Narrow" pitchFamily="34" charset="0"/>
              </a:rPr>
              <a:t> Ольга Алексеевна, учитель русского языка и литературы ГБОУ г. Москвы «Школа № 2115»</a:t>
            </a:r>
          </a:p>
          <a:p>
            <a:pPr algn="ctr">
              <a:buNone/>
            </a:pPr>
            <a:r>
              <a:rPr lang="ru-RU" sz="2800" dirty="0" smtClean="0">
                <a:latin typeface="Arial Narrow" pitchFamily="34" charset="0"/>
              </a:rPr>
              <a:t> Саранск 2021</a:t>
            </a:r>
          </a:p>
          <a:p>
            <a:pPr algn="ctr"/>
            <a:r>
              <a:rPr lang="ru-RU" sz="2800" dirty="0" smtClean="0">
                <a:latin typeface="Arial Narrow" pitchFamily="34" charset="0"/>
              </a:rPr>
              <a:t> </a:t>
            </a:r>
            <a:endParaRPr lang="ru-RU" sz="2800" dirty="0">
              <a:latin typeface="Arial Narrow"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919066" y="848503"/>
            <a:ext cx="9404723" cy="5525002"/>
          </a:xfrm>
        </p:spPr>
        <p:txBody>
          <a:bodyPr/>
          <a:lstStyle/>
          <a:p>
            <a:pPr algn="ctr"/>
            <a:r>
              <a:rPr lang="ru-RU" sz="2800" dirty="0"/>
              <a:t>Но и в литературных трудах других писателей и поэтов они встречаются. Примеров жаргона в литературе множество. Просто иногда они нами даже не воспринимаются как таковые. Раньше были другие времена, нравы, языковые нормы, и большинство слов современные люди просто считают литературной особенностью эпохи. Вот некоторые примеры: </a:t>
            </a:r>
            <a:r>
              <a:rPr lang="ru-RU" sz="2800" dirty="0" err="1"/>
              <a:t>бесстудный</a:t>
            </a:r>
            <a:r>
              <a:rPr lang="ru-RU" sz="2800" dirty="0"/>
              <a:t> (бесстыдный), буй (невежливый), ветрило (парус), гаер (шут), </a:t>
            </a:r>
            <a:r>
              <a:rPr lang="ru-RU" sz="2800" dirty="0" err="1"/>
              <a:t>ефор</a:t>
            </a:r>
            <a:r>
              <a:rPr lang="ru-RU" sz="2800" dirty="0"/>
              <a:t> (епископ), </a:t>
            </a:r>
            <a:r>
              <a:rPr lang="ru-RU" sz="2800" dirty="0" err="1"/>
              <a:t>забобоны</a:t>
            </a:r>
            <a:r>
              <a:rPr lang="ru-RU" sz="2800" dirty="0"/>
              <a:t> (суеверия), каплун (кастрированный петух), личина (маска), оратай (</a:t>
            </a:r>
            <a:r>
              <a:rPr lang="ru-RU" sz="2800" dirty="0" smtClean="0"/>
              <a:t>пахарь</a:t>
            </a:r>
            <a:endParaRPr lang="ru-RU" sz="2800" dirty="0"/>
          </a:p>
        </p:txBody>
      </p:sp>
    </p:spTree>
    <p:extLst>
      <p:ext uri="{BB962C8B-B14F-4D97-AF65-F5344CB8AC3E}">
        <p14:creationId xmlns="" xmlns:p14="http://schemas.microsoft.com/office/powerpoint/2010/main" val="3075666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Слова сорняки</a:t>
            </a:r>
            <a:endParaRPr lang="ru-RU" dirty="0"/>
          </a:p>
        </p:txBody>
      </p:sp>
      <p:sp>
        <p:nvSpPr>
          <p:cNvPr id="3" name="Объект 2"/>
          <p:cNvSpPr>
            <a:spLocks noGrp="1"/>
          </p:cNvSpPr>
          <p:nvPr>
            <p:ph idx="1"/>
          </p:nvPr>
        </p:nvSpPr>
        <p:spPr/>
        <p:txBody>
          <a:bodyPr/>
          <a:lstStyle/>
          <a:p>
            <a:r>
              <a:rPr lang="ru-RU" dirty="0"/>
              <a:t>Чистота речи – отсутствие в ней лишних слов-сорняков. Такими они становятся в речи говорящего из-за частого, неуместного их употребления. К сожалению, многие активно вставляют в свою речь «любимые словечки»: «так сказать, значит, вот, собственно говоря, видите ли, понятно, да, так, понимаете и другие». Это производит очень неприятное впечатление.</a:t>
            </a:r>
          </a:p>
        </p:txBody>
      </p:sp>
    </p:spTree>
    <p:extLst>
      <p:ext uri="{BB962C8B-B14F-4D97-AF65-F5344CB8AC3E}">
        <p14:creationId xmlns="" xmlns:p14="http://schemas.microsoft.com/office/powerpoint/2010/main" val="1369161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39790" y="1274995"/>
            <a:ext cx="8946541" cy="4195481"/>
          </a:xfrm>
        </p:spPr>
        <p:txBody>
          <a:bodyPr>
            <a:normAutofit fontScale="85000" lnSpcReduction="10000"/>
          </a:bodyPr>
          <a:lstStyle/>
          <a:p>
            <a:r>
              <a:rPr lang="ru-RU" dirty="0"/>
              <a:t>Слова-сорняки не несут никакой смысловой нагрузки, не обладают информативностью. Они просто засоряют речь говорящего, затрудняют ее восприятие, отвлекают внимание от содержания высказывания. Кроме того, лишние слова психологически действуют на слушателей, которые начинают подсчитывать количество таких слов в устном выступлении. Подобную ситуацию описал журналист </a:t>
            </a:r>
            <a:r>
              <a:rPr lang="ru-RU" dirty="0" err="1"/>
              <a:t>А.Суконцев</a:t>
            </a:r>
            <a:r>
              <a:rPr lang="ru-RU" dirty="0"/>
              <a:t> в одном из своих фельетонов:</a:t>
            </a:r>
          </a:p>
          <a:p>
            <a:r>
              <a:rPr lang="ru-RU" dirty="0"/>
              <a:t>         Мой знакомый электрик, человек с юмором, пришел однажды с лекции.</a:t>
            </a:r>
          </a:p>
          <a:p>
            <a:r>
              <a:rPr lang="ru-RU" dirty="0"/>
              <a:t>         - Ну, как, - спросил я, - понравилось?</a:t>
            </a:r>
          </a:p>
          <a:p>
            <a:r>
              <a:rPr lang="ru-RU" dirty="0"/>
              <a:t>         Он молча положил передо мной листок бумаги, весь испещренный крестиками и кружочками.</a:t>
            </a:r>
          </a:p>
          <a:p>
            <a:r>
              <a:rPr lang="ru-RU" dirty="0"/>
              <a:t>         - Что это?</a:t>
            </a:r>
          </a:p>
          <a:p>
            <a:r>
              <a:rPr lang="ru-RU" dirty="0"/>
              <a:t>         Крестик – это «значит», а кружочек «так сказать». 118 крестиков и 184 кружочка за два академических часа…</a:t>
            </a:r>
          </a:p>
          <a:p>
            <a:endParaRPr lang="ru-RU" dirty="0"/>
          </a:p>
        </p:txBody>
      </p:sp>
    </p:spTree>
    <p:extLst>
      <p:ext uri="{BB962C8B-B14F-4D97-AF65-F5344CB8AC3E}">
        <p14:creationId xmlns="" xmlns:p14="http://schemas.microsoft.com/office/powerpoint/2010/main" val="1992818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Жаргон </a:t>
            </a:r>
            <a:endParaRPr lang="ru-RU" dirty="0"/>
          </a:p>
        </p:txBody>
      </p:sp>
      <p:sp>
        <p:nvSpPr>
          <p:cNvPr id="4" name="TextBox 3"/>
          <p:cNvSpPr txBox="1"/>
          <p:nvPr/>
        </p:nvSpPr>
        <p:spPr>
          <a:xfrm>
            <a:off x="3261815" y="1853248"/>
            <a:ext cx="4658648" cy="523220"/>
          </a:xfrm>
          <a:prstGeom prst="rect">
            <a:avLst/>
          </a:prstGeom>
          <a:noFill/>
        </p:spPr>
        <p:txBody>
          <a:bodyPr wrap="none" rtlCol="0">
            <a:spAutoFit/>
          </a:bodyPr>
          <a:lstStyle/>
          <a:p>
            <a:r>
              <a:rPr lang="ru-RU" sz="2800" dirty="0" smtClean="0"/>
              <a:t>Ненормативная лексика</a:t>
            </a:r>
            <a:endParaRPr lang="ru-RU" sz="2800" dirty="0"/>
          </a:p>
        </p:txBody>
      </p:sp>
      <p:cxnSp>
        <p:nvCxnSpPr>
          <p:cNvPr id="6" name="Прямая со стрелкой 5"/>
          <p:cNvCxnSpPr/>
          <p:nvPr/>
        </p:nvCxnSpPr>
        <p:spPr>
          <a:xfrm>
            <a:off x="7369791" y="2620370"/>
            <a:ext cx="900752" cy="7915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a:off x="5595582" y="2647666"/>
            <a:ext cx="27296"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flipH="1">
            <a:off x="3261815" y="2620370"/>
            <a:ext cx="764275" cy="7915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888155" y="3637550"/>
            <a:ext cx="747320" cy="369332"/>
          </a:xfrm>
          <a:prstGeom prst="rect">
            <a:avLst/>
          </a:prstGeom>
          <a:noFill/>
        </p:spPr>
        <p:txBody>
          <a:bodyPr wrap="none" rtlCol="0">
            <a:spAutoFit/>
          </a:bodyPr>
          <a:lstStyle/>
          <a:p>
            <a:r>
              <a:rPr lang="ru-RU" dirty="0" smtClean="0"/>
              <a:t>Арго</a:t>
            </a:r>
            <a:endParaRPr lang="ru-RU" dirty="0"/>
          </a:p>
        </p:txBody>
      </p:sp>
      <p:sp>
        <p:nvSpPr>
          <p:cNvPr id="12" name="TextBox 11"/>
          <p:cNvSpPr txBox="1"/>
          <p:nvPr/>
        </p:nvSpPr>
        <p:spPr>
          <a:xfrm>
            <a:off x="5170612" y="3562066"/>
            <a:ext cx="1087157" cy="369332"/>
          </a:xfrm>
          <a:prstGeom prst="rect">
            <a:avLst/>
          </a:prstGeom>
          <a:noFill/>
        </p:spPr>
        <p:txBody>
          <a:bodyPr wrap="none" rtlCol="0">
            <a:spAutoFit/>
          </a:bodyPr>
          <a:lstStyle/>
          <a:p>
            <a:r>
              <a:rPr lang="ru-RU" dirty="0" smtClean="0"/>
              <a:t>Жаргон</a:t>
            </a:r>
            <a:endParaRPr lang="ru-RU" dirty="0"/>
          </a:p>
        </p:txBody>
      </p:sp>
      <p:sp>
        <p:nvSpPr>
          <p:cNvPr id="13" name="TextBox 12"/>
          <p:cNvSpPr txBox="1"/>
          <p:nvPr/>
        </p:nvSpPr>
        <p:spPr>
          <a:xfrm>
            <a:off x="7979816" y="3562066"/>
            <a:ext cx="872355" cy="369332"/>
          </a:xfrm>
          <a:prstGeom prst="rect">
            <a:avLst/>
          </a:prstGeom>
          <a:noFill/>
        </p:spPr>
        <p:txBody>
          <a:bodyPr wrap="none" rtlCol="0">
            <a:spAutoFit/>
          </a:bodyPr>
          <a:lstStyle/>
          <a:p>
            <a:r>
              <a:rPr lang="ru-RU" dirty="0" smtClean="0"/>
              <a:t>Сленг</a:t>
            </a:r>
            <a:endParaRPr lang="ru-RU" dirty="0"/>
          </a:p>
        </p:txBody>
      </p:sp>
    </p:spTree>
    <p:extLst>
      <p:ext uri="{BB962C8B-B14F-4D97-AF65-F5344CB8AC3E}">
        <p14:creationId xmlns="" xmlns:p14="http://schemas.microsoft.com/office/powerpoint/2010/main" val="3383278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57903" y="1384177"/>
            <a:ext cx="8946541" cy="4195481"/>
          </a:xfrm>
        </p:spPr>
        <p:txBody>
          <a:bodyPr>
            <a:normAutofit fontScale="92500" lnSpcReduction="20000"/>
          </a:bodyPr>
          <a:lstStyle/>
          <a:p>
            <a:r>
              <a:rPr lang="ru-RU" dirty="0"/>
              <a:t>Арго в отличие от жаргона является достоянием замкнутых социальных групп. Арго призвано служить одним из средств обособления данных групп, поэтому для него характерна условность, искусственность, которая должна обеспечить секретность, тайность общения. Арго типично, прежде всего, для социальных низов общества и преступного мира. В этой среде возникли и бытуют названия “блатная музыка”, “ блат”, “феня”. Способы словесного общения, принятые в определенной среде и непонятные остальной части общества, называют также условными или тайными языками. Известен тайный язык бродячих торговцев прошлого - офеней. Как и всякий социальный диалект, арго отличается от общенародного языка только словарём, причём часто используются общеупотребительные слова, но в другом значении</a:t>
            </a:r>
            <a:r>
              <a:rPr lang="ru-RU" dirty="0" smtClean="0"/>
              <a:t>.</a:t>
            </a:r>
          </a:p>
          <a:p>
            <a:r>
              <a:rPr lang="ru-RU" dirty="0"/>
              <a:t>Сленг - своеобразное </a:t>
            </a:r>
            <a:r>
              <a:rPr lang="ru-RU" dirty="0" err="1"/>
              <a:t>жаргонизированное</a:t>
            </a:r>
            <a:r>
              <a:rPr lang="ru-RU" dirty="0"/>
              <a:t> просторечие молодого поколения, смесь арготизмов, жаргонизмов и иноязычных слов.</a:t>
            </a:r>
          </a:p>
        </p:txBody>
      </p:sp>
    </p:spTree>
    <p:extLst>
      <p:ext uri="{BB962C8B-B14F-4D97-AF65-F5344CB8AC3E}">
        <p14:creationId xmlns="" xmlns:p14="http://schemas.microsoft.com/office/powerpoint/2010/main" val="82451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2879677"/>
            <a:ext cx="8946541" cy="3368721"/>
          </a:xfrm>
        </p:spPr>
        <p:txBody>
          <a:bodyPr>
            <a:normAutofit fontScale="85000" lnSpcReduction="10000"/>
          </a:bodyPr>
          <a:lstStyle/>
          <a:p>
            <a:pPr marL="0" indent="0">
              <a:buNone/>
            </a:pPr>
            <a:r>
              <a:rPr lang="ru-RU" dirty="0" smtClean="0"/>
              <a:t>1. Телефон                     2.Ботинок                    3. </a:t>
            </a:r>
            <a:r>
              <a:rPr lang="ru-RU" u="sng" dirty="0" smtClean="0"/>
              <a:t>Чирик</a:t>
            </a:r>
            <a:r>
              <a:rPr lang="ru-RU" dirty="0" smtClean="0"/>
              <a:t>                          4. Болячка               </a:t>
            </a:r>
            <a:r>
              <a:rPr lang="ru-RU" dirty="0"/>
              <a:t/>
            </a:r>
            <a:br>
              <a:rPr lang="ru-RU" dirty="0"/>
            </a:br>
            <a:r>
              <a:rPr lang="ru-RU" dirty="0" smtClean="0"/>
              <a:t>    Аргумент                       </a:t>
            </a:r>
            <a:r>
              <a:rPr lang="ru-RU" u="sng" dirty="0" smtClean="0"/>
              <a:t>Телик</a:t>
            </a:r>
            <a:r>
              <a:rPr lang="ru-RU" dirty="0" smtClean="0"/>
              <a:t>                             Комп                              </a:t>
            </a:r>
            <a:r>
              <a:rPr lang="ru-RU" u="sng" dirty="0" smtClean="0"/>
              <a:t>Ништяк</a:t>
            </a:r>
            <a:r>
              <a:rPr lang="ru-RU" dirty="0"/>
              <a:t/>
            </a:r>
            <a:br>
              <a:rPr lang="ru-RU" dirty="0"/>
            </a:br>
            <a:r>
              <a:rPr lang="ru-RU" dirty="0" smtClean="0"/>
              <a:t>    Стул                                Небо                             Литература                   Парус</a:t>
            </a:r>
            <a:r>
              <a:rPr lang="ru-RU" dirty="0"/>
              <a:t/>
            </a:r>
            <a:br>
              <a:rPr lang="ru-RU" dirty="0"/>
            </a:br>
            <a:r>
              <a:rPr lang="ru-RU" dirty="0" smtClean="0"/>
              <a:t>    Вода                               Ящик                             Квартира                       Забава </a:t>
            </a:r>
            <a:r>
              <a:rPr lang="ru-RU" dirty="0"/>
              <a:t/>
            </a:r>
            <a:br>
              <a:rPr lang="ru-RU" dirty="0"/>
            </a:br>
            <a:r>
              <a:rPr lang="ru-RU" dirty="0" smtClean="0"/>
              <a:t>    </a:t>
            </a:r>
            <a:r>
              <a:rPr lang="ru-RU" u="sng" dirty="0" smtClean="0"/>
              <a:t>Прикид</a:t>
            </a:r>
            <a:r>
              <a:rPr lang="ru-RU" dirty="0" smtClean="0"/>
              <a:t>                           Змея                             Сеструха                       Шторм</a:t>
            </a:r>
            <a:r>
              <a:rPr lang="ru-RU" dirty="0"/>
              <a:t/>
            </a:r>
            <a:br>
              <a:rPr lang="ru-RU" dirty="0"/>
            </a:br>
            <a:r>
              <a:rPr lang="ru-RU" dirty="0"/>
              <a:t/>
            </a:r>
            <a:br>
              <a:rPr lang="ru-RU" dirty="0"/>
            </a:br>
            <a:r>
              <a:rPr lang="ru-RU" dirty="0"/>
              <a:t/>
            </a:r>
            <a:br>
              <a:rPr lang="ru-RU" dirty="0"/>
            </a:br>
            <a:r>
              <a:rPr lang="ru-RU" dirty="0" smtClean="0"/>
              <a:t> 5. Рынок</a:t>
            </a:r>
            <a:r>
              <a:rPr lang="ru-RU" dirty="0"/>
              <a:t/>
            </a:r>
            <a:br>
              <a:rPr lang="ru-RU" dirty="0"/>
            </a:br>
            <a:r>
              <a:rPr lang="ru-RU" dirty="0" smtClean="0"/>
              <a:t>     </a:t>
            </a:r>
            <a:r>
              <a:rPr lang="ru-RU" u="sng" dirty="0" smtClean="0"/>
              <a:t>Трёп</a:t>
            </a:r>
            <a:r>
              <a:rPr lang="ru-RU" dirty="0"/>
              <a:t/>
            </a:r>
            <a:br>
              <a:rPr lang="ru-RU" dirty="0"/>
            </a:br>
            <a:r>
              <a:rPr lang="ru-RU" dirty="0" smtClean="0"/>
              <a:t>     Забор</a:t>
            </a:r>
            <a:r>
              <a:rPr lang="ru-RU" dirty="0"/>
              <a:t/>
            </a:r>
            <a:br>
              <a:rPr lang="ru-RU" dirty="0"/>
            </a:br>
            <a:r>
              <a:rPr lang="ru-RU" dirty="0" smtClean="0"/>
              <a:t>     Мастер</a:t>
            </a:r>
            <a:r>
              <a:rPr lang="ru-RU" dirty="0"/>
              <a:t/>
            </a:r>
            <a:br>
              <a:rPr lang="ru-RU" dirty="0"/>
            </a:br>
            <a:r>
              <a:rPr lang="ru-RU" dirty="0" smtClean="0"/>
              <a:t>     </a:t>
            </a:r>
            <a:r>
              <a:rPr lang="ru-RU" u="sng" dirty="0" smtClean="0"/>
              <a:t>Хавка</a:t>
            </a:r>
            <a:endParaRPr lang="ru-RU" u="sng" dirty="0"/>
          </a:p>
          <a:p>
            <a:endParaRPr lang="ru-RU" dirty="0"/>
          </a:p>
        </p:txBody>
      </p:sp>
      <p:sp>
        <p:nvSpPr>
          <p:cNvPr id="4" name="TextBox 3"/>
          <p:cNvSpPr txBox="1"/>
          <p:nvPr/>
        </p:nvSpPr>
        <p:spPr>
          <a:xfrm>
            <a:off x="1351129" y="368490"/>
            <a:ext cx="9874890" cy="2308324"/>
          </a:xfrm>
          <a:prstGeom prst="rect">
            <a:avLst/>
          </a:prstGeom>
          <a:noFill/>
        </p:spPr>
        <p:txBody>
          <a:bodyPr wrap="square" rtlCol="0">
            <a:spAutoFit/>
          </a:bodyPr>
          <a:lstStyle/>
          <a:p>
            <a:r>
              <a:rPr lang="ru-RU" dirty="0" smtClean="0"/>
              <a:t>Определи, какие слова являются жаргонизмами. Правильных вариантов может быть несколько.</a:t>
            </a:r>
            <a:br>
              <a:rPr lang="ru-RU" dirty="0" smtClean="0"/>
            </a:br>
            <a:r>
              <a:rPr lang="ru-RU" dirty="0" smtClean="0"/>
              <a:t/>
            </a:r>
            <a:br>
              <a:rPr lang="ru-RU" dirty="0" smtClean="0"/>
            </a:br>
            <a:r>
              <a:rPr lang="ru-RU" dirty="0" smtClean="0"/>
              <a:t>Обрати внимание!</a:t>
            </a:r>
            <a:br>
              <a:rPr lang="ru-RU" dirty="0" smtClean="0"/>
            </a:br>
            <a:r>
              <a:rPr lang="ru-RU" dirty="0" smtClean="0"/>
              <a:t>Иногда общеупотребительные слова используются в жаргоне с иным смыслом. Например, капуста — это овощ, но в жаргоне «капустой» называют деньги.</a:t>
            </a:r>
            <a:br>
              <a:rPr lang="ru-RU" dirty="0" smtClean="0"/>
            </a:br>
            <a:r>
              <a:rPr lang="ru-RU" dirty="0" smtClean="0"/>
              <a:t>В задании подобные слова используются в общеупотребительном значении.</a:t>
            </a:r>
            <a:br>
              <a:rPr lang="ru-RU" dirty="0" smtClean="0"/>
            </a:br>
            <a:endParaRPr lang="ru-RU" dirty="0"/>
          </a:p>
        </p:txBody>
      </p:sp>
    </p:spTree>
    <p:extLst>
      <p:ext uri="{BB962C8B-B14F-4D97-AF65-F5344CB8AC3E}">
        <p14:creationId xmlns="" xmlns:p14="http://schemas.microsoft.com/office/powerpoint/2010/main" val="3003257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Ответы</a:t>
            </a:r>
            <a:endParaRPr lang="ru-RU" dirty="0"/>
          </a:p>
        </p:txBody>
      </p:sp>
      <p:sp>
        <p:nvSpPr>
          <p:cNvPr id="3" name="Объект 2"/>
          <p:cNvSpPr>
            <a:spLocks noGrp="1"/>
          </p:cNvSpPr>
          <p:nvPr>
            <p:ph idx="1"/>
          </p:nvPr>
        </p:nvSpPr>
        <p:spPr/>
        <p:txBody>
          <a:bodyPr/>
          <a:lstStyle/>
          <a:p>
            <a:r>
              <a:rPr lang="ru-RU" dirty="0" smtClean="0"/>
              <a:t>Прикид – молодёжный сленг</a:t>
            </a:r>
          </a:p>
          <a:p>
            <a:r>
              <a:rPr lang="ru-RU" dirty="0" smtClean="0"/>
              <a:t>Телик – молодёжный сленг </a:t>
            </a:r>
          </a:p>
          <a:p>
            <a:r>
              <a:rPr lang="ru-RU" dirty="0" smtClean="0"/>
              <a:t>Чирик – воровской жаргон</a:t>
            </a:r>
          </a:p>
          <a:p>
            <a:r>
              <a:rPr lang="ru-RU" dirty="0" smtClean="0"/>
              <a:t>Ништяк – молодёжный сленг</a:t>
            </a:r>
          </a:p>
          <a:p>
            <a:r>
              <a:rPr lang="ru-RU" dirty="0" smtClean="0"/>
              <a:t>Трёп – воровской жаргон. Хавка</a:t>
            </a:r>
            <a:endParaRPr lang="ru-RU" dirty="0"/>
          </a:p>
        </p:txBody>
      </p:sp>
    </p:spTree>
    <p:extLst>
      <p:ext uri="{BB962C8B-B14F-4D97-AF65-F5344CB8AC3E}">
        <p14:creationId xmlns="" xmlns:p14="http://schemas.microsoft.com/office/powerpoint/2010/main" val="3632600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Итог</a:t>
            </a:r>
            <a:endParaRPr lang="ru-RU" dirty="0"/>
          </a:p>
        </p:txBody>
      </p:sp>
      <p:sp>
        <p:nvSpPr>
          <p:cNvPr id="3" name="Объект 2"/>
          <p:cNvSpPr>
            <a:spLocks noGrp="1"/>
          </p:cNvSpPr>
          <p:nvPr>
            <p:ph idx="1"/>
          </p:nvPr>
        </p:nvSpPr>
        <p:spPr/>
        <p:txBody>
          <a:bodyPr/>
          <a:lstStyle/>
          <a:p>
            <a:r>
              <a:rPr lang="ru-RU" dirty="0"/>
              <a:t>Подрастающее поколение должно четко для себя уяснить, что грамотная речь в современной России - это модно, это показатель образованности человека. И если нынешний подросток хочет быть успешным и востребованным в будущем, то сегодня, сидя за школьной партой, он должен любить и беречь русский язык, настойчиво формировать свою языковую культуру, больше читать, мыслить, спорить, отстаивать свою точку зрения, чтобы получив школьный аттестат, сформировать в себе постоянную потребность владеть грамотной устной разговорной речью. Это, конечно же, очень сложная каждодневная работа. Но это сделать необходимо сейчас и немедленно, в стенах школы, за школьной партой.</a:t>
            </a:r>
          </a:p>
        </p:txBody>
      </p:sp>
    </p:spTree>
    <p:extLst>
      <p:ext uri="{BB962C8B-B14F-4D97-AF65-F5344CB8AC3E}">
        <p14:creationId xmlns="" xmlns:p14="http://schemas.microsoft.com/office/powerpoint/2010/main" val="220487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ru-RU" sz="2800" dirty="0" smtClean="0"/>
              <a:t>ЖАРГОН – ПРИМЕРЫ, ОСОБЕННОСТИ, УПОТРЕБЛЕНИЕ И ВИДЫ</a:t>
            </a:r>
            <a:endParaRPr lang="ru-RU" sz="2800" dirty="0"/>
          </a:p>
        </p:txBody>
      </p:sp>
      <p:sp>
        <p:nvSpPr>
          <p:cNvPr id="5" name="Объект 4"/>
          <p:cNvSpPr>
            <a:spLocks noGrp="1"/>
          </p:cNvSpPr>
          <p:nvPr>
            <p:ph idx="1"/>
          </p:nvPr>
        </p:nvSpPr>
        <p:spPr/>
        <p:txBody>
          <a:bodyPr>
            <a:normAutofit lnSpcReduction="10000"/>
          </a:bodyPr>
          <a:lstStyle/>
          <a:p>
            <a:r>
              <a:rPr lang="ru-RU" sz="2800" dirty="0"/>
              <a:t>Жаргон – это, говоря простым языком, разновидность диалекта, для которого характерна особая лексика и фразеология, экспрессивность оборотов и специфические словообразовательные средства. Он свойственен только определённым социальным группам – людям, которых объединяют их интересы, занятия, род деятельности, общественное положение, профессия и т. </a:t>
            </a:r>
            <a:r>
              <a:rPr lang="ru-RU" sz="2800" dirty="0" smtClean="0"/>
              <a:t>Д</a:t>
            </a:r>
          </a:p>
          <a:p>
            <a:endParaRPr lang="ru-RU" dirty="0"/>
          </a:p>
        </p:txBody>
      </p:sp>
    </p:spTree>
    <p:extLst>
      <p:ext uri="{BB962C8B-B14F-4D97-AF65-F5344CB8AC3E}">
        <p14:creationId xmlns="" xmlns:p14="http://schemas.microsoft.com/office/powerpoint/2010/main" val="2978708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1288643"/>
            <a:ext cx="8946541" cy="4195481"/>
          </a:xfrm>
        </p:spPr>
        <p:txBody>
          <a:bodyPr>
            <a:noAutofit/>
          </a:bodyPr>
          <a:lstStyle/>
          <a:p>
            <a:r>
              <a:rPr lang="ru-RU" sz="2400" dirty="0"/>
              <a:t>Возникновение жаргонов связано со стремлением отдельных групп противопоставить себя обществу или другим отдельным группам, отгородиться от них, используя средства языка. В отличие от общенародного языка, призванного содействовать общению людей, жаргон – «тайный язык, цель которого – скрыть смысл произносимого от «чужака». Таков, к примеру, язык староверов- раскольников, преследуемых государством и церковью. Ими был создан так называемый «</a:t>
            </a:r>
            <a:r>
              <a:rPr lang="ru-RU" sz="2400" dirty="0" err="1"/>
              <a:t>офеньский</a:t>
            </a:r>
            <a:r>
              <a:rPr lang="ru-RU" sz="2400" dirty="0"/>
              <a:t> язык» - тайный язык офеней – торговцев раскольничьими книгами и иконами.</a:t>
            </a:r>
          </a:p>
        </p:txBody>
      </p:sp>
    </p:spTree>
    <p:extLst>
      <p:ext uri="{BB962C8B-B14F-4D97-AF65-F5344CB8AC3E}">
        <p14:creationId xmlns="" xmlns:p14="http://schemas.microsoft.com/office/powerpoint/2010/main" val="1343148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1848202"/>
            <a:ext cx="8946541" cy="4195481"/>
          </a:xfrm>
        </p:spPr>
        <p:txBody>
          <a:bodyPr/>
          <a:lstStyle/>
          <a:p>
            <a:pPr algn="ctr"/>
            <a:r>
              <a:rPr lang="ru-RU" sz="2800" dirty="0"/>
              <a:t> </a:t>
            </a:r>
            <a:r>
              <a:rPr lang="ru-RU" sz="2800" b="1" dirty="0"/>
              <a:t>Жаргон</a:t>
            </a:r>
            <a:r>
              <a:rPr lang="ru-RU" sz="2800" dirty="0"/>
              <a:t> может возникать в любом коллективе. Существует </a:t>
            </a:r>
            <a:r>
              <a:rPr lang="ru-RU" sz="2800" b="1" dirty="0"/>
              <a:t>жаргон</a:t>
            </a:r>
            <a:r>
              <a:rPr lang="ru-RU" sz="2800" dirty="0"/>
              <a:t> школьников, </a:t>
            </a:r>
            <a:r>
              <a:rPr lang="ru-RU" sz="2800" b="1" dirty="0" smtClean="0"/>
              <a:t>жаргон </a:t>
            </a:r>
            <a:r>
              <a:rPr lang="ru-RU" sz="2800" dirty="0" smtClean="0"/>
              <a:t>студентов</a:t>
            </a:r>
            <a:r>
              <a:rPr lang="ru-RU" sz="2800" dirty="0"/>
              <a:t>, молодёжный и армейский </a:t>
            </a:r>
            <a:r>
              <a:rPr lang="ru-RU" sz="2800" b="1" dirty="0"/>
              <a:t>жаргоны</a:t>
            </a:r>
            <a:r>
              <a:rPr lang="ru-RU" sz="2800" dirty="0"/>
              <a:t>, </a:t>
            </a:r>
            <a:r>
              <a:rPr lang="ru-RU" sz="2800" b="1" dirty="0"/>
              <a:t>жаргоны</a:t>
            </a:r>
            <a:r>
              <a:rPr lang="ru-RU" sz="2800" dirty="0"/>
              <a:t> музыкантов и спортсменов, </a:t>
            </a:r>
            <a:r>
              <a:rPr lang="ru-RU" sz="2800" b="1" dirty="0"/>
              <a:t>жаргон</a:t>
            </a:r>
            <a:r>
              <a:rPr lang="ru-RU" sz="2800" dirty="0"/>
              <a:t> торговцев, </a:t>
            </a:r>
            <a:r>
              <a:rPr lang="ru-RU" sz="2800" b="1" dirty="0"/>
              <a:t>жаргон</a:t>
            </a:r>
            <a:r>
              <a:rPr lang="ru-RU" sz="2800" dirty="0"/>
              <a:t> уголовников и т. д</a:t>
            </a:r>
            <a:r>
              <a:rPr lang="ru-RU" sz="2800" dirty="0" smtClean="0"/>
              <a:t>.</a:t>
            </a:r>
          </a:p>
          <a:p>
            <a:endParaRPr lang="ru-RU" dirty="0"/>
          </a:p>
        </p:txBody>
      </p:sp>
    </p:spTree>
    <p:extLst>
      <p:ext uri="{BB962C8B-B14F-4D97-AF65-F5344CB8AC3E}">
        <p14:creationId xmlns="" xmlns:p14="http://schemas.microsoft.com/office/powerpoint/2010/main" val="2184669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Профессиональная сфера </a:t>
            </a:r>
            <a:endParaRPr lang="ru-RU" dirty="0"/>
          </a:p>
        </p:txBody>
      </p:sp>
      <p:sp>
        <p:nvSpPr>
          <p:cNvPr id="3" name="Объект 2"/>
          <p:cNvSpPr>
            <a:spLocks noGrp="1"/>
          </p:cNvSpPr>
          <p:nvPr>
            <p:ph idx="1"/>
          </p:nvPr>
        </p:nvSpPr>
        <p:spPr/>
        <p:txBody>
          <a:bodyPr>
            <a:normAutofit fontScale="92500" lnSpcReduction="20000"/>
          </a:bodyPr>
          <a:lstStyle/>
          <a:p>
            <a:r>
              <a:rPr lang="ru-RU" sz="2400" dirty="0"/>
              <a:t>Примеров профессиональных жаргонов масса. Но их изюминка в том, что разбираются в них лишь люди, имеющие отношения к той или иной специальности. Вот некоторые примеры, распространённые среди компьютерщиков: </a:t>
            </a:r>
            <a:endParaRPr lang="ru-RU" sz="2400" dirty="0" smtClean="0"/>
          </a:p>
          <a:p>
            <a:r>
              <a:rPr lang="ru-RU" sz="2400" dirty="0" smtClean="0"/>
              <a:t>«</a:t>
            </a:r>
            <a:r>
              <a:rPr lang="ru-RU" sz="2400" dirty="0"/>
              <a:t>Апгрейд». По сути, это – английское слово </a:t>
            </a:r>
            <a:r>
              <a:rPr lang="ru-RU" sz="2400" dirty="0" err="1"/>
              <a:t>upgrade</a:t>
            </a:r>
            <a:r>
              <a:rPr lang="ru-RU" sz="2400" dirty="0" smtClean="0"/>
              <a:t>.</a:t>
            </a:r>
          </a:p>
          <a:p>
            <a:r>
              <a:rPr lang="ru-RU" sz="2400" dirty="0" smtClean="0"/>
              <a:t>«</a:t>
            </a:r>
            <a:r>
              <a:rPr lang="ru-RU" sz="2400" dirty="0" err="1"/>
              <a:t>Апгрейдить</a:t>
            </a:r>
            <a:r>
              <a:rPr lang="ru-RU" sz="2400" dirty="0"/>
              <a:t>» что-то – значит улучшить это, усовершенствовать. </a:t>
            </a:r>
            <a:endParaRPr lang="ru-RU" sz="2400" dirty="0" smtClean="0"/>
          </a:p>
          <a:p>
            <a:r>
              <a:rPr lang="ru-RU" sz="2400" dirty="0" smtClean="0"/>
              <a:t>«</a:t>
            </a:r>
            <a:r>
              <a:rPr lang="ru-RU" sz="2400" dirty="0"/>
              <a:t>Скинуть на мыло» - переслать что-то на электронный адрес. </a:t>
            </a:r>
            <a:endParaRPr lang="ru-RU" sz="2400" dirty="0" smtClean="0"/>
          </a:p>
          <a:p>
            <a:r>
              <a:rPr lang="ru-RU" sz="2400" dirty="0" smtClean="0"/>
              <a:t>«</a:t>
            </a:r>
            <a:r>
              <a:rPr lang="ru-RU" sz="2400" dirty="0"/>
              <a:t>Клава» - клавиатура. </a:t>
            </a:r>
            <a:endParaRPr lang="ru-RU" sz="2400" dirty="0" smtClean="0"/>
          </a:p>
          <a:p>
            <a:r>
              <a:rPr lang="ru-RU" sz="2400" dirty="0" smtClean="0"/>
              <a:t>«</a:t>
            </a:r>
            <a:r>
              <a:rPr lang="ru-RU" sz="2400" dirty="0"/>
              <a:t>Юзер» - уничижительное название пользователя. </a:t>
            </a:r>
          </a:p>
        </p:txBody>
      </p:sp>
    </p:spTree>
    <p:extLst>
      <p:ext uri="{BB962C8B-B14F-4D97-AF65-F5344CB8AC3E}">
        <p14:creationId xmlns="" xmlns:p14="http://schemas.microsoft.com/office/powerpoint/2010/main" val="1683150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Несколько примеров из медицинской сферы </a:t>
            </a:r>
            <a:endParaRPr lang="ru-RU" dirty="0"/>
          </a:p>
        </p:txBody>
      </p:sp>
      <p:sp>
        <p:nvSpPr>
          <p:cNvPr id="3" name="Объект 2"/>
          <p:cNvSpPr>
            <a:spLocks noGrp="1"/>
          </p:cNvSpPr>
          <p:nvPr>
            <p:ph idx="1"/>
          </p:nvPr>
        </p:nvSpPr>
        <p:spPr/>
        <p:txBody>
          <a:bodyPr/>
          <a:lstStyle/>
          <a:p>
            <a:r>
              <a:rPr lang="ru-RU" dirty="0"/>
              <a:t>«Вертолёт» - гинекологическое кресло. </a:t>
            </a:r>
            <a:endParaRPr lang="ru-RU" dirty="0" smtClean="0"/>
          </a:p>
          <a:p>
            <a:r>
              <a:rPr lang="ru-RU" dirty="0" smtClean="0"/>
              <a:t>«</a:t>
            </a:r>
            <a:r>
              <a:rPr lang="ru-RU" dirty="0"/>
              <a:t>Завести больного» - восстановить ритм после остановки сердца</a:t>
            </a:r>
            <a:r>
              <a:rPr lang="ru-RU" dirty="0" smtClean="0"/>
              <a:t>.</a:t>
            </a:r>
          </a:p>
          <a:p>
            <a:r>
              <a:rPr lang="ru-RU" dirty="0" smtClean="0"/>
              <a:t> </a:t>
            </a:r>
            <a:r>
              <a:rPr lang="ru-RU" dirty="0"/>
              <a:t>«Клиент» - пациент скорой помощи. </a:t>
            </a:r>
            <a:endParaRPr lang="ru-RU" dirty="0" smtClean="0"/>
          </a:p>
          <a:p>
            <a:r>
              <a:rPr lang="ru-RU" dirty="0" smtClean="0"/>
              <a:t>«</a:t>
            </a:r>
            <a:r>
              <a:rPr lang="ru-RU" dirty="0"/>
              <a:t>Лежак» - лежачий больной. </a:t>
            </a:r>
            <a:endParaRPr lang="ru-RU" dirty="0" smtClean="0"/>
          </a:p>
          <a:p>
            <a:r>
              <a:rPr lang="ru-RU" dirty="0" smtClean="0"/>
              <a:t>«</a:t>
            </a:r>
            <a:r>
              <a:rPr lang="ru-RU" dirty="0"/>
              <a:t>Парашютисты» - люди, получившие травмы при падении</a:t>
            </a:r>
            <a:r>
              <a:rPr lang="ru-RU" dirty="0" smtClean="0"/>
              <a:t>.</a:t>
            </a:r>
          </a:p>
          <a:p>
            <a:r>
              <a:rPr lang="ru-RU" dirty="0" smtClean="0"/>
              <a:t>«</a:t>
            </a:r>
            <a:r>
              <a:rPr lang="ru-RU" dirty="0"/>
              <a:t>Телевизор» - рентгеноскопия. </a:t>
            </a:r>
          </a:p>
        </p:txBody>
      </p:sp>
    </p:spTree>
    <p:extLst>
      <p:ext uri="{BB962C8B-B14F-4D97-AF65-F5344CB8AC3E}">
        <p14:creationId xmlns="" xmlns:p14="http://schemas.microsoft.com/office/powerpoint/2010/main" val="2742459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1800" dirty="0"/>
              <a:t>Теперь можно привести кое-какие примеры слов и их значение в жаргоне. Слова из школьной сферы просты и понятны даже без объяснений. Вот некоторые из </a:t>
            </a:r>
            <a:r>
              <a:rPr lang="ru-RU" sz="1800" dirty="0" smtClean="0"/>
              <a:t>них</a:t>
            </a:r>
            <a:endParaRPr lang="ru-RU" sz="1800" dirty="0"/>
          </a:p>
        </p:txBody>
      </p:sp>
      <p:sp>
        <p:nvSpPr>
          <p:cNvPr id="3" name="Объект 2"/>
          <p:cNvSpPr>
            <a:spLocks noGrp="1"/>
          </p:cNvSpPr>
          <p:nvPr>
            <p:ph idx="1"/>
          </p:nvPr>
        </p:nvSpPr>
        <p:spPr/>
        <p:txBody>
          <a:bodyPr/>
          <a:lstStyle/>
          <a:p>
            <a:r>
              <a:rPr lang="ru-RU" dirty="0"/>
              <a:t>«</a:t>
            </a:r>
            <a:r>
              <a:rPr lang="ru-RU" dirty="0" err="1"/>
              <a:t>Алгеброид</a:t>
            </a:r>
            <a:r>
              <a:rPr lang="ru-RU" dirty="0"/>
              <a:t>» - преподаватель алгебры</a:t>
            </a:r>
            <a:r>
              <a:rPr lang="ru-RU" dirty="0" smtClean="0"/>
              <a:t>.</a:t>
            </a:r>
          </a:p>
          <a:p>
            <a:r>
              <a:rPr lang="ru-RU" dirty="0" smtClean="0"/>
              <a:t> </a:t>
            </a:r>
            <a:r>
              <a:rPr lang="ru-RU" dirty="0"/>
              <a:t>«</a:t>
            </a:r>
            <a:r>
              <a:rPr lang="ru-RU" dirty="0" err="1"/>
              <a:t>Дирик</a:t>
            </a:r>
            <a:r>
              <a:rPr lang="ru-RU" dirty="0"/>
              <a:t>» - директор. </a:t>
            </a:r>
            <a:endParaRPr lang="ru-RU" dirty="0" smtClean="0"/>
          </a:p>
          <a:p>
            <a:r>
              <a:rPr lang="ru-RU" dirty="0" smtClean="0"/>
              <a:t>«</a:t>
            </a:r>
            <a:r>
              <a:rPr lang="ru-RU" dirty="0"/>
              <a:t>Зубрила» - отличник, старательный ученик</a:t>
            </a:r>
            <a:r>
              <a:rPr lang="ru-RU" dirty="0" smtClean="0"/>
              <a:t>.</a:t>
            </a:r>
          </a:p>
          <a:p>
            <a:r>
              <a:rPr lang="ru-RU" dirty="0" smtClean="0"/>
              <a:t> </a:t>
            </a:r>
            <a:r>
              <a:rPr lang="ru-RU" dirty="0"/>
              <a:t>«Истеричка» - преподавательница истории. Тут наблюдается замена буквы. Созвучно с разговорным «</a:t>
            </a:r>
            <a:r>
              <a:rPr lang="ru-RU" dirty="0" err="1"/>
              <a:t>историчка</a:t>
            </a:r>
            <a:r>
              <a:rPr lang="ru-RU" dirty="0"/>
              <a:t>». </a:t>
            </a:r>
            <a:endParaRPr lang="ru-RU" dirty="0" smtClean="0"/>
          </a:p>
          <a:p>
            <a:r>
              <a:rPr lang="ru-RU" dirty="0" smtClean="0"/>
              <a:t>«</a:t>
            </a:r>
            <a:r>
              <a:rPr lang="ru-RU" dirty="0"/>
              <a:t>Предки», «</a:t>
            </a:r>
            <a:r>
              <a:rPr lang="ru-RU" dirty="0" err="1"/>
              <a:t>родоки</a:t>
            </a:r>
            <a:r>
              <a:rPr lang="ru-RU" dirty="0"/>
              <a:t>» или «</a:t>
            </a:r>
            <a:r>
              <a:rPr lang="ru-RU" dirty="0" err="1"/>
              <a:t>перенсы</a:t>
            </a:r>
            <a:r>
              <a:rPr lang="ru-RU" dirty="0"/>
              <a:t>» (от английского </a:t>
            </a:r>
            <a:r>
              <a:rPr lang="ru-RU" dirty="0" err="1"/>
              <a:t>parents</a:t>
            </a:r>
            <a:r>
              <a:rPr lang="ru-RU" dirty="0"/>
              <a:t>) - родители. </a:t>
            </a:r>
            <a:endParaRPr lang="ru-RU" dirty="0" smtClean="0"/>
          </a:p>
          <a:p>
            <a:r>
              <a:rPr lang="ru-RU" dirty="0" smtClean="0"/>
              <a:t>«</a:t>
            </a:r>
            <a:r>
              <a:rPr lang="ru-RU" dirty="0"/>
              <a:t>Реп» - репетитор. «Физик-</a:t>
            </a:r>
            <a:r>
              <a:rPr lang="ru-RU" dirty="0" err="1"/>
              <a:t>шизик</a:t>
            </a:r>
            <a:r>
              <a:rPr lang="ru-RU" dirty="0"/>
              <a:t>» - преподаватель физики, образовано на основе рифмы</a:t>
            </a:r>
            <a:r>
              <a:rPr lang="ru-RU" dirty="0" smtClean="0"/>
              <a:t>.</a:t>
            </a:r>
          </a:p>
          <a:p>
            <a:r>
              <a:rPr lang="ru-RU" dirty="0" smtClean="0"/>
              <a:t> </a:t>
            </a:r>
            <a:r>
              <a:rPr lang="ru-RU" dirty="0"/>
              <a:t>«</a:t>
            </a:r>
            <a:r>
              <a:rPr lang="ru-RU" dirty="0" err="1"/>
              <a:t>Шамовочная</a:t>
            </a:r>
            <a:r>
              <a:rPr lang="ru-RU" dirty="0"/>
              <a:t>» - столовая. </a:t>
            </a:r>
          </a:p>
        </p:txBody>
      </p:sp>
    </p:spTree>
    <p:extLst>
      <p:ext uri="{BB962C8B-B14F-4D97-AF65-F5344CB8AC3E}">
        <p14:creationId xmlns="" xmlns:p14="http://schemas.microsoft.com/office/powerpoint/2010/main" val="1024127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1800" dirty="0"/>
              <a:t>В творчестве великих деятелей также встречаются сленговые слова и выражения. Неудивительно, ведь они способны передать именно тот смысл, который закладывает в строки автор, придают тексту некую экспрессию. Вот лишь некоторые примеры жаргона в художественной </a:t>
            </a:r>
            <a:r>
              <a:rPr lang="ru-RU" sz="1800" dirty="0" smtClean="0"/>
              <a:t>литературе</a:t>
            </a:r>
            <a:endParaRPr lang="ru-RU" sz="1800" dirty="0"/>
          </a:p>
        </p:txBody>
      </p:sp>
      <p:sp>
        <p:nvSpPr>
          <p:cNvPr id="3" name="Объект 2"/>
          <p:cNvSpPr>
            <a:spLocks noGrp="1"/>
          </p:cNvSpPr>
          <p:nvPr>
            <p:ph idx="1"/>
          </p:nvPr>
        </p:nvSpPr>
        <p:spPr/>
        <p:txBody>
          <a:bodyPr/>
          <a:lstStyle/>
          <a:p>
            <a:r>
              <a:rPr lang="ru-RU" dirty="0"/>
              <a:t>М. А. Шолохов – «Тихий Дон». В этом произведении речь главных героев и описания природы пересыпаны словами, характерными для донских станиц. Такими как «</a:t>
            </a:r>
            <a:r>
              <a:rPr lang="ru-RU" dirty="0" err="1"/>
              <a:t>плетюганы</a:t>
            </a:r>
            <a:r>
              <a:rPr lang="ru-RU" dirty="0"/>
              <a:t>», «бурсаки» и т. д. </a:t>
            </a:r>
            <a:endParaRPr lang="ru-RU" dirty="0" smtClean="0"/>
          </a:p>
          <a:p>
            <a:r>
              <a:rPr lang="ru-RU" dirty="0" smtClean="0"/>
              <a:t>Н</a:t>
            </a:r>
            <a:r>
              <a:rPr lang="ru-RU" dirty="0"/>
              <a:t>. В. Гоголь – «Мёртвые души». В данной поэме многие персонажи говорят простецкой речью. </a:t>
            </a:r>
            <a:endParaRPr lang="ru-RU" dirty="0" smtClean="0"/>
          </a:p>
          <a:p>
            <a:r>
              <a:rPr lang="ru-RU" dirty="0" smtClean="0"/>
              <a:t>В</a:t>
            </a:r>
            <a:r>
              <a:rPr lang="ru-RU" dirty="0"/>
              <a:t>. С. Высоцкий и А. И. Солженицын. Эти литературные деятели известны своей любовью к жаргону и «крепким» словам, так что найти их можно практически в каждом их </a:t>
            </a:r>
            <a:r>
              <a:rPr lang="ru-RU" dirty="0" smtClean="0"/>
              <a:t>произведении</a:t>
            </a:r>
            <a:endParaRPr lang="ru-RU" dirty="0"/>
          </a:p>
        </p:txBody>
      </p:sp>
    </p:spTree>
    <p:extLst>
      <p:ext uri="{BB962C8B-B14F-4D97-AF65-F5344CB8AC3E}">
        <p14:creationId xmlns="" xmlns:p14="http://schemas.microsoft.com/office/powerpoint/2010/main" val="1558157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986" y="652388"/>
            <a:ext cx="9404723" cy="1400530"/>
          </a:xfrm>
        </p:spPr>
        <p:txBody>
          <a:bodyPr/>
          <a:lstStyle/>
          <a:p>
            <a:pPr algn="ctr"/>
            <a:r>
              <a:rPr lang="ru-RU" dirty="0" smtClean="0"/>
              <a:t>Воровской сленг</a:t>
            </a:r>
            <a:endParaRPr lang="ru-RU" dirty="0"/>
          </a:p>
        </p:txBody>
      </p:sp>
      <p:sp>
        <p:nvSpPr>
          <p:cNvPr id="3" name="Объект 2"/>
          <p:cNvSpPr>
            <a:spLocks noGrp="1"/>
          </p:cNvSpPr>
          <p:nvPr>
            <p:ph idx="1"/>
          </p:nvPr>
        </p:nvSpPr>
        <p:spPr/>
        <p:txBody>
          <a:bodyPr>
            <a:normAutofit lnSpcReduction="10000"/>
          </a:bodyPr>
          <a:lstStyle/>
          <a:p>
            <a:r>
              <a:rPr lang="ru-RU" dirty="0"/>
              <a:t>«Баклан» - хулиган, осуждённый по ст. 213 УК РФ. Слово несёт оттенок презрения. </a:t>
            </a:r>
            <a:endParaRPr lang="ru-RU" dirty="0" smtClean="0"/>
          </a:p>
          <a:p>
            <a:r>
              <a:rPr lang="ru-RU" dirty="0" smtClean="0"/>
              <a:t>«</a:t>
            </a:r>
            <a:r>
              <a:rPr lang="ru-RU" dirty="0"/>
              <a:t>Барыга» - спекулянт, скупщик краденого. Либо осуждённый за спекуляцию, либо тот, кто в тюрьме торгует сигаретами, чаем и прочими товарами. </a:t>
            </a:r>
            <a:endParaRPr lang="ru-RU" dirty="0" smtClean="0"/>
          </a:p>
          <a:p>
            <a:r>
              <a:rPr lang="ru-RU" dirty="0" smtClean="0"/>
              <a:t>«</a:t>
            </a:r>
            <a:r>
              <a:rPr lang="ru-RU" dirty="0"/>
              <a:t>Блатной» - профессиональный, уважаемый преступник из высшей по статусу группы. Следует «понятиям», признаёт тюремный закон, имеет «чистое» прошлое. </a:t>
            </a:r>
            <a:endParaRPr lang="ru-RU" dirty="0" smtClean="0"/>
          </a:p>
          <a:p>
            <a:r>
              <a:rPr lang="ru-RU" dirty="0" smtClean="0"/>
              <a:t>«</a:t>
            </a:r>
            <a:r>
              <a:rPr lang="ru-RU" dirty="0"/>
              <a:t>Грев» - продукты и деньги, нелегально отправляемые преступникам в тюрьму кем-то со свободы. </a:t>
            </a:r>
            <a:endParaRPr lang="ru-RU" dirty="0" smtClean="0"/>
          </a:p>
          <a:p>
            <a:r>
              <a:rPr lang="ru-RU" dirty="0" smtClean="0"/>
              <a:t>«</a:t>
            </a:r>
            <a:r>
              <a:rPr lang="ru-RU" dirty="0" err="1"/>
              <a:t>Душняк</a:t>
            </a:r>
            <a:r>
              <a:rPr lang="ru-RU" dirty="0"/>
              <a:t>» - особо невыносимые условия. </a:t>
            </a:r>
            <a:endParaRPr lang="ru-RU" dirty="0" smtClean="0"/>
          </a:p>
          <a:p>
            <a:r>
              <a:rPr lang="ru-RU" dirty="0" smtClean="0"/>
              <a:t>«</a:t>
            </a:r>
            <a:r>
              <a:rPr lang="ru-RU" dirty="0"/>
              <a:t>Канитель» - нанесение вреда одному заключённому другими. </a:t>
            </a:r>
          </a:p>
        </p:txBody>
      </p:sp>
    </p:spTree>
    <p:extLst>
      <p:ext uri="{BB962C8B-B14F-4D97-AF65-F5344CB8AC3E}">
        <p14:creationId xmlns="" xmlns:p14="http://schemas.microsoft.com/office/powerpoint/2010/main" val="13355416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63</TotalTime>
  <Words>1185</Words>
  <Application>Microsoft Office PowerPoint</Application>
  <PresentationFormat>Произвольный</PresentationFormat>
  <Paragraphs>73</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Ион</vt:lpstr>
      <vt:lpstr>Слайд 1</vt:lpstr>
      <vt:lpstr>ЖАРГОН – ПРИМЕРЫ, ОСОБЕННОСТИ, УПОТРЕБЛЕНИЕ И ВИДЫ</vt:lpstr>
      <vt:lpstr>Слайд 3</vt:lpstr>
      <vt:lpstr>Слайд 4</vt:lpstr>
      <vt:lpstr>Профессиональная сфера </vt:lpstr>
      <vt:lpstr>Несколько примеров из медицинской сферы </vt:lpstr>
      <vt:lpstr>Теперь можно привести кое-какие примеры слов и их значение в жаргоне. Слова из школьной сферы просты и понятны даже без объяснений. Вот некоторые из них</vt:lpstr>
      <vt:lpstr>В творчестве великих деятелей также встречаются сленговые слова и выражения. Неудивительно, ведь они способны передать именно тот смысл, который закладывает в строки автор, придают тексту некую экспрессию. Вот лишь некоторые примеры жаргона в художественной литературе</vt:lpstr>
      <vt:lpstr>Воровской сленг</vt:lpstr>
      <vt:lpstr>Но и в литературных трудах других писателей и поэтов они встречаются. Примеров жаргона в литературе множество. Просто иногда они нами даже не воспринимаются как таковые. Раньше были другие времена, нравы, языковые нормы, и большинство слов современные люди просто считают литературной особенностью эпохи. Вот некоторые примеры: бесстудный (бесстыдный), буй (невежливый), ветрило (парус), гаер (шут), ефор (епископ), забобоны (суеверия), каплун (кастрированный петух), личина (маска), оратай (пахарь</vt:lpstr>
      <vt:lpstr>Слова сорняки</vt:lpstr>
      <vt:lpstr>Слайд 12</vt:lpstr>
      <vt:lpstr>Жаргон </vt:lpstr>
      <vt:lpstr>Слайд 14</vt:lpstr>
      <vt:lpstr>Слайд 15</vt:lpstr>
      <vt:lpstr>Ответы</vt:lpstr>
      <vt:lpstr>Итог</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Жаргонизация</dc:title>
  <dc:creator>Admin</dc:creator>
  <cp:lastModifiedBy>Лена</cp:lastModifiedBy>
  <cp:revision>9</cp:revision>
  <dcterms:created xsi:type="dcterms:W3CDTF">2019-10-21T05:55:59Z</dcterms:created>
  <dcterms:modified xsi:type="dcterms:W3CDTF">2021-11-30T09:04:14Z</dcterms:modified>
</cp:coreProperties>
</file>